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311" r:id="rId3"/>
    <p:sldId id="326" r:id="rId4"/>
    <p:sldId id="263" r:id="rId5"/>
    <p:sldId id="294" r:id="rId6"/>
    <p:sldId id="296" r:id="rId7"/>
    <p:sldId id="295" r:id="rId8"/>
    <p:sldId id="312" r:id="rId9"/>
    <p:sldId id="258" r:id="rId10"/>
    <p:sldId id="265" r:id="rId11"/>
    <p:sldId id="264" r:id="rId12"/>
    <p:sldId id="259" r:id="rId13"/>
    <p:sldId id="266" r:id="rId14"/>
    <p:sldId id="291" r:id="rId15"/>
    <p:sldId id="322" r:id="rId16"/>
    <p:sldId id="323" r:id="rId17"/>
    <p:sldId id="324" r:id="rId18"/>
    <p:sldId id="313" r:id="rId19"/>
    <p:sldId id="292" r:id="rId20"/>
    <p:sldId id="282" r:id="rId21"/>
    <p:sldId id="297" r:id="rId22"/>
    <p:sldId id="298" r:id="rId23"/>
    <p:sldId id="299" r:id="rId24"/>
    <p:sldId id="300" r:id="rId25"/>
    <p:sldId id="301" r:id="rId26"/>
    <p:sldId id="283" r:id="rId27"/>
    <p:sldId id="272" r:id="rId28"/>
    <p:sldId id="302" r:id="rId29"/>
    <p:sldId id="303" r:id="rId30"/>
    <p:sldId id="304" r:id="rId31"/>
    <p:sldId id="305" r:id="rId32"/>
    <p:sldId id="306" r:id="rId33"/>
    <p:sldId id="307" r:id="rId34"/>
    <p:sldId id="308" r:id="rId35"/>
    <p:sldId id="309" r:id="rId36"/>
    <p:sldId id="273" r:id="rId37"/>
    <p:sldId id="274" r:id="rId38"/>
    <p:sldId id="275" r:id="rId39"/>
    <p:sldId id="284" r:id="rId40"/>
    <p:sldId id="285" r:id="rId41"/>
    <p:sldId id="276" r:id="rId42"/>
    <p:sldId id="278" r:id="rId43"/>
    <p:sldId id="279" r:id="rId44"/>
    <p:sldId id="280" r:id="rId45"/>
    <p:sldId id="267" r:id="rId46"/>
    <p:sldId id="31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3849" autoAdjust="0"/>
  </p:normalViewPr>
  <p:slideViewPr>
    <p:cSldViewPr>
      <p:cViewPr>
        <p:scale>
          <a:sx n="125" d="100"/>
          <a:sy n="125" d="100"/>
        </p:scale>
        <p:origin x="-2880" y="-47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357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42864A-C225-4C92-B5EF-5DB391669807}" type="datetimeFigureOut">
              <a:rPr lang="en-US" smtClean="0"/>
              <a:pPr/>
              <a:t>2012-05-25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1FD8D4-662C-44E5-A59C-928586E6AEE1}" type="slidenum">
              <a:rPr lang="en-US" smtClean="0"/>
              <a:pPr/>
              <a:t>‹#›</a:t>
            </a:fld>
            <a:endParaRPr lang="en-US"/>
          </a:p>
        </p:txBody>
      </p:sp>
    </p:spTree>
    <p:extLst>
      <p:ext uri="{BB962C8B-B14F-4D97-AF65-F5344CB8AC3E}">
        <p14:creationId xmlns:p14="http://schemas.microsoft.com/office/powerpoint/2010/main" val="141550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this work we focus mainly on the texturing task.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each image covers only part of the object, we must combine the sources to form a single coherent texture.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Several techniques form the texture by blending the available images.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drawback of blending is that it can lead to ghosting and blurring artifacts when the textures are geometrically misaligned.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reduce such artifacts, </a:t>
            </a:r>
            <a:r>
              <a:rPr lang="en-US" dirty="0" err="1" smtClean="0"/>
              <a:t>Lempitsky</a:t>
            </a:r>
            <a:r>
              <a:rPr lang="en-US" dirty="0" smtClean="0"/>
              <a:t> and </a:t>
            </a:r>
            <a:r>
              <a:rPr lang="en-US" dirty="0" err="1" smtClean="0"/>
              <a:t>Ivanov</a:t>
            </a:r>
            <a:r>
              <a:rPr lang="en-US" dirty="0" smtClean="0"/>
              <a:t> [LI07] pose texturing as an image stitching problem.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surface triangle is projected onto the images from which it is visible, and its final texture will be assigned entirely from one image in this set.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goals are to select the best texture source and to penalize mismatches across triangle boundaries.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Several recent techniques provide semi-automated tools to allow user placement of texture content onto shapes.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work we aim at automatically select</a:t>
            </a:r>
            <a:r>
              <a:rPr lang="en-US" baseline="0" dirty="0" smtClean="0"/>
              <a:t> </a:t>
            </a:r>
            <a:r>
              <a:rPr lang="en-US" dirty="0" smtClean="0"/>
              <a:t>content from among multiple photographs while</a:t>
            </a:r>
            <a:r>
              <a:rPr lang="en-US" baseline="0" dirty="0" smtClean="0"/>
              <a:t> </a:t>
            </a:r>
            <a:r>
              <a:rPr lang="en-US" sz="1200" kern="1200" baseline="0" dirty="0" smtClean="0">
                <a:solidFill>
                  <a:schemeClr val="tx1"/>
                </a:solidFill>
                <a:latin typeface="+mn-lt"/>
                <a:ea typeface="+mn-ea"/>
                <a:cs typeface="+mn-cs"/>
              </a:rPr>
              <a:t>minimizing seams between the mapped regions</a:t>
            </a:r>
            <a:r>
              <a:rPr lang="en-US" dirty="0" smtClean="0"/>
              <a:t>.</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have seen that a simple back-projection does work in practice.</a:t>
            </a:r>
          </a:p>
          <a:p>
            <a:r>
              <a:rPr lang="en-US" dirty="0" smtClean="0"/>
              <a:t>(CLICK)</a:t>
            </a:r>
          </a:p>
          <a:p>
            <a:r>
              <a:rPr lang="en-US" dirty="0" err="1" smtClean="0"/>
              <a:t>Lempitsky</a:t>
            </a:r>
            <a:r>
              <a:rPr lang="en-US" dirty="0" smtClean="0"/>
              <a:t> and </a:t>
            </a:r>
            <a:r>
              <a:rPr lang="en-US" dirty="0" err="1" smtClean="0"/>
              <a:t>Ivanov</a:t>
            </a:r>
            <a:r>
              <a:rPr lang="en-US" dirty="0" smtClean="0"/>
              <a:t> reduce the number of artifacts in such cases, but still have</a:t>
            </a:r>
            <a:r>
              <a:rPr lang="en-US" baseline="0" dirty="0" smtClean="0"/>
              <a:t> problems when with </a:t>
            </a:r>
            <a:r>
              <a:rPr lang="en-US" baseline="0" dirty="0" err="1" smtClean="0"/>
              <a:t>mis</a:t>
            </a:r>
            <a:r>
              <a:rPr lang="en-US" baseline="0" dirty="0" smtClean="0"/>
              <a:t>-alignments</a:t>
            </a:r>
            <a:r>
              <a:rPr lang="en-US" dirty="0" smtClean="0"/>
              <a:t>.</a:t>
            </a:r>
          </a:p>
          <a:p>
            <a:r>
              <a:rPr lang="en-US" dirty="0" smtClean="0"/>
              <a:t>(CLICK)</a:t>
            </a:r>
          </a:p>
          <a:p>
            <a:r>
              <a:rPr lang="en-US" dirty="0" smtClean="0"/>
              <a:t>Our approach builds on their work, with two major differences. </a:t>
            </a:r>
          </a:p>
          <a:p>
            <a:r>
              <a:rPr lang="en-US" dirty="0" smtClean="0"/>
              <a:t>We expand the combinatorial search to consider local image translations;    this change lets the technique compensate for calibration and reconstruction errors.</a:t>
            </a:r>
          </a:p>
          <a:p>
            <a:r>
              <a:rPr lang="en-US" dirty="0" smtClean="0"/>
              <a:t>Second, to eliminate the residual lighting variations, we rely on Poisson blending in the texture image domain.</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start by taking a number of  </a:t>
            </a:r>
            <a:r>
              <a:rPr lang="en-US" baseline="0" dirty="0" smtClean="0"/>
              <a:t>photographs  (CLICK) and bring them into a common coordinate system.</a:t>
            </a:r>
          </a:p>
          <a:p>
            <a:r>
              <a:rPr lang="en-US" baseline="0" dirty="0" smtClean="0"/>
              <a:t>(CLICK)</a:t>
            </a:r>
          </a:p>
          <a:p>
            <a:r>
              <a:rPr lang="en-US" baseline="0" dirty="0" smtClean="0"/>
              <a:t>Once the photographs are registered, the object geometry can be modeled. </a:t>
            </a:r>
          </a:p>
          <a:p>
            <a:r>
              <a:rPr lang="en-US" baseline="0" dirty="0" smtClean="0"/>
              <a:t>We chose a relatively simple method based on visual hull computation. We manually segment the object in a number of images, and apply silhouette carving.</a:t>
            </a:r>
          </a:p>
          <a:p>
            <a:r>
              <a:rPr lang="en-US" baseline="0" dirty="0" smtClean="0"/>
              <a:t>A surface triangle mesh is then generated using marching cubes, and is smoothed and simplified to create an approximate model.</a:t>
            </a:r>
          </a:p>
          <a:p>
            <a:r>
              <a:rPr lang="en-US" baseline="0" dirty="0" smtClean="0"/>
              <a:t>(CLICK)</a:t>
            </a:r>
          </a:p>
          <a:p>
            <a:r>
              <a:rPr lang="en-US" baseline="0" dirty="0" smtClean="0"/>
              <a:t>We then use these photograph and geometry to create the final texture.</a:t>
            </a:r>
          </a:p>
          <a:p>
            <a:endParaRPr lang="en-US" baseline="0"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texture on each mesh triangle (CLICK) is defined by projecting the triangle face onto one of the input images.</a:t>
            </a:r>
          </a:p>
          <a:p>
            <a:r>
              <a:rPr lang="en-US" dirty="0" smtClean="0"/>
              <a:t>(CLICK) (CLICK)</a:t>
            </a:r>
          </a:p>
          <a:p>
            <a:r>
              <a:rPr lang="en-US" dirty="0" smtClean="0"/>
              <a:t>This projection between faces and images uses the camera parameters and the mesh geometry.</a:t>
            </a:r>
          </a:p>
          <a:p>
            <a:endParaRPr lang="en-US" dirty="0" smtClean="0"/>
          </a:p>
          <a:p>
            <a:r>
              <a:rPr lang="en-US" dirty="0" smtClean="0"/>
              <a:t>We seek to assign a label to each face that identifies its associated input image. </a:t>
            </a:r>
          </a:p>
          <a:p>
            <a:r>
              <a:rPr lang="en-US" dirty="0" smtClean="0"/>
              <a:t>This label assignment has two goals: </a:t>
            </a:r>
          </a:p>
          <a:p>
            <a:pPr marL="228600" indent="-228600">
              <a:buAutoNum type="arabicParenBoth"/>
            </a:pPr>
            <a:r>
              <a:rPr lang="en-US" dirty="0" smtClean="0"/>
              <a:t>selecting texture content with high resolution and contrast, and </a:t>
            </a:r>
          </a:p>
          <a:p>
            <a:pPr marL="228600" indent="-228600">
              <a:buNone/>
            </a:pPr>
            <a:r>
              <a:rPr lang="en-US" dirty="0" smtClean="0"/>
              <a:t>(2) forming seamless texture joins between adjacent triangles.</a:t>
            </a:r>
          </a:p>
          <a:p>
            <a:endParaRPr lang="en-US" dirty="0" smtClean="0"/>
          </a:p>
          <a:p>
            <a:r>
              <a:rPr lang="en-US" dirty="0" smtClean="0"/>
              <a:t>(CLICK)</a:t>
            </a:r>
          </a:p>
          <a:p>
            <a:r>
              <a:rPr lang="en-US" dirty="0" smtClean="0"/>
              <a:t>Our contribution is to allow additional degrees of freedom into the texture projections to compensate for inaccuracies in the image acquisition, bundle adjustment, and particularly the geometric model. </a:t>
            </a:r>
          </a:p>
          <a:p>
            <a:r>
              <a:rPr lang="en-US" dirty="0" smtClean="0"/>
              <a:t>This additional flexibility results in significantly fewer seam artifacts in the final surface texture montage.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use the following example to illustrate the idea.</a:t>
            </a:r>
          </a:p>
          <a:p>
            <a:r>
              <a:rPr lang="en-US" dirty="0" smtClean="0"/>
              <a:t>Suppose we have two triangles on the model’s surface,</a:t>
            </a:r>
            <a:r>
              <a:rPr lang="en-US" baseline="0" dirty="0" smtClean="0"/>
              <a:t> that are seen by two views.</a:t>
            </a:r>
          </a:p>
          <a:p>
            <a:r>
              <a:rPr lang="en-US" baseline="0" dirty="0" smtClean="0"/>
              <a:t>(CLICK)</a:t>
            </a:r>
          </a:p>
          <a:p>
            <a:r>
              <a:rPr lang="en-US" baseline="0" dirty="0" smtClean="0"/>
              <a:t>Projecting the textures as seen in image 1 result in the following.</a:t>
            </a:r>
          </a:p>
          <a:p>
            <a:r>
              <a:rPr lang="en-US" baseline="0" dirty="0" smtClean="0"/>
              <a:t>(CLICK)</a:t>
            </a:r>
          </a:p>
          <a:p>
            <a:r>
              <a:rPr lang="en-US" baseline="0" dirty="0" smtClean="0"/>
              <a:t>Projecting the texture from Image 2 result in a different texture.</a:t>
            </a:r>
          </a:p>
          <a:p>
            <a:endParaRPr lang="en-US"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if the solution will</a:t>
            </a:r>
            <a:r>
              <a:rPr lang="en-US" baseline="0" dirty="0" smtClean="0"/>
              <a:t> assign the left triangle to image 1 and the right triangle to image 1, no amount of blending will be able to fix this problem.</a:t>
            </a:r>
          </a:p>
          <a:p>
            <a:endParaRPr lang="en-US" baseline="0" dirty="0" smtClean="0"/>
          </a:p>
          <a:p>
            <a:r>
              <a:rPr lang="en-US" baseline="0" dirty="0" smtClean="0"/>
              <a:t>In our solution, instead of using only the one candidate for the right triangle from image 2, (CLICK) the yellow one</a:t>
            </a:r>
          </a:p>
          <a:p>
            <a:r>
              <a:rPr lang="en-US" baseline="0" dirty="0" smtClean="0"/>
              <a:t>(CLICK)</a:t>
            </a:r>
          </a:p>
          <a:p>
            <a:r>
              <a:rPr lang="en-US" baseline="0" dirty="0" smtClean="0"/>
              <a:t>We translate the texture source in image space (CLICK)  and create another texture candidate for this triangle to appear in the solution.</a:t>
            </a:r>
          </a:p>
          <a:p>
            <a:r>
              <a:rPr lang="en-US" baseline="0" dirty="0" smtClean="0"/>
              <a:t>(CLICK)</a:t>
            </a:r>
          </a:p>
          <a:p>
            <a:r>
              <a:rPr lang="en-US" baseline="0" dirty="0" smtClean="0"/>
              <a:t>We do it again, shifting in a different direction  (CLICK), and thus enriching the solution space</a:t>
            </a:r>
          </a:p>
          <a:p>
            <a:r>
              <a:rPr lang="en-US" baseline="0" dirty="0" smtClean="0"/>
              <a:t>(CLICK)</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the same thing to all</a:t>
            </a:r>
            <a:r>
              <a:rPr lang="en-US" baseline="0" dirty="0" smtClean="0"/>
              <a:t> the triangles and solve (CLICK) to create a globally coherent textures with less visible artifacts.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every view sees only part of the model, so we need to move at some point from one view assignment to another.</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example of a black-and</a:t>
            </a:r>
            <a:r>
              <a:rPr lang="en-US" baseline="0" dirty="0" smtClean="0"/>
              <a:t>-white cat, you can see two of the source images (on the left)</a:t>
            </a:r>
          </a:p>
          <a:p>
            <a:endParaRPr lang="en-US" baseline="0" dirty="0" smtClean="0"/>
          </a:p>
          <a:p>
            <a:r>
              <a:rPr lang="en-US" baseline="0" dirty="0" smtClean="0"/>
              <a:t>The model was textured without allowing shifts – you can notice the </a:t>
            </a:r>
            <a:r>
              <a:rPr lang="en-US" baseline="0" dirty="0" err="1" smtClean="0"/>
              <a:t>mis</a:t>
            </a:r>
            <a:r>
              <a:rPr lang="en-US" baseline="0" dirty="0" smtClean="0"/>
              <a:t>-alignments at the seams between different views.</a:t>
            </a:r>
          </a:p>
          <a:p>
            <a:r>
              <a:rPr lang="en-US" baseline="0" dirty="0" smtClean="0"/>
              <a:t>(CLICK)</a:t>
            </a:r>
          </a:p>
          <a:p>
            <a:r>
              <a:rPr lang="en-US" baseline="0" dirty="0" smtClean="0"/>
              <a:t>Introducing shifts allows for a smoother solution.</a:t>
            </a:r>
          </a:p>
          <a:p>
            <a:r>
              <a:rPr lang="en-US" baseline="0" dirty="0" smtClean="0"/>
              <a:t>(CLICK)</a:t>
            </a:r>
          </a:p>
          <a:p>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in our formulation, </a:t>
            </a:r>
            <a:r>
              <a:rPr lang="en-US" dirty="0" smtClean="0"/>
              <a:t>each mesh triangle serves as a node in a graph.</a:t>
            </a:r>
          </a:p>
          <a:p>
            <a:r>
              <a:rPr lang="en-US" dirty="0" smtClean="0"/>
              <a:t>(CLICK)</a:t>
            </a:r>
          </a:p>
          <a:p>
            <a:r>
              <a:rPr lang="en-US" dirty="0" smtClean="0"/>
              <a:t>We expand the space of face labels (CLICK)  to include an image-space translations, which is applied after the projection in image space. </a:t>
            </a:r>
          </a:p>
          <a:p>
            <a:r>
              <a:rPr lang="en-US" dirty="0" smtClean="0"/>
              <a:t>The label associated to each triangle face thus consists of a source image and 2D translation vector.</a:t>
            </a:r>
          </a:p>
          <a:p>
            <a:endParaRPr lang="en-US" dirty="0" smtClean="0"/>
          </a:p>
          <a:p>
            <a:r>
              <a:rPr lang="en-US" sz="1200" kern="1200" baseline="0" dirty="0" smtClean="0">
                <a:solidFill>
                  <a:schemeClr val="tx1"/>
                </a:solidFill>
                <a:latin typeface="+mn-lt"/>
                <a:ea typeface="+mn-ea"/>
                <a:cs typeface="+mn-cs"/>
              </a:rPr>
              <a:t>So why only translations? Accommodating the registration and modeling errors would seem to require a full perspective correction. </a:t>
            </a:r>
          </a:p>
          <a:p>
            <a:r>
              <a:rPr lang="en-US" sz="1200" kern="1200" baseline="0" dirty="0" smtClean="0">
                <a:solidFill>
                  <a:schemeClr val="tx1"/>
                </a:solidFill>
                <a:latin typeface="+mn-lt"/>
                <a:ea typeface="+mn-ea"/>
                <a:cs typeface="+mn-cs"/>
              </a:rPr>
              <a:t>The intuition is that among the possible view rotation errors, pitch and yaw effectively result in image translation; it is only roll that presents a problem, and it is usually recovered accurately by bundle adjustment.</a:t>
            </a:r>
          </a:p>
          <a:p>
            <a:r>
              <a:rPr lang="en-US" sz="1200" kern="1200" baseline="0" dirty="0" smtClean="0">
                <a:solidFill>
                  <a:schemeClr val="tx1"/>
                </a:solidFill>
                <a:latin typeface="+mn-lt"/>
                <a:ea typeface="+mn-ea"/>
                <a:cs typeface="+mn-cs"/>
              </a:rPr>
              <a:t>So, in practice, translation in image space was enough for all our tests.</a:t>
            </a:r>
            <a:endParaRPr lang="en-US" dirty="0" smtClean="0"/>
          </a:p>
          <a:p>
            <a:endParaRPr lang="en-US" smtClean="0"/>
          </a:p>
          <a:p>
            <a:r>
              <a:rPr lang="en-US" smtClean="0"/>
              <a:t>(</a:t>
            </a:r>
            <a:r>
              <a:rPr lang="en-US" dirty="0" smtClean="0"/>
              <a:t>CLICK) (CLICK)</a:t>
            </a:r>
          </a:p>
          <a:p>
            <a:r>
              <a:rPr lang="en-US" sz="1200" kern="1200" baseline="0" dirty="0" smtClean="0">
                <a:solidFill>
                  <a:schemeClr val="tx1"/>
                </a:solidFill>
                <a:latin typeface="+mn-lt"/>
                <a:ea typeface="+mn-ea"/>
                <a:cs typeface="+mn-cs"/>
              </a:rPr>
              <a:t>We measures the texture discrepancy between adjacent triangles by comparing the color differences in a neighborhood of the shared edge.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So, our objective function</a:t>
            </a:r>
            <a:r>
              <a:rPr lang="en-US" baseline="0" dirty="0" smtClean="0"/>
              <a:t> is this one.</a:t>
            </a:r>
          </a:p>
          <a:p>
            <a:r>
              <a:rPr lang="en-US" baseline="0" dirty="0" smtClean="0"/>
              <a:t>(CLICK)</a:t>
            </a:r>
          </a:p>
          <a:p>
            <a:r>
              <a:rPr lang="en-US" baseline="0" dirty="0" smtClean="0"/>
              <a:t>Where the first term seeks to texture each face from the “best” image that sees it.  It does so by integrating the total image variation mapped onto the triangle, in image space. </a:t>
            </a:r>
          </a:p>
          <a:p>
            <a:r>
              <a:rPr lang="en-US" baseline="0" dirty="0" smtClean="0"/>
              <a:t>This definition incorporates the effect of foreshortening, image resolution, and blur. </a:t>
            </a:r>
          </a:p>
          <a:p>
            <a:r>
              <a:rPr lang="en-US" baseline="0" dirty="0" smtClean="0"/>
              <a:t>(CLICK)</a:t>
            </a:r>
          </a:p>
          <a:p>
            <a:r>
              <a:rPr lang="en-US" dirty="0" smtClean="0"/>
              <a:t>The second term seeks textures on adjacent faces whose colors agree in a neighborhood of their shared edge.</a:t>
            </a:r>
          </a:p>
          <a:p>
            <a:r>
              <a:rPr lang="en-US" dirty="0" smtClean="0"/>
              <a:t>Typically, the natural result of the optimization will be a set of mesh charts, each containing faces with similar or identical labels, so that most of the error is concentrated on the boundaries between the charts.</a:t>
            </a:r>
          </a:p>
          <a:p>
            <a:r>
              <a:rPr lang="en-US" dirty="0" smtClean="0"/>
              <a:t>(CLICK)</a:t>
            </a:r>
          </a:p>
          <a:p>
            <a:r>
              <a:rPr lang="en-US" dirty="0" smtClean="0"/>
              <a:t>This objective function forms a Markov Random Field (MRF) problem, in which the graph nodes correspond to the mesh faces and each node has a discrete set of possible labels. </a:t>
            </a:r>
          </a:p>
          <a:p>
            <a:r>
              <a:rPr lang="en-US" dirty="0" smtClean="0"/>
              <a:t>We solve this MRF problem using the method of [Kol06].</a:t>
            </a:r>
          </a:p>
          <a:p>
            <a:r>
              <a:rPr lang="en-US" dirty="0" smtClean="0"/>
              <a:t>(CLICK)</a:t>
            </a:r>
          </a:p>
          <a:p>
            <a:r>
              <a:rPr lang="en-US" dirty="0" smtClean="0"/>
              <a:t>For efficiency, we perform the optimization in an iterative coarse-to-fine scheme.</a:t>
            </a:r>
          </a:p>
          <a:p>
            <a:r>
              <a:rPr lang="en-US" dirty="0" smtClean="0"/>
              <a:t>The images are coarsened in a Gaussian pyramid. </a:t>
            </a:r>
          </a:p>
          <a:p>
            <a:r>
              <a:rPr lang="en-US" dirty="0" smtClean="0"/>
              <a:t>We then solve it for the coarsest level and use the solution to</a:t>
            </a:r>
            <a:r>
              <a:rPr lang="en-US" baseline="0" dirty="0" smtClean="0"/>
              <a:t> seed the candidate labels in the next finer level.</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project we are</a:t>
            </a:r>
            <a:r>
              <a:rPr lang="en-US" baseline="0" dirty="0" smtClean="0"/>
              <a:t> dealing with the problem of creating (CLICK) high-resolution detailed textures for 3D models.</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Here is an example of texturing a car.</a:t>
            </a:r>
          </a:p>
          <a:p>
            <a:r>
              <a:rPr lang="en-US" sz="1200" kern="1200" baseline="0" dirty="0" smtClean="0">
                <a:solidFill>
                  <a:schemeClr val="tx1"/>
                </a:solidFill>
                <a:latin typeface="+mn-lt"/>
                <a:ea typeface="+mn-ea"/>
                <a:cs typeface="+mn-cs"/>
              </a:rPr>
              <a:t>On the left you can see one of the casual photographs, and the labeled mesh generated by the optimization.</a:t>
            </a:r>
          </a:p>
          <a:p>
            <a:r>
              <a:rPr lang="en-US" sz="1200" kern="1200" baseline="0" dirty="0" smtClean="0">
                <a:solidFill>
                  <a:schemeClr val="tx1"/>
                </a:solidFill>
                <a:latin typeface="+mn-lt"/>
                <a:ea typeface="+mn-ea"/>
                <a:cs typeface="+mn-cs"/>
              </a:rPr>
              <a:t>On the right are two views of the textured model.</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close up view, you can see the effect of the adding</a:t>
            </a:r>
            <a:r>
              <a:rPr lang="en-US" baseline="0" dirty="0" smtClean="0"/>
              <a:t> the additional shifts.</a:t>
            </a:r>
          </a:p>
          <a:p>
            <a:r>
              <a:rPr lang="en-US" baseline="0" dirty="0" smtClean="0"/>
              <a:t>Iteration 0 is in fact the result of </a:t>
            </a:r>
            <a:r>
              <a:rPr lang="en-US" baseline="0" dirty="0" err="1" smtClean="0"/>
              <a:t>Lempinsky</a:t>
            </a:r>
            <a:r>
              <a:rPr lang="en-US" baseline="0" dirty="0" smtClean="0"/>
              <a:t> and </a:t>
            </a:r>
            <a:r>
              <a:rPr lang="en-US" baseline="0" dirty="0" err="1" smtClean="0"/>
              <a:t>Ivanov</a:t>
            </a:r>
            <a:r>
              <a:rPr lang="en-US" baseline="0" dirty="0" smtClean="0"/>
              <a:t>. </a:t>
            </a:r>
          </a:p>
          <a:p>
            <a:r>
              <a:rPr lang="en-US" baseline="0" dirty="0" smtClean="0"/>
              <a:t>You can see the apparent artifacts (CLICK) due to the errors in geometry and registration.</a:t>
            </a:r>
            <a:endParaRPr lang="en-US" dirty="0"/>
          </a:p>
        </p:txBody>
      </p:sp>
      <p:sp>
        <p:nvSpPr>
          <p:cNvPr id="4" name="Slide Number Placeholder 3"/>
          <p:cNvSpPr>
            <a:spLocks noGrp="1"/>
          </p:cNvSpPr>
          <p:nvPr>
            <p:ph type="sldNum" sz="quarter" idx="10"/>
          </p:nvPr>
        </p:nvSpPr>
        <p:spPr/>
        <p:txBody>
          <a:bodyPr/>
          <a:lstStyle/>
          <a:p>
            <a:fld id="{AF42CD0E-BF6C-417B-9E01-B152B2CCEB7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two iterations.</a:t>
            </a:r>
            <a:endParaRPr lang="en-US" dirty="0"/>
          </a:p>
        </p:txBody>
      </p:sp>
      <p:sp>
        <p:nvSpPr>
          <p:cNvPr id="4" name="Slide Number Placeholder 3"/>
          <p:cNvSpPr>
            <a:spLocks noGrp="1"/>
          </p:cNvSpPr>
          <p:nvPr>
            <p:ph type="sldNum" sz="quarter" idx="10"/>
          </p:nvPr>
        </p:nvSpPr>
        <p:spPr/>
        <p:txBody>
          <a:bodyPr/>
          <a:lstStyle/>
          <a:p>
            <a:fld id="{AF42CD0E-BF6C-417B-9E01-B152B2CCEB7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42CD0E-BF6C-417B-9E01-B152B2CCEB7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42CD0E-BF6C-417B-9E01-B152B2CCEB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10 iterations, the number of artifacts is much smaller.</a:t>
            </a:r>
            <a:endParaRPr lang="en-US" dirty="0"/>
          </a:p>
        </p:txBody>
      </p:sp>
      <p:sp>
        <p:nvSpPr>
          <p:cNvPr id="4" name="Slide Number Placeholder 3"/>
          <p:cNvSpPr>
            <a:spLocks noGrp="1"/>
          </p:cNvSpPr>
          <p:nvPr>
            <p:ph type="sldNum" sz="quarter" idx="10"/>
          </p:nvPr>
        </p:nvSpPr>
        <p:spPr/>
        <p:txBody>
          <a:bodyPr/>
          <a:lstStyle/>
          <a:p>
            <a:fld id="{AF42CD0E-BF6C-417B-9E01-B152B2CCEB7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discrete optimization can deal with large errors. </a:t>
            </a:r>
          </a:p>
          <a:p>
            <a:r>
              <a:rPr lang="en-US" dirty="0" smtClean="0"/>
              <a:t>One effect that remains after textural alignment is local variations in luminosity. </a:t>
            </a:r>
          </a:p>
          <a:p>
            <a:r>
              <a:rPr lang="en-US" dirty="0" smtClean="0"/>
              <a:t>These create small but noticeable artifacts as can be seen here.</a:t>
            </a:r>
          </a:p>
          <a:p>
            <a:r>
              <a:rPr lang="en-US" dirty="0" smtClean="0"/>
              <a:t>(CLICK)</a:t>
            </a:r>
          </a:p>
          <a:p>
            <a:r>
              <a:rPr lang="en-US" dirty="0" smtClean="0"/>
              <a:t>To resolve this</a:t>
            </a:r>
            <a:r>
              <a:rPr lang="en-US" baseline="0" dirty="0" smtClean="0"/>
              <a:t> problem</a:t>
            </a:r>
            <a:r>
              <a:rPr lang="en-US" dirty="0" smtClean="0"/>
              <a:t>, we use </a:t>
            </a:r>
            <a:r>
              <a:rPr lang="en-US" dirty="0" err="1" smtClean="0"/>
              <a:t>poisson</a:t>
            </a:r>
            <a:r>
              <a:rPr lang="en-US" dirty="0" smtClean="0"/>
              <a:t> blending, applied to the input textures. </a:t>
            </a:r>
          </a:p>
          <a:p>
            <a:r>
              <a:rPr lang="en-US" dirty="0" smtClean="0"/>
              <a:t>(CLICK)</a:t>
            </a:r>
          </a:p>
          <a:p>
            <a:r>
              <a:rPr lang="en-US" dirty="0" smtClean="0"/>
              <a:t>Solving this step for pixels in image space (rather than for mesh vertices) lets us leverage algorithms optimized for solving Poisson equations on regular grids.</a:t>
            </a:r>
          </a:p>
        </p:txBody>
      </p:sp>
      <p:sp>
        <p:nvSpPr>
          <p:cNvPr id="4" name="Slide Number Placeholder 3"/>
          <p:cNvSpPr>
            <a:spLocks noGrp="1"/>
          </p:cNvSpPr>
          <p:nvPr>
            <p:ph type="sldNum" sz="quarter" idx="10"/>
          </p:nvPr>
        </p:nvSpPr>
        <p:spPr/>
        <p:txBody>
          <a:bodyPr/>
          <a:lstStyle/>
          <a:p>
            <a:fld id="{BC1FD8D4-662C-44E5-A59C-928586E6AEE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here are a number of results of our algorithm.</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models on the bottom row are rendered from the same point of view as the corresponding images. the rightmost image was not used in the texturing and is used as a leave-one-out test.</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a:t>
            </a:r>
            <a:r>
              <a:rPr lang="en-US" baseline="0" dirty="0" smtClean="0"/>
              <a:t> iteration progress, starting at a solution that contains many (CLICK) apparent artifacts.</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texture.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project we are</a:t>
            </a:r>
            <a:r>
              <a:rPr lang="en-US" baseline="0" dirty="0" smtClean="0"/>
              <a:t> dealing with the problem of creating (CLICK) high-resolution detailed textures for 3D models.</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Another example. Again, the rightmost image was not used in the texturing and is included for evaluation of the result texture.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another example</a:t>
            </a:r>
            <a:r>
              <a:rPr lang="en-US" baseline="0" dirty="0" smtClean="0"/>
              <a:t> of a fury doll…where the </a:t>
            </a:r>
            <a:r>
              <a:rPr lang="en-US" baseline="0" dirty="0" err="1" smtClean="0"/>
              <a:t>detaled</a:t>
            </a:r>
            <a:r>
              <a:rPr lang="en-US" baseline="0" dirty="0" smtClean="0"/>
              <a:t> texture capture the feeling of the fur.</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another,</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Here are some close-up views of the cat texture.</a:t>
            </a:r>
          </a:p>
          <a:p>
            <a:r>
              <a:rPr lang="en-US" sz="1200" kern="1200" baseline="0" dirty="0" smtClean="0">
                <a:solidFill>
                  <a:schemeClr val="tx1"/>
                </a:solidFill>
                <a:latin typeface="+mn-lt"/>
                <a:ea typeface="+mn-ea"/>
                <a:cs typeface="+mn-cs"/>
              </a:rPr>
              <a:t>The top row is the solution without shifts, while the bottom is the one with shifts. (CLICK)</a:t>
            </a:r>
          </a:p>
          <a:p>
            <a:r>
              <a:rPr lang="en-US" sz="1200" kern="1200" baseline="0" dirty="0" smtClean="0">
                <a:solidFill>
                  <a:schemeClr val="tx1"/>
                </a:solidFill>
                <a:latin typeface="+mn-lt"/>
                <a:ea typeface="+mn-ea"/>
                <a:cs typeface="+mn-cs"/>
              </a:rPr>
              <a:t>(CLICK)</a:t>
            </a:r>
          </a:p>
          <a:p>
            <a:r>
              <a:rPr lang="en-US" sz="1200" kern="1200" baseline="0" dirty="0" smtClean="0">
                <a:solidFill>
                  <a:schemeClr val="tx1"/>
                </a:solidFill>
                <a:latin typeface="+mn-lt"/>
                <a:ea typeface="+mn-ea"/>
                <a:cs typeface="+mn-cs"/>
              </a:rPr>
              <a:t>Note that in the rightmost example (CLICK), the shifts do not successfully recover a seamless texture, due to large errors in the geometry.</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Here we compare our texture montages on different geometries.</a:t>
            </a:r>
          </a:p>
          <a:p>
            <a:r>
              <a:rPr lang="en-US" sz="1200" kern="1200" baseline="0" dirty="0" smtClean="0">
                <a:solidFill>
                  <a:schemeClr val="tx1"/>
                </a:solidFill>
                <a:latin typeface="+mn-lt"/>
                <a:ea typeface="+mn-ea"/>
                <a:cs typeface="+mn-cs"/>
              </a:rPr>
              <a:t>We used a fine mesh with 8000 triangles (the left one) and a coarse one with 1200 triangles (on the right)</a:t>
            </a:r>
          </a:p>
          <a:p>
            <a:r>
              <a:rPr lang="en-US" sz="1200" kern="1200" baseline="0" dirty="0" smtClean="0">
                <a:solidFill>
                  <a:schemeClr val="tx1"/>
                </a:solidFill>
                <a:latin typeface="+mn-lt"/>
                <a:ea typeface="+mn-ea"/>
                <a:cs typeface="+mn-cs"/>
              </a:rPr>
              <a:t>The reconstructed texture remains seamless, despite the significant geometric errors in the surface such as those evident near the ears</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side by side comparison of the input images and the textured model. </a:t>
            </a:r>
          </a:p>
          <a:p>
            <a:r>
              <a:rPr lang="en-US" dirty="0" smtClean="0"/>
              <a:t>The modeled geometry differs from the original one, resulting in a seamless texture that resembles the original model and is globally consistent.</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textured model comparison between [LI07] and our result.</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example where the geometry is a very crude representation of the original model, missing a lot of the geometric details (such as the eyes), but the resulting texture is still globally coherent and able to capture the visual appearance.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is an example of  over-smoothed geometry that still results in a plausible texture.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presented a practical technique for seamlessly texturing a 3D model from</a:t>
            </a:r>
            <a:r>
              <a:rPr lang="en-US" baseline="0" dirty="0" smtClean="0"/>
              <a:t> a set of casual photographs.</a:t>
            </a:r>
          </a:p>
          <a:p>
            <a:r>
              <a:rPr lang="en-US" baseline="0" dirty="0" smtClean="0"/>
              <a:t>We robustly handle </a:t>
            </a:r>
            <a:r>
              <a:rPr lang="en-US" dirty="0" smtClean="0"/>
              <a:t>inaccuracies in input, including shape and alignment errors</a:t>
            </a:r>
          </a:p>
          <a:p>
            <a:endParaRPr lang="en-US" dirty="0" smtClean="0"/>
          </a:p>
          <a:p>
            <a:r>
              <a:rPr lang="en-US" dirty="0" smtClean="0"/>
              <a:t>In the future we would like to automatically identify both geometric and image based features and use them to better align salient regions of the model.</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typical application or scenario would be one where we take</a:t>
            </a:r>
            <a:r>
              <a:rPr lang="en-US" baseline="0" dirty="0" smtClean="0"/>
              <a:t> a number of photographs around an object, using a held-hand camera.</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Register them </a:t>
            </a:r>
            <a:r>
              <a:rPr lang="en-US" baseline="0" dirty="0" smtClean="0"/>
              <a:t>in a common coordinate system, for example by using bundle adjustment.</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 the </a:t>
            </a:r>
            <a:r>
              <a:rPr lang="en-US" baseline="0" dirty="0" smtClean="0"/>
              <a:t>geometry that we want to texture.</a:t>
            </a:r>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create a seamless and globally coherent</a:t>
            </a:r>
            <a:r>
              <a:rPr lang="en-US" baseline="0" dirty="0" smtClean="0"/>
              <a:t> </a:t>
            </a:r>
            <a:r>
              <a:rPr lang="en-US" dirty="0" smtClean="0"/>
              <a:t>texture for the object using the photographs.</a:t>
            </a:r>
          </a:p>
          <a:p>
            <a:endParaRPr lang="en-US" dirty="0" smtClean="0"/>
          </a:p>
          <a:p>
            <a:r>
              <a:rPr lang="en-US" dirty="0" smtClean="0"/>
              <a:t>Now, in an</a:t>
            </a:r>
            <a:r>
              <a:rPr lang="en-US" baseline="0" dirty="0" smtClean="0"/>
              <a:t> ideal scenario, where the geometric model is accurate, the views are perfectly registered, and there are no reflections or highlights, texturing can be archived by simply back-projecting each point on the surface to one of the views in which is it visible.</a:t>
            </a:r>
          </a:p>
          <a:p>
            <a:endParaRPr lang="en-US" dirty="0"/>
          </a:p>
        </p:txBody>
      </p:sp>
      <p:sp>
        <p:nvSpPr>
          <p:cNvPr id="4" name="Slide Number Placeholder 3"/>
          <p:cNvSpPr>
            <a:spLocks noGrp="1"/>
          </p:cNvSpPr>
          <p:nvPr>
            <p:ph type="sldNum" sz="quarter" idx="10"/>
          </p:nvPr>
        </p:nvSpPr>
        <p:spPr/>
        <p:txBody>
          <a:bodyPr/>
          <a:lstStyle/>
          <a:p>
            <a:fld id="{BC1FD8D4-662C-44E5-A59C-928586E6AEE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in practice the reconstructed geometry is only approximated, the views are rarely registered perfectly, and the model is not </a:t>
            </a:r>
            <a:r>
              <a:rPr lang="en-US" dirty="0" err="1" smtClean="0"/>
              <a:t>Lambertian</a:t>
            </a:r>
            <a:r>
              <a:rPr lang="en-US" dirty="0" smtClean="0"/>
              <a:t>.</a:t>
            </a:r>
          </a:p>
          <a:p>
            <a:r>
              <a:rPr lang="en-US" dirty="0" smtClean="0"/>
              <a:t>In this example we see a simple projection</a:t>
            </a:r>
            <a:r>
              <a:rPr lang="en-US" baseline="0" dirty="0" smtClean="0"/>
              <a:t> of some of the photos on the geometry – misalignments are obvious.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1FD8D4-662C-44E5-A59C-928586E6AEE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Image-based modeling has been researched extensively over the last decade. </a:t>
            </a:r>
          </a:p>
          <a:p>
            <a:r>
              <a:rPr lang="en-US" sz="1200" kern="1200" baseline="0" dirty="0" smtClean="0">
                <a:solidFill>
                  <a:schemeClr val="tx1"/>
                </a:solidFill>
                <a:latin typeface="+mn-lt"/>
                <a:ea typeface="+mn-ea"/>
                <a:cs typeface="+mn-cs"/>
              </a:rPr>
              <a:t>It involves a sequence of challenging tasks including calibration, registration, reconstruction, and texturing. </a:t>
            </a:r>
          </a:p>
          <a:p>
            <a:r>
              <a:rPr lang="en-US" sz="1200" kern="1200" baseline="0" dirty="0" smtClean="0">
                <a:solidFill>
                  <a:schemeClr val="tx1"/>
                </a:solidFill>
                <a:latin typeface="+mn-lt"/>
                <a:ea typeface="+mn-ea"/>
                <a:cs typeface="+mn-cs"/>
              </a:rPr>
              <a:t>Each of these steps can be done in a number of ways and adds some degree of uncertainty and errors. </a:t>
            </a:r>
          </a:p>
        </p:txBody>
      </p:sp>
      <p:sp>
        <p:nvSpPr>
          <p:cNvPr id="4" name="Slide Number Placeholder 3"/>
          <p:cNvSpPr>
            <a:spLocks noGrp="1"/>
          </p:cNvSpPr>
          <p:nvPr>
            <p:ph type="sldNum" sz="quarter" idx="10"/>
          </p:nvPr>
        </p:nvSpPr>
        <p:spPr/>
        <p:txBody>
          <a:bodyPr/>
          <a:lstStyle/>
          <a:p>
            <a:fld id="{BC1FD8D4-662C-44E5-A59C-928586E6AEE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2012-05-25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81200"/>
            <a:ext cx="9144000" cy="1894362"/>
          </a:xfrm>
        </p:spPr>
        <p:txBody>
          <a:bodyPr/>
          <a:lstStyle/>
          <a:p>
            <a:pPr algn="ctr"/>
            <a:r>
              <a:rPr lang="en-US" dirty="0" smtClean="0"/>
              <a:t>Seamless Montage for Texturing Models</a:t>
            </a:r>
            <a:endParaRPr lang="en-US" dirty="0"/>
          </a:p>
        </p:txBody>
      </p:sp>
      <p:sp>
        <p:nvSpPr>
          <p:cNvPr id="3" name="Subtitle 2"/>
          <p:cNvSpPr>
            <a:spLocks noGrp="1"/>
          </p:cNvSpPr>
          <p:nvPr>
            <p:ph type="subTitle" idx="1"/>
          </p:nvPr>
        </p:nvSpPr>
        <p:spPr>
          <a:xfrm>
            <a:off x="0" y="4572000"/>
            <a:ext cx="9144000" cy="1905000"/>
          </a:xfrm>
        </p:spPr>
        <p:txBody>
          <a:bodyPr>
            <a:normAutofit fontScale="92500" lnSpcReduction="10000"/>
          </a:bodyPr>
          <a:lstStyle/>
          <a:p>
            <a:pPr algn="ctr"/>
            <a:r>
              <a:rPr lang="en-US" dirty="0" smtClean="0"/>
              <a:t>Ran Gal</a:t>
            </a:r>
            <a:br>
              <a:rPr lang="en-US" dirty="0" smtClean="0"/>
            </a:br>
            <a:r>
              <a:rPr lang="en-US" dirty="0" smtClean="0"/>
              <a:t>Yonatan Wexler</a:t>
            </a:r>
            <a:br>
              <a:rPr lang="en-US" dirty="0" smtClean="0"/>
            </a:br>
            <a:r>
              <a:rPr lang="en-US" dirty="0" err="1" smtClean="0"/>
              <a:t>Eyal</a:t>
            </a:r>
            <a:r>
              <a:rPr lang="en-US" dirty="0" smtClean="0"/>
              <a:t> </a:t>
            </a:r>
            <a:r>
              <a:rPr lang="en-US" dirty="0" err="1" smtClean="0"/>
              <a:t>Ofek</a:t>
            </a:r>
            <a:r>
              <a:rPr lang="en-US" dirty="0" smtClean="0"/>
              <a:t/>
            </a:r>
            <a:br>
              <a:rPr lang="en-US" dirty="0" smtClean="0"/>
            </a:br>
            <a:r>
              <a:rPr lang="en-US" dirty="0" err="1" smtClean="0"/>
              <a:t>Hugues</a:t>
            </a:r>
            <a:r>
              <a:rPr lang="en-US" dirty="0" smtClean="0"/>
              <a:t> Hoppe</a:t>
            </a:r>
            <a:br>
              <a:rPr lang="en-US" dirty="0" smtClean="0"/>
            </a:br>
            <a:r>
              <a:rPr lang="en-US" dirty="0" smtClean="0"/>
              <a:t>Daniel Cohen-Or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3" name="Content Placeholder 2"/>
          <p:cNvSpPr>
            <a:spLocks noGrp="1"/>
          </p:cNvSpPr>
          <p:nvPr>
            <p:ph idx="1"/>
          </p:nvPr>
        </p:nvSpPr>
        <p:spPr>
          <a:xfrm>
            <a:off x="457200" y="1600200"/>
            <a:ext cx="8382000" cy="4873752"/>
          </a:xfrm>
        </p:spPr>
        <p:txBody>
          <a:bodyPr>
            <a:normAutofit lnSpcReduction="10000"/>
          </a:bodyPr>
          <a:lstStyle/>
          <a:p>
            <a:r>
              <a:rPr lang="en-US" dirty="0" smtClean="0"/>
              <a:t>Texturing</a:t>
            </a:r>
          </a:p>
          <a:p>
            <a:pPr lvl="1"/>
            <a:r>
              <a:rPr lang="en-US" dirty="0" smtClean="0"/>
              <a:t>Optimal texture map reconstruction from multiple Views [Wang et al. 2001]</a:t>
            </a:r>
          </a:p>
          <a:p>
            <a:pPr lvl="1"/>
            <a:r>
              <a:rPr lang="en-US" dirty="0" smtClean="0"/>
              <a:t>Blending images for texturing 3D models [</a:t>
            </a:r>
            <a:r>
              <a:rPr lang="en-US" dirty="0" err="1" smtClean="0"/>
              <a:t>Baumberg</a:t>
            </a:r>
            <a:r>
              <a:rPr lang="en-US" dirty="0" smtClean="0"/>
              <a:t> 2002]</a:t>
            </a:r>
          </a:p>
          <a:p>
            <a:pPr lvl="1"/>
            <a:r>
              <a:rPr lang="en-US" dirty="0" smtClean="0"/>
              <a:t>Seamless </a:t>
            </a:r>
            <a:r>
              <a:rPr lang="en-US" dirty="0" err="1" smtClean="0"/>
              <a:t>mosaicing</a:t>
            </a:r>
            <a:r>
              <a:rPr lang="en-US" dirty="0" smtClean="0"/>
              <a:t> of image-based texture maps </a:t>
            </a:r>
            <a:br>
              <a:rPr lang="en-US" dirty="0" smtClean="0"/>
            </a:br>
            <a:r>
              <a:rPr lang="en-US" dirty="0" smtClean="0"/>
              <a:t>[</a:t>
            </a:r>
            <a:r>
              <a:rPr lang="en-US" dirty="0" err="1" smtClean="0"/>
              <a:t>Lempitsky</a:t>
            </a:r>
            <a:r>
              <a:rPr lang="en-US" dirty="0" smtClean="0"/>
              <a:t> &amp; </a:t>
            </a:r>
            <a:r>
              <a:rPr lang="en-US" dirty="0" err="1" smtClean="0"/>
              <a:t>Ivanov</a:t>
            </a:r>
            <a:r>
              <a:rPr lang="en-US" dirty="0" smtClean="0"/>
              <a:t> 2007]</a:t>
            </a:r>
          </a:p>
          <a:p>
            <a:pPr lvl="1"/>
            <a:r>
              <a:rPr lang="en-US" dirty="0" smtClean="0"/>
              <a:t>Matchmaker: constructing constrained texture maps [</a:t>
            </a:r>
            <a:r>
              <a:rPr lang="en-US" dirty="0" err="1" smtClean="0"/>
              <a:t>Kraevoy</a:t>
            </a:r>
            <a:r>
              <a:rPr lang="en-US" dirty="0" smtClean="0"/>
              <a:t> et al. 2003]</a:t>
            </a:r>
          </a:p>
          <a:p>
            <a:pPr lvl="1"/>
            <a:r>
              <a:rPr lang="en-US" dirty="0" smtClean="0"/>
              <a:t>Interactive decal compositing with discrete exponential maps [Schmidt et al. 2006]</a:t>
            </a:r>
          </a:p>
          <a:p>
            <a:pPr lvl="1"/>
            <a:r>
              <a:rPr lang="en-US" dirty="0" err="1" smtClean="0"/>
              <a:t>Flexistickers</a:t>
            </a:r>
            <a:r>
              <a:rPr lang="en-US" dirty="0" smtClean="0"/>
              <a:t>: Photogrammetric  texture mapping using casual images [</a:t>
            </a:r>
            <a:r>
              <a:rPr lang="en-US" dirty="0" err="1" smtClean="0"/>
              <a:t>Tzur</a:t>
            </a:r>
            <a:r>
              <a:rPr lang="en-US" dirty="0" smtClean="0"/>
              <a:t> &amp; Tal 2009]</a:t>
            </a:r>
          </a:p>
          <a:p>
            <a:pPr lvl="1"/>
            <a:endParaRPr lang="en-US" dirty="0" smtClean="0"/>
          </a:p>
        </p:txBody>
      </p:sp>
      <p:sp>
        <p:nvSpPr>
          <p:cNvPr id="4" name="Rectangle 3"/>
          <p:cNvSpPr/>
          <p:nvPr/>
        </p:nvSpPr>
        <p:spPr>
          <a:xfrm>
            <a:off x="762000" y="2057400"/>
            <a:ext cx="8077200" cy="144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3505200"/>
            <a:ext cx="8077200" cy="762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4267200"/>
            <a:ext cx="8077200" cy="2209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Contribution</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80808" y="2040063"/>
            <a:ext cx="2714792" cy="331001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058575" y="2040063"/>
            <a:ext cx="2722050" cy="3317273"/>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943600" y="2040063"/>
            <a:ext cx="2714792" cy="3310014"/>
          </a:xfrm>
          <a:prstGeom prst="rect">
            <a:avLst/>
          </a:prstGeom>
          <a:noFill/>
          <a:ln w="9525">
            <a:noFill/>
            <a:miter lim="800000"/>
            <a:headEnd/>
            <a:tailEnd/>
          </a:ln>
        </p:spPr>
      </p:pic>
      <p:sp>
        <p:nvSpPr>
          <p:cNvPr id="7" name="TextBox 6"/>
          <p:cNvSpPr txBox="1"/>
          <p:nvPr/>
        </p:nvSpPr>
        <p:spPr>
          <a:xfrm>
            <a:off x="304800" y="5345668"/>
            <a:ext cx="2499980" cy="369332"/>
          </a:xfrm>
          <a:prstGeom prst="rect">
            <a:avLst/>
          </a:prstGeom>
          <a:noFill/>
        </p:spPr>
        <p:txBody>
          <a:bodyPr wrap="none" rtlCol="0">
            <a:spAutoFit/>
          </a:bodyPr>
          <a:lstStyle/>
          <a:p>
            <a:r>
              <a:rPr lang="en-US" dirty="0" smtClean="0"/>
              <a:t>Simple back-projection</a:t>
            </a:r>
          </a:p>
        </p:txBody>
      </p:sp>
      <p:sp>
        <p:nvSpPr>
          <p:cNvPr id="8" name="TextBox 7"/>
          <p:cNvSpPr txBox="1"/>
          <p:nvPr/>
        </p:nvSpPr>
        <p:spPr>
          <a:xfrm>
            <a:off x="3134588" y="5345668"/>
            <a:ext cx="2658100" cy="369332"/>
          </a:xfrm>
          <a:prstGeom prst="rect">
            <a:avLst/>
          </a:prstGeom>
          <a:noFill/>
        </p:spPr>
        <p:txBody>
          <a:bodyPr wrap="none" rtlCol="0">
            <a:spAutoFit/>
          </a:bodyPr>
          <a:lstStyle/>
          <a:p>
            <a:r>
              <a:rPr lang="en-US" dirty="0" smtClean="0"/>
              <a:t>[</a:t>
            </a:r>
            <a:r>
              <a:rPr lang="en-US" dirty="0" err="1" smtClean="0"/>
              <a:t>Lempintsky</a:t>
            </a:r>
            <a:r>
              <a:rPr lang="en-US" dirty="0" smtClean="0"/>
              <a:t> &amp; </a:t>
            </a:r>
            <a:r>
              <a:rPr lang="en-US" dirty="0" err="1" smtClean="0"/>
              <a:t>Ivanov</a:t>
            </a:r>
            <a:r>
              <a:rPr lang="en-US" dirty="0" smtClean="0"/>
              <a:t>]</a:t>
            </a:r>
          </a:p>
        </p:txBody>
      </p:sp>
      <p:sp>
        <p:nvSpPr>
          <p:cNvPr id="9" name="TextBox 8"/>
          <p:cNvSpPr txBox="1"/>
          <p:nvPr/>
        </p:nvSpPr>
        <p:spPr>
          <a:xfrm>
            <a:off x="6550820" y="5345668"/>
            <a:ext cx="1526380" cy="369332"/>
          </a:xfrm>
          <a:prstGeom prst="rect">
            <a:avLst/>
          </a:prstGeom>
          <a:noFill/>
        </p:spPr>
        <p:txBody>
          <a:bodyPr wrap="none" rtlCol="0">
            <a:spAutoFit/>
          </a:bodyPr>
          <a:lstStyle/>
          <a:p>
            <a:r>
              <a:rPr lang="en-US" dirty="0" smtClean="0"/>
              <a:t>Our 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a:t>
            </a:r>
            <a:endParaRPr lang="en-US" dirty="0"/>
          </a:p>
        </p:txBody>
      </p:sp>
      <p:pic>
        <p:nvPicPr>
          <p:cNvPr id="4" name="Picture 5"/>
          <p:cNvPicPr>
            <a:picLocks noChangeAspect="1" noChangeArrowheads="1"/>
          </p:cNvPicPr>
          <p:nvPr/>
        </p:nvPicPr>
        <p:blipFill>
          <a:blip r:embed="rId3" cstate="print"/>
          <a:srcRect/>
          <a:stretch>
            <a:fillRect/>
          </a:stretch>
        </p:blipFill>
        <p:spPr bwMode="auto">
          <a:xfrm>
            <a:off x="279400" y="1600200"/>
            <a:ext cx="1930400" cy="144780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396067" y="1600200"/>
            <a:ext cx="1930400" cy="1447800"/>
          </a:xfrm>
          <a:prstGeom prst="rect">
            <a:avLst/>
          </a:prstGeom>
          <a:noFill/>
          <a:ln w="9525">
            <a:noFill/>
            <a:miter lim="800000"/>
            <a:headEnd/>
            <a:tailEnd/>
          </a:ln>
        </p:spPr>
      </p:pic>
      <p:pic>
        <p:nvPicPr>
          <p:cNvPr id="6" name="Picture 7"/>
          <p:cNvPicPr>
            <a:picLocks noChangeAspect="1" noChangeArrowheads="1"/>
          </p:cNvPicPr>
          <p:nvPr/>
        </p:nvPicPr>
        <p:blipFill>
          <a:blip r:embed="rId5" cstate="print"/>
          <a:srcRect/>
          <a:stretch>
            <a:fillRect/>
          </a:stretch>
        </p:blipFill>
        <p:spPr bwMode="auto">
          <a:xfrm>
            <a:off x="4512734" y="1600200"/>
            <a:ext cx="1930400" cy="1447800"/>
          </a:xfrm>
          <a:prstGeom prst="rect">
            <a:avLst/>
          </a:prstGeom>
          <a:noFill/>
          <a:ln w="9525">
            <a:noFill/>
            <a:miter lim="800000"/>
            <a:headEnd/>
            <a:tailEnd/>
          </a:ln>
        </p:spPr>
      </p:pic>
      <p:pic>
        <p:nvPicPr>
          <p:cNvPr id="7" name="Picture 8"/>
          <p:cNvPicPr>
            <a:picLocks noChangeAspect="1" noChangeArrowheads="1"/>
          </p:cNvPicPr>
          <p:nvPr/>
        </p:nvPicPr>
        <p:blipFill>
          <a:blip r:embed="rId6" cstate="print"/>
          <a:srcRect/>
          <a:stretch>
            <a:fillRect/>
          </a:stretch>
        </p:blipFill>
        <p:spPr bwMode="auto">
          <a:xfrm>
            <a:off x="6629400" y="1600200"/>
            <a:ext cx="1930400" cy="1447800"/>
          </a:xfrm>
          <a:prstGeom prst="rect">
            <a:avLst/>
          </a:prstGeom>
          <a:noFill/>
          <a:ln w="9525">
            <a:noFill/>
            <a:miter lim="800000"/>
            <a:headEnd/>
            <a:tailEnd/>
          </a:ln>
        </p:spPr>
      </p:pic>
      <p:pic>
        <p:nvPicPr>
          <p:cNvPr id="8" name="Picture 9"/>
          <p:cNvPicPr>
            <a:picLocks noChangeAspect="1" noChangeArrowheads="1"/>
          </p:cNvPicPr>
          <p:nvPr/>
        </p:nvPicPr>
        <p:blipFill>
          <a:blip r:embed="rId7" cstate="print"/>
          <a:srcRect/>
          <a:stretch>
            <a:fillRect/>
          </a:stretch>
        </p:blipFill>
        <p:spPr bwMode="auto">
          <a:xfrm>
            <a:off x="152400" y="3581400"/>
            <a:ext cx="4363775" cy="2485353"/>
          </a:xfrm>
          <a:prstGeom prst="rect">
            <a:avLst/>
          </a:prstGeom>
          <a:noFill/>
          <a:ln w="9525">
            <a:noFill/>
            <a:miter lim="800000"/>
            <a:headEnd/>
            <a:tailEnd/>
          </a:ln>
        </p:spPr>
      </p:pic>
      <p:pic>
        <p:nvPicPr>
          <p:cNvPr id="9"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flipH="1">
            <a:off x="6858000" y="3429000"/>
            <a:ext cx="1179786" cy="2667000"/>
          </a:xfrm>
          <a:prstGeom prst="rect">
            <a:avLst/>
          </a:prstGeom>
          <a:noFill/>
          <a:ln w="9525">
            <a:noFill/>
            <a:miter lim="800000"/>
            <a:headEnd/>
            <a:tailEnd/>
          </a:ln>
        </p:spPr>
      </p:pic>
      <p:pic>
        <p:nvPicPr>
          <p:cNvPr id="10"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flipH="1">
            <a:off x="4953000" y="3505200"/>
            <a:ext cx="1573924" cy="2667000"/>
          </a:xfrm>
          <a:prstGeom prst="rect">
            <a:avLst/>
          </a:prstGeom>
          <a:noFill/>
          <a:ln w="9525">
            <a:noFill/>
            <a:miter lim="800000"/>
            <a:headEnd/>
            <a:tailEnd/>
          </a:ln>
        </p:spPr>
      </p:pic>
      <p:sp>
        <p:nvSpPr>
          <p:cNvPr id="11" name="Cross 10"/>
          <p:cNvSpPr/>
          <p:nvPr/>
        </p:nvSpPr>
        <p:spPr>
          <a:xfrm>
            <a:off x="4495800" y="4495800"/>
            <a:ext cx="457200" cy="457200"/>
          </a:xfrm>
          <a:prstGeom prst="plus">
            <a:avLst>
              <a:gd name="adj"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Notched Right Arrow 11"/>
          <p:cNvSpPr/>
          <p:nvPr/>
        </p:nvSpPr>
        <p:spPr>
          <a:xfrm>
            <a:off x="6172200" y="4572000"/>
            <a:ext cx="533400"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Candidate Textures for Triangles</a:t>
            </a:r>
            <a:endParaRPr lang="en-US" dirty="0"/>
          </a:p>
        </p:txBody>
      </p:sp>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3581400" y="1295400"/>
            <a:ext cx="1573924" cy="26670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800600" y="3657600"/>
            <a:ext cx="3418159" cy="2560320"/>
          </a:xfrm>
          <a:prstGeom prst="rect">
            <a:avLst/>
          </a:prstGeom>
          <a:noFill/>
          <a:ln w="9525">
            <a:noFill/>
            <a:miter lim="800000"/>
            <a:headEnd/>
            <a:tailEnd/>
          </a:ln>
          <a:scene3d>
            <a:camera prst="orthographicFront">
              <a:rot lat="1500000" lon="20099991" rev="0"/>
            </a:camera>
            <a:lightRig rig="threePt" dir="t"/>
          </a:scene3d>
        </p:spPr>
      </p:pic>
      <p:pic>
        <p:nvPicPr>
          <p:cNvPr id="1030" name="Picture 6"/>
          <p:cNvPicPr>
            <a:picLocks noChangeAspect="1" noChangeArrowheads="1"/>
          </p:cNvPicPr>
          <p:nvPr/>
        </p:nvPicPr>
        <p:blipFill>
          <a:blip r:embed="rId5" cstate="print"/>
          <a:srcRect/>
          <a:stretch>
            <a:fillRect/>
          </a:stretch>
        </p:blipFill>
        <p:spPr bwMode="auto">
          <a:xfrm>
            <a:off x="228600" y="3657600"/>
            <a:ext cx="3418159" cy="2560320"/>
          </a:xfrm>
          <a:prstGeom prst="rect">
            <a:avLst/>
          </a:prstGeom>
          <a:noFill/>
          <a:ln w="9525">
            <a:noFill/>
            <a:miter lim="800000"/>
            <a:headEnd/>
            <a:tailEnd/>
          </a:ln>
          <a:scene3d>
            <a:camera prst="orthographicFront">
              <a:rot lat="20099994" lon="20099991" rev="0"/>
            </a:camera>
            <a:lightRig rig="threePt" dir="t"/>
          </a:scene3d>
        </p:spPr>
      </p:pic>
      <p:sp>
        <p:nvSpPr>
          <p:cNvPr id="11" name="Isosceles Triangle 10"/>
          <p:cNvSpPr/>
          <p:nvPr/>
        </p:nvSpPr>
        <p:spPr>
          <a:xfrm>
            <a:off x="3810000" y="1600200"/>
            <a:ext cx="381000" cy="304800"/>
          </a:xfrm>
          <a:prstGeom prs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1797050" y="1600200"/>
            <a:ext cx="2393950" cy="2781300"/>
            <a:chOff x="1797050" y="1600200"/>
            <a:chExt cx="2393950" cy="2781300"/>
          </a:xfrm>
        </p:grpSpPr>
        <p:sp>
          <p:nvSpPr>
            <p:cNvPr id="13" name="Isosceles Triangle 12"/>
            <p:cNvSpPr/>
            <p:nvPr/>
          </p:nvSpPr>
          <p:spPr>
            <a:xfrm>
              <a:off x="1797050" y="4229100"/>
              <a:ext cx="190500" cy="152400"/>
            </a:xfrm>
            <a:prstGeom prs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1" idx="0"/>
              <a:endCxn id="13" idx="0"/>
            </p:cNvCxnSpPr>
            <p:nvPr/>
          </p:nvCxnSpPr>
          <p:spPr>
            <a:xfrm rot="16200000" flipH="1" flipV="1">
              <a:off x="1631950" y="1860550"/>
              <a:ext cx="2628900" cy="210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2"/>
              <a:endCxn id="13" idx="2"/>
            </p:cNvCxnSpPr>
            <p:nvPr/>
          </p:nvCxnSpPr>
          <p:spPr>
            <a:xfrm rot="5400000">
              <a:off x="1565275" y="2136775"/>
              <a:ext cx="2476500" cy="2012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4"/>
              <a:endCxn id="13" idx="4"/>
            </p:cNvCxnSpPr>
            <p:nvPr/>
          </p:nvCxnSpPr>
          <p:spPr>
            <a:xfrm rot="5400000">
              <a:off x="1851025" y="2041525"/>
              <a:ext cx="2476500" cy="22034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810000" y="1600200"/>
            <a:ext cx="2552700" cy="2755900"/>
            <a:chOff x="3810000" y="1600200"/>
            <a:chExt cx="2552700" cy="2755900"/>
          </a:xfrm>
        </p:grpSpPr>
        <p:cxnSp>
          <p:nvCxnSpPr>
            <p:cNvPr id="26" name="Straight Connector 25"/>
            <p:cNvCxnSpPr>
              <a:stCxn id="11" idx="2"/>
              <a:endCxn id="12" idx="2"/>
            </p:cNvCxnSpPr>
            <p:nvPr/>
          </p:nvCxnSpPr>
          <p:spPr>
            <a:xfrm rot="16200000" flipH="1">
              <a:off x="3765550" y="1949450"/>
              <a:ext cx="2451100" cy="2362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a:off x="6172200" y="4203700"/>
              <a:ext cx="190500" cy="152400"/>
            </a:xfrm>
            <a:prstGeom prs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11" idx="0"/>
              <a:endCxn id="12" idx="0"/>
            </p:cNvCxnSpPr>
            <p:nvPr/>
          </p:nvCxnSpPr>
          <p:spPr>
            <a:xfrm rot="16200000" flipH="1">
              <a:off x="3832225" y="1768475"/>
              <a:ext cx="2603500" cy="2266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2" idx="4"/>
            </p:cNvCxnSpPr>
            <p:nvPr/>
          </p:nvCxnSpPr>
          <p:spPr>
            <a:xfrm rot="16200000" flipH="1">
              <a:off x="4051300" y="2044700"/>
              <a:ext cx="2451100" cy="21717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914400" y="6096000"/>
            <a:ext cx="1066800" cy="381000"/>
          </a:xfrm>
          <a:prstGeom prst="rect">
            <a:avLst/>
          </a:prstGeom>
          <a:noFill/>
        </p:spPr>
        <p:txBody>
          <a:bodyPr wrap="square" rtlCol="0">
            <a:spAutoFit/>
          </a:bodyPr>
          <a:lstStyle/>
          <a:p>
            <a:r>
              <a:rPr lang="en-US" dirty="0" smtClean="0"/>
              <a:t>Image 1</a:t>
            </a:r>
            <a:endParaRPr lang="en-US" dirty="0"/>
          </a:p>
        </p:txBody>
      </p:sp>
      <p:sp>
        <p:nvSpPr>
          <p:cNvPr id="34" name="TextBox 33"/>
          <p:cNvSpPr txBox="1"/>
          <p:nvPr/>
        </p:nvSpPr>
        <p:spPr>
          <a:xfrm>
            <a:off x="6248400" y="6096000"/>
            <a:ext cx="1066800" cy="381000"/>
          </a:xfrm>
          <a:prstGeom prst="rect">
            <a:avLst/>
          </a:prstGeom>
          <a:noFill/>
        </p:spPr>
        <p:txBody>
          <a:bodyPr wrap="square" rtlCol="0">
            <a:spAutoFit/>
          </a:bodyPr>
          <a:lstStyle/>
          <a:p>
            <a:r>
              <a:rPr lang="en-US" dirty="0" smtClean="0"/>
              <a:t>Image 2</a:t>
            </a:r>
            <a:endParaRPr lang="en-US" dirty="0"/>
          </a:p>
        </p:txBody>
      </p:sp>
      <p:sp>
        <p:nvSpPr>
          <p:cNvPr id="39" name="TextBox 38"/>
          <p:cNvSpPr txBox="1"/>
          <p:nvPr/>
        </p:nvSpPr>
        <p:spPr>
          <a:xfrm>
            <a:off x="457200" y="1828800"/>
            <a:ext cx="2667000" cy="923330"/>
          </a:xfrm>
          <a:prstGeom prst="rect">
            <a:avLst/>
          </a:prstGeom>
          <a:noFill/>
        </p:spPr>
        <p:txBody>
          <a:bodyPr wrap="square" rtlCol="0">
            <a:spAutoFit/>
          </a:bodyPr>
          <a:lstStyle/>
          <a:p>
            <a:r>
              <a:rPr lang="en-US" dirty="0" smtClean="0"/>
              <a:t>Enrich the candidates with image based translations</a:t>
            </a:r>
            <a:endParaRPr lang="en-US" dirty="0"/>
          </a:p>
        </p:txBody>
      </p:sp>
      <p:grpSp>
        <p:nvGrpSpPr>
          <p:cNvPr id="44" name="Group 43"/>
          <p:cNvGrpSpPr/>
          <p:nvPr/>
        </p:nvGrpSpPr>
        <p:grpSpPr>
          <a:xfrm>
            <a:off x="1638300" y="4114800"/>
            <a:ext cx="4838700" cy="419100"/>
            <a:chOff x="1638300" y="4114800"/>
            <a:chExt cx="4838700" cy="419100"/>
          </a:xfrm>
        </p:grpSpPr>
        <p:sp>
          <p:nvSpPr>
            <p:cNvPr id="40" name="Isosceles Triangle 39"/>
            <p:cNvSpPr/>
            <p:nvPr/>
          </p:nvSpPr>
          <p:spPr>
            <a:xfrm>
              <a:off x="1866900" y="4381500"/>
              <a:ext cx="190500" cy="152400"/>
            </a:xfrm>
            <a:prstGeom prst="triangl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1638300" y="4191000"/>
              <a:ext cx="190500" cy="152400"/>
            </a:xfrm>
            <a:prstGeom prst="triangl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6286500" y="4114800"/>
              <a:ext cx="190500" cy="152400"/>
            </a:xfrm>
            <a:prstGeom prst="triangl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6210300" y="4343400"/>
              <a:ext cx="190500" cy="152400"/>
            </a:xfrm>
            <a:prstGeom prst="triangle">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 is about Shifts</a:t>
            </a:r>
            <a:endParaRPr lang="en-US" dirty="0"/>
          </a:p>
        </p:txBody>
      </p:sp>
      <p:sp>
        <p:nvSpPr>
          <p:cNvPr id="12" name="TextBox 11"/>
          <p:cNvSpPr txBox="1"/>
          <p:nvPr/>
        </p:nvSpPr>
        <p:spPr>
          <a:xfrm>
            <a:off x="2998384" y="1524000"/>
            <a:ext cx="2792816" cy="461665"/>
          </a:xfrm>
          <a:prstGeom prst="rect">
            <a:avLst/>
          </a:prstGeom>
          <a:noFill/>
        </p:spPr>
        <p:txBody>
          <a:bodyPr wrap="none" rtlCol="0">
            <a:spAutoFit/>
          </a:bodyPr>
          <a:lstStyle/>
          <a:p>
            <a:r>
              <a:rPr lang="en-US" sz="2400" dirty="0" smtClean="0"/>
              <a:t>3D surface triangles</a:t>
            </a:r>
            <a:endParaRPr lang="en-US" sz="2400" b="1" dirty="0"/>
          </a:p>
        </p:txBody>
      </p:sp>
      <p:sp>
        <p:nvSpPr>
          <p:cNvPr id="17" name="Rectangle 16"/>
          <p:cNvSpPr/>
          <p:nvPr/>
        </p:nvSpPr>
        <p:spPr>
          <a:xfrm>
            <a:off x="457200" y="4419600"/>
            <a:ext cx="2286000" cy="1524000"/>
          </a:xfrm>
          <a:prstGeom prst="rect">
            <a:avLst/>
          </a:prstGeom>
          <a:noFill/>
          <a:ln>
            <a:solidFill>
              <a:schemeClr val="tx1"/>
            </a:solidFill>
          </a:ln>
          <a:scene3d>
            <a:camera prst="orthographicFront">
              <a:rot lat="201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495800"/>
            <a:ext cx="2286000" cy="1527048"/>
          </a:xfrm>
          <a:prstGeom prst="rect">
            <a:avLst/>
          </a:prstGeom>
          <a:noFill/>
          <a:ln>
            <a:solidFill>
              <a:schemeClr val="tx1"/>
            </a:solidFill>
          </a:ln>
          <a:scene3d>
            <a:camera prst="orthographicFront">
              <a:rot lat="15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150784" y="2209800"/>
            <a:ext cx="2514600" cy="251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16200000" flipH="1">
            <a:off x="3150784" y="2209800"/>
            <a:ext cx="2514600"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0784" y="3505200"/>
            <a:ext cx="25146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2" name="Straight Connector 31"/>
          <p:cNvCxnSpPr/>
          <p:nvPr/>
        </p:nvCxnSpPr>
        <p:spPr>
          <a:xfrm>
            <a:off x="685800" y="5029200"/>
            <a:ext cx="1752600" cy="38100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V="1">
            <a:off x="6477000" y="5181600"/>
            <a:ext cx="1676400" cy="304800"/>
          </a:xfrm>
          <a:prstGeom prst="line">
            <a:avLst/>
          </a:prstGeom>
          <a:ln w="127000" cmpd="sng"/>
        </p:spPr>
        <p:style>
          <a:lnRef idx="3">
            <a:schemeClr val="accent4"/>
          </a:lnRef>
          <a:fillRef idx="0">
            <a:schemeClr val="accent4"/>
          </a:fillRef>
          <a:effectRef idx="2">
            <a:schemeClr val="accent4"/>
          </a:effectRef>
          <a:fontRef idx="minor">
            <a:schemeClr val="tx1"/>
          </a:fontRef>
        </p:style>
      </p:cxnSp>
      <p:sp>
        <p:nvSpPr>
          <p:cNvPr id="38" name="TextBox 37"/>
          <p:cNvSpPr txBox="1"/>
          <p:nvPr/>
        </p:nvSpPr>
        <p:spPr>
          <a:xfrm>
            <a:off x="990600" y="6019800"/>
            <a:ext cx="1066800" cy="381000"/>
          </a:xfrm>
          <a:prstGeom prst="rect">
            <a:avLst/>
          </a:prstGeom>
          <a:noFill/>
        </p:spPr>
        <p:txBody>
          <a:bodyPr wrap="square" rtlCol="0">
            <a:spAutoFit/>
          </a:bodyPr>
          <a:lstStyle/>
          <a:p>
            <a:r>
              <a:rPr lang="en-US" dirty="0" smtClean="0"/>
              <a:t>Image 1</a:t>
            </a:r>
            <a:endParaRPr lang="en-US" dirty="0"/>
          </a:p>
        </p:txBody>
      </p:sp>
      <p:sp>
        <p:nvSpPr>
          <p:cNvPr id="39" name="TextBox 38"/>
          <p:cNvSpPr txBox="1"/>
          <p:nvPr/>
        </p:nvSpPr>
        <p:spPr>
          <a:xfrm>
            <a:off x="6781800" y="6019800"/>
            <a:ext cx="1066800" cy="381000"/>
          </a:xfrm>
          <a:prstGeom prst="rect">
            <a:avLst/>
          </a:prstGeom>
          <a:noFill/>
        </p:spPr>
        <p:txBody>
          <a:bodyPr wrap="square" rtlCol="0">
            <a:spAutoFit/>
          </a:bodyPr>
          <a:lstStyle/>
          <a:p>
            <a:r>
              <a:rPr lang="en-US" dirty="0" smtClean="0"/>
              <a:t>Image 2</a:t>
            </a:r>
            <a:endParaRPr lang="en-US" dirty="0"/>
          </a:p>
        </p:txBody>
      </p:sp>
      <p:grpSp>
        <p:nvGrpSpPr>
          <p:cNvPr id="58" name="Group 57"/>
          <p:cNvGrpSpPr/>
          <p:nvPr/>
        </p:nvGrpSpPr>
        <p:grpSpPr>
          <a:xfrm>
            <a:off x="533400" y="2209800"/>
            <a:ext cx="5105400" cy="3886200"/>
            <a:chOff x="533400" y="2209800"/>
            <a:chExt cx="5105400" cy="3886200"/>
          </a:xfrm>
        </p:grpSpPr>
        <p:cxnSp>
          <p:nvCxnSpPr>
            <p:cNvPr id="46" name="Straight Connector 45"/>
            <p:cNvCxnSpPr/>
            <p:nvPr/>
          </p:nvCxnSpPr>
          <p:spPr>
            <a:xfrm rot="10800000" flipV="1">
              <a:off x="533400" y="2209800"/>
              <a:ext cx="25908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flipV="1">
              <a:off x="2590800" y="4724400"/>
              <a:ext cx="30480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V="1">
              <a:off x="2667000" y="2209800"/>
              <a:ext cx="2971800" cy="2438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124200" y="2209800"/>
            <a:ext cx="5181600" cy="3962400"/>
            <a:chOff x="3124200" y="2209800"/>
            <a:chExt cx="5181600" cy="3962400"/>
          </a:xfrm>
        </p:grpSpPr>
        <p:cxnSp>
          <p:nvCxnSpPr>
            <p:cNvPr id="60" name="Straight Connector 59"/>
            <p:cNvCxnSpPr/>
            <p:nvPr/>
          </p:nvCxnSpPr>
          <p:spPr>
            <a:xfrm>
              <a:off x="3200400" y="2209800"/>
              <a:ext cx="304800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124200" y="4724400"/>
              <a:ext cx="31242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638800" y="2209800"/>
              <a:ext cx="2667000" cy="22098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a:off x="3149600" y="3276600"/>
            <a:ext cx="25146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a:off x="3124200" y="3505200"/>
            <a:ext cx="2514600" cy="0"/>
          </a:xfrm>
          <a:prstGeom prst="line">
            <a:avLst/>
          </a:prstGeom>
          <a:ln w="127000" cmpd="sng">
            <a:solidFill>
              <a:schemeClr val="accent4">
                <a:alpha val="30000"/>
              </a:schemeClr>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0"/>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right)">
                                      <p:cBhvr>
                                        <p:cTn id="23" dur="500"/>
                                        <p:tgtEl>
                                          <p:spTgt spid="6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 is about Shifts</a:t>
            </a:r>
            <a:endParaRPr lang="en-US" dirty="0"/>
          </a:p>
        </p:txBody>
      </p:sp>
      <p:sp>
        <p:nvSpPr>
          <p:cNvPr id="12" name="TextBox 11"/>
          <p:cNvSpPr txBox="1"/>
          <p:nvPr/>
        </p:nvSpPr>
        <p:spPr>
          <a:xfrm>
            <a:off x="2998384" y="1524000"/>
            <a:ext cx="2792816" cy="461665"/>
          </a:xfrm>
          <a:prstGeom prst="rect">
            <a:avLst/>
          </a:prstGeom>
          <a:noFill/>
        </p:spPr>
        <p:txBody>
          <a:bodyPr wrap="none" rtlCol="0">
            <a:spAutoFit/>
          </a:bodyPr>
          <a:lstStyle/>
          <a:p>
            <a:r>
              <a:rPr lang="en-US" sz="2400" dirty="0" smtClean="0"/>
              <a:t>3D surface triangles</a:t>
            </a:r>
            <a:endParaRPr lang="en-US" sz="2400" b="1" dirty="0"/>
          </a:p>
        </p:txBody>
      </p:sp>
      <p:sp>
        <p:nvSpPr>
          <p:cNvPr id="17" name="Rectangle 16"/>
          <p:cNvSpPr/>
          <p:nvPr/>
        </p:nvSpPr>
        <p:spPr>
          <a:xfrm>
            <a:off x="457200" y="4419600"/>
            <a:ext cx="2286000" cy="1524000"/>
          </a:xfrm>
          <a:prstGeom prst="rect">
            <a:avLst/>
          </a:prstGeom>
          <a:noFill/>
          <a:ln>
            <a:solidFill>
              <a:schemeClr val="tx1"/>
            </a:solidFill>
          </a:ln>
          <a:scene3d>
            <a:camera prst="orthographicFront">
              <a:rot lat="201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495800"/>
            <a:ext cx="2286000" cy="1527048"/>
          </a:xfrm>
          <a:prstGeom prst="rect">
            <a:avLst/>
          </a:prstGeom>
          <a:noFill/>
          <a:ln>
            <a:solidFill>
              <a:schemeClr val="tx1"/>
            </a:solidFill>
          </a:ln>
          <a:scene3d>
            <a:camera prst="orthographicFront">
              <a:rot lat="15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685800" y="5029200"/>
            <a:ext cx="1752600" cy="38100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V="1">
            <a:off x="6477000" y="5181600"/>
            <a:ext cx="1676400" cy="304800"/>
          </a:xfrm>
          <a:prstGeom prst="line">
            <a:avLst/>
          </a:prstGeom>
          <a:ln w="127000" cmpd="sng"/>
        </p:spPr>
        <p:style>
          <a:lnRef idx="3">
            <a:schemeClr val="accent4"/>
          </a:lnRef>
          <a:fillRef idx="0">
            <a:schemeClr val="accent4"/>
          </a:fillRef>
          <a:effectRef idx="2">
            <a:schemeClr val="accent4"/>
          </a:effectRef>
          <a:fontRef idx="minor">
            <a:schemeClr val="tx1"/>
          </a:fontRef>
        </p:style>
      </p:cxnSp>
      <p:sp>
        <p:nvSpPr>
          <p:cNvPr id="38" name="TextBox 37"/>
          <p:cNvSpPr txBox="1"/>
          <p:nvPr/>
        </p:nvSpPr>
        <p:spPr>
          <a:xfrm>
            <a:off x="990600" y="6019800"/>
            <a:ext cx="1066800" cy="381000"/>
          </a:xfrm>
          <a:prstGeom prst="rect">
            <a:avLst/>
          </a:prstGeom>
          <a:noFill/>
        </p:spPr>
        <p:txBody>
          <a:bodyPr wrap="square" rtlCol="0">
            <a:spAutoFit/>
          </a:bodyPr>
          <a:lstStyle/>
          <a:p>
            <a:r>
              <a:rPr lang="en-US" dirty="0" smtClean="0"/>
              <a:t>Image 1</a:t>
            </a:r>
            <a:endParaRPr lang="en-US" dirty="0"/>
          </a:p>
        </p:txBody>
      </p:sp>
      <p:sp>
        <p:nvSpPr>
          <p:cNvPr id="39" name="TextBox 38"/>
          <p:cNvSpPr txBox="1"/>
          <p:nvPr/>
        </p:nvSpPr>
        <p:spPr>
          <a:xfrm>
            <a:off x="6781800" y="6019800"/>
            <a:ext cx="1066800" cy="381000"/>
          </a:xfrm>
          <a:prstGeom prst="rect">
            <a:avLst/>
          </a:prstGeom>
          <a:noFill/>
        </p:spPr>
        <p:txBody>
          <a:bodyPr wrap="square" rtlCol="0">
            <a:spAutoFit/>
          </a:bodyPr>
          <a:lstStyle/>
          <a:p>
            <a:r>
              <a:rPr lang="en-US" dirty="0" smtClean="0"/>
              <a:t>Image 2</a:t>
            </a:r>
            <a:endParaRPr lang="en-US" dirty="0"/>
          </a:p>
        </p:txBody>
      </p:sp>
      <p:sp>
        <p:nvSpPr>
          <p:cNvPr id="22" name="Rectangle 21"/>
          <p:cNvSpPr/>
          <p:nvPr/>
        </p:nvSpPr>
        <p:spPr>
          <a:xfrm>
            <a:off x="3150784" y="2209800"/>
            <a:ext cx="2514600" cy="251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16200000" flipH="1">
            <a:off x="3150784" y="2209800"/>
            <a:ext cx="2514600"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50784" y="3505200"/>
            <a:ext cx="1268816"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a:off x="4267200" y="3276600"/>
            <a:ext cx="1397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3" name="Group 40"/>
          <p:cNvGrpSpPr/>
          <p:nvPr/>
        </p:nvGrpSpPr>
        <p:grpSpPr>
          <a:xfrm>
            <a:off x="9525000" y="2743200"/>
            <a:ext cx="1143000" cy="1143000"/>
            <a:chOff x="6781800" y="2133600"/>
            <a:chExt cx="1143000" cy="1143000"/>
          </a:xfrm>
        </p:grpSpPr>
        <p:cxnSp>
          <p:nvCxnSpPr>
            <p:cNvPr id="47" name="Straight Connector 46"/>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41"/>
          <p:cNvGrpSpPr/>
          <p:nvPr/>
        </p:nvGrpSpPr>
        <p:grpSpPr>
          <a:xfrm>
            <a:off x="9829800" y="4267200"/>
            <a:ext cx="838200" cy="838200"/>
            <a:chOff x="6781800" y="2133600"/>
            <a:chExt cx="1143000" cy="1143000"/>
          </a:xfrm>
        </p:grpSpPr>
        <p:cxnSp>
          <p:nvCxnSpPr>
            <p:cNvPr id="43" name="Straight Connector 42"/>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6"/>
          <p:cNvGrpSpPr/>
          <p:nvPr/>
        </p:nvGrpSpPr>
        <p:grpSpPr>
          <a:xfrm>
            <a:off x="9525000" y="1524000"/>
            <a:ext cx="1143000" cy="1143000"/>
            <a:chOff x="6781800" y="2133600"/>
            <a:chExt cx="1143000" cy="1143000"/>
          </a:xfrm>
        </p:grpSpPr>
        <p:cxnSp>
          <p:nvCxnSpPr>
            <p:cNvPr id="40" name="Straight Connector 39"/>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10109200" y="2057400"/>
            <a:ext cx="5588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a:off x="10267950" y="3429000"/>
            <a:ext cx="4064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10287000" y="46482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6" name="Group 46"/>
          <p:cNvGrpSpPr/>
          <p:nvPr/>
        </p:nvGrpSpPr>
        <p:grpSpPr>
          <a:xfrm>
            <a:off x="9601200" y="685800"/>
            <a:ext cx="609600" cy="609600"/>
            <a:chOff x="6781800" y="2133600"/>
            <a:chExt cx="1143000" cy="1143000"/>
          </a:xfrm>
        </p:grpSpPr>
        <p:cxnSp>
          <p:nvCxnSpPr>
            <p:cNvPr id="59" name="Straight Connector 58"/>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 name="Group 87"/>
          <p:cNvGrpSpPr/>
          <p:nvPr/>
        </p:nvGrpSpPr>
        <p:grpSpPr>
          <a:xfrm>
            <a:off x="3200400" y="2209800"/>
            <a:ext cx="4419600" cy="3505200"/>
            <a:chOff x="3200400" y="2209800"/>
            <a:chExt cx="4419600" cy="3505200"/>
          </a:xfrm>
        </p:grpSpPr>
        <p:grpSp>
          <p:nvGrpSpPr>
            <p:cNvPr id="8" name="Group 46"/>
            <p:cNvGrpSpPr/>
            <p:nvPr/>
          </p:nvGrpSpPr>
          <p:grpSpPr>
            <a:xfrm>
              <a:off x="7010400" y="5105400"/>
              <a:ext cx="609600" cy="609600"/>
              <a:chOff x="6781800" y="2133600"/>
              <a:chExt cx="1143000" cy="1143000"/>
            </a:xfrm>
            <a:scene3d>
              <a:camera prst="orthographicFront">
                <a:rot lat="1500000" lon="20100000" rev="0"/>
              </a:camera>
              <a:lightRig rig="threePt" dir="t"/>
            </a:scene3d>
          </p:grpSpPr>
          <p:cxnSp>
            <p:nvCxnSpPr>
              <p:cNvPr id="77" name="Straight Connector 76"/>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rot="16200000" flipH="1">
              <a:off x="5181600" y="2667000"/>
              <a:ext cx="28956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638800" y="4724400"/>
              <a:ext cx="1905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200400" y="2209800"/>
              <a:ext cx="3886200" cy="29718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41"/>
          <p:cNvGrpSpPr/>
          <p:nvPr/>
        </p:nvGrpSpPr>
        <p:grpSpPr>
          <a:xfrm>
            <a:off x="6934200" y="3352800"/>
            <a:ext cx="838200" cy="838200"/>
            <a:chOff x="6781800" y="2133600"/>
            <a:chExt cx="1143000" cy="1143000"/>
          </a:xfrm>
        </p:grpSpPr>
        <p:cxnSp>
          <p:nvCxnSpPr>
            <p:cNvPr id="92" name="Straight Connector 91"/>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a:off x="7391400" y="37338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0" name="Group 41"/>
          <p:cNvGrpSpPr/>
          <p:nvPr/>
        </p:nvGrpSpPr>
        <p:grpSpPr>
          <a:xfrm>
            <a:off x="6934200" y="2438400"/>
            <a:ext cx="838200" cy="838200"/>
            <a:chOff x="6781800" y="2133600"/>
            <a:chExt cx="1143000" cy="1143000"/>
          </a:xfrm>
        </p:grpSpPr>
        <p:cxnSp>
          <p:nvCxnSpPr>
            <p:cNvPr id="98" name="Straight Connector 97"/>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a:off x="7543800" y="2971800"/>
            <a:ext cx="2286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1" name="Group 41"/>
          <p:cNvGrpSpPr/>
          <p:nvPr/>
        </p:nvGrpSpPr>
        <p:grpSpPr>
          <a:xfrm>
            <a:off x="6934200" y="1524000"/>
            <a:ext cx="838200" cy="838200"/>
            <a:chOff x="6781800" y="2133600"/>
            <a:chExt cx="1143000" cy="1143000"/>
          </a:xfrm>
        </p:grpSpPr>
        <p:cxnSp>
          <p:nvCxnSpPr>
            <p:cNvPr id="103" name="Straight Connector 102"/>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a:off x="7239000" y="1752600"/>
            <a:ext cx="5334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3" name="Group 46"/>
          <p:cNvGrpSpPr/>
          <p:nvPr/>
        </p:nvGrpSpPr>
        <p:grpSpPr>
          <a:xfrm>
            <a:off x="7010400" y="4996926"/>
            <a:ext cx="609600" cy="609600"/>
            <a:chOff x="6781800" y="2133600"/>
            <a:chExt cx="1143000" cy="1143000"/>
          </a:xfrm>
          <a:scene3d>
            <a:camera prst="orthographicFront">
              <a:rot lat="1500000" lon="20100000" rev="0"/>
            </a:camera>
            <a:lightRig rig="threePt" dir="t"/>
          </a:scene3d>
        </p:grpSpPr>
        <p:cxnSp>
          <p:nvCxnSpPr>
            <p:cNvPr id="133" name="Straight Connector 132"/>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46"/>
          <p:cNvGrpSpPr/>
          <p:nvPr/>
        </p:nvGrpSpPr>
        <p:grpSpPr>
          <a:xfrm>
            <a:off x="7010400" y="5225526"/>
            <a:ext cx="609600" cy="609600"/>
            <a:chOff x="6781800" y="2133600"/>
            <a:chExt cx="1143000" cy="1143000"/>
          </a:xfrm>
          <a:scene3d>
            <a:camera prst="orthographicFront">
              <a:rot lat="1500000" lon="20100000" rev="0"/>
            </a:camera>
            <a:lightRig rig="threePt" dir="t"/>
          </a:scene3d>
        </p:grpSpPr>
        <p:cxnSp>
          <p:nvCxnSpPr>
            <p:cNvPr id="137" name="Straight Connector 136"/>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7772400" y="3581400"/>
            <a:ext cx="1371600" cy="338554"/>
          </a:xfrm>
          <a:prstGeom prst="rect">
            <a:avLst/>
          </a:prstGeom>
          <a:noFill/>
        </p:spPr>
        <p:txBody>
          <a:bodyPr wrap="square" rtlCol="0">
            <a:spAutoFit/>
          </a:bodyPr>
          <a:lstStyle/>
          <a:p>
            <a:r>
              <a:rPr lang="en-US" sz="1600" dirty="0" smtClean="0"/>
              <a:t>Candidate 0</a:t>
            </a:r>
            <a:endParaRPr lang="en-US" sz="1600" dirty="0"/>
          </a:p>
        </p:txBody>
      </p:sp>
      <p:sp>
        <p:nvSpPr>
          <p:cNvPr id="146" name="TextBox 145"/>
          <p:cNvSpPr txBox="1"/>
          <p:nvPr/>
        </p:nvSpPr>
        <p:spPr>
          <a:xfrm>
            <a:off x="7772400" y="2667000"/>
            <a:ext cx="1371600" cy="338554"/>
          </a:xfrm>
          <a:prstGeom prst="rect">
            <a:avLst/>
          </a:prstGeom>
          <a:noFill/>
        </p:spPr>
        <p:txBody>
          <a:bodyPr wrap="square" rtlCol="0">
            <a:spAutoFit/>
          </a:bodyPr>
          <a:lstStyle/>
          <a:p>
            <a:r>
              <a:rPr lang="en-US" sz="1600" dirty="0" smtClean="0"/>
              <a:t>Candidate 1</a:t>
            </a:r>
            <a:endParaRPr lang="en-US" sz="1600" dirty="0"/>
          </a:p>
        </p:txBody>
      </p:sp>
      <p:sp>
        <p:nvSpPr>
          <p:cNvPr id="147" name="TextBox 146"/>
          <p:cNvSpPr txBox="1"/>
          <p:nvPr/>
        </p:nvSpPr>
        <p:spPr>
          <a:xfrm>
            <a:off x="7772400" y="1752600"/>
            <a:ext cx="1371600" cy="338554"/>
          </a:xfrm>
          <a:prstGeom prst="rect">
            <a:avLst/>
          </a:prstGeom>
          <a:noFill/>
        </p:spPr>
        <p:txBody>
          <a:bodyPr wrap="square" rtlCol="0">
            <a:spAutoFit/>
          </a:bodyPr>
          <a:lstStyle/>
          <a:p>
            <a:r>
              <a:rPr lang="en-US" sz="1600" dirty="0" smtClean="0"/>
              <a:t>Candidate 2</a:t>
            </a:r>
            <a:endParaRPr lang="en-US" sz="1600" dirty="0"/>
          </a:p>
        </p:txBody>
      </p:sp>
      <p:grpSp>
        <p:nvGrpSpPr>
          <p:cNvPr id="91" name="Group 90"/>
          <p:cNvGrpSpPr/>
          <p:nvPr/>
        </p:nvGrpSpPr>
        <p:grpSpPr>
          <a:xfrm rot="10800000">
            <a:off x="914400" y="1600200"/>
            <a:ext cx="838200" cy="2667000"/>
            <a:chOff x="914400" y="1600200"/>
            <a:chExt cx="838200" cy="2667000"/>
          </a:xfrm>
        </p:grpSpPr>
        <p:grpSp>
          <p:nvGrpSpPr>
            <p:cNvPr id="67" name="Group 41"/>
            <p:cNvGrpSpPr/>
            <p:nvPr/>
          </p:nvGrpSpPr>
          <p:grpSpPr>
            <a:xfrm>
              <a:off x="914400" y="3429000"/>
              <a:ext cx="838200" cy="838200"/>
              <a:chOff x="6781800" y="2133600"/>
              <a:chExt cx="1143000" cy="1143000"/>
            </a:xfrm>
          </p:grpSpPr>
          <p:cxnSp>
            <p:nvCxnSpPr>
              <p:cNvPr id="68" name="Straight Connector 67"/>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a:off x="1371600" y="38100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72" name="Group 41"/>
            <p:cNvGrpSpPr/>
            <p:nvPr/>
          </p:nvGrpSpPr>
          <p:grpSpPr>
            <a:xfrm>
              <a:off x="914400" y="2514600"/>
              <a:ext cx="838200" cy="838200"/>
              <a:chOff x="6781800" y="2133600"/>
              <a:chExt cx="1143000" cy="1143000"/>
            </a:xfrm>
          </p:grpSpPr>
          <p:cxnSp>
            <p:nvCxnSpPr>
              <p:cNvPr id="73" name="Straight Connector 72"/>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a:off x="1524000" y="3048000"/>
              <a:ext cx="2286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81" name="Group 41"/>
            <p:cNvGrpSpPr/>
            <p:nvPr/>
          </p:nvGrpSpPr>
          <p:grpSpPr>
            <a:xfrm>
              <a:off x="914400" y="1600200"/>
              <a:ext cx="838200" cy="838200"/>
              <a:chOff x="6781800" y="2133600"/>
              <a:chExt cx="1143000" cy="1143000"/>
            </a:xfrm>
          </p:grpSpPr>
          <p:cxnSp>
            <p:nvCxnSpPr>
              <p:cNvPr id="83" name="Straight Connector 82"/>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86"/>
            <p:cNvCxnSpPr/>
            <p:nvPr/>
          </p:nvCxnSpPr>
          <p:spPr>
            <a:xfrm>
              <a:off x="1219200" y="1828800"/>
              <a:ext cx="5334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grpSp>
        <p:nvGrpSpPr>
          <p:cNvPr id="114" name="Group 46"/>
          <p:cNvGrpSpPr/>
          <p:nvPr/>
        </p:nvGrpSpPr>
        <p:grpSpPr>
          <a:xfrm rot="10800000">
            <a:off x="1066800" y="4832874"/>
            <a:ext cx="609600" cy="609600"/>
            <a:chOff x="6781800" y="2133600"/>
            <a:chExt cx="1143000" cy="1143000"/>
          </a:xfrm>
          <a:scene3d>
            <a:camera prst="orthographicFront">
              <a:rot lat="20100000" lon="20100000" rev="0"/>
            </a:camera>
            <a:lightRig rig="threePt" dir="t"/>
          </a:scene3d>
        </p:grpSpPr>
        <p:cxnSp>
          <p:nvCxnSpPr>
            <p:cNvPr id="115" name="Straight Connector 114"/>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8" name="Group 46"/>
          <p:cNvGrpSpPr/>
          <p:nvPr/>
        </p:nvGrpSpPr>
        <p:grpSpPr>
          <a:xfrm rot="10800000">
            <a:off x="1066800" y="4724400"/>
            <a:ext cx="609600" cy="609600"/>
            <a:chOff x="6781800" y="2133600"/>
            <a:chExt cx="1143000" cy="1143000"/>
          </a:xfrm>
          <a:scene3d>
            <a:camera prst="orthographicFront">
              <a:rot lat="20100000" lon="20100000" rev="0"/>
            </a:camera>
            <a:lightRig rig="threePt" dir="t"/>
          </a:scene3d>
        </p:grpSpPr>
        <p:cxnSp>
          <p:nvCxnSpPr>
            <p:cNvPr id="119" name="Straight Connector 118"/>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46"/>
          <p:cNvGrpSpPr/>
          <p:nvPr/>
        </p:nvGrpSpPr>
        <p:grpSpPr>
          <a:xfrm rot="10800000">
            <a:off x="1066800" y="4953000"/>
            <a:ext cx="609600" cy="609600"/>
            <a:chOff x="6781800" y="2133600"/>
            <a:chExt cx="1143000" cy="1143000"/>
          </a:xfrm>
          <a:scene3d>
            <a:camera prst="orthographicFront">
              <a:rot lat="20100000" lon="20100000" rev="0"/>
            </a:camera>
            <a:lightRig rig="threePt" dir="t"/>
          </a:scene3d>
        </p:grpSpPr>
        <p:cxnSp>
          <p:nvCxnSpPr>
            <p:cNvPr id="123" name="Straight Connector 122"/>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46" grpId="0"/>
      <p:bldP spid="1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 is about Shifts</a:t>
            </a:r>
            <a:endParaRPr lang="en-US" dirty="0"/>
          </a:p>
        </p:txBody>
      </p:sp>
      <p:sp>
        <p:nvSpPr>
          <p:cNvPr id="12" name="TextBox 11"/>
          <p:cNvSpPr txBox="1"/>
          <p:nvPr/>
        </p:nvSpPr>
        <p:spPr>
          <a:xfrm>
            <a:off x="2998384" y="1524000"/>
            <a:ext cx="2792816" cy="461665"/>
          </a:xfrm>
          <a:prstGeom prst="rect">
            <a:avLst/>
          </a:prstGeom>
          <a:noFill/>
        </p:spPr>
        <p:txBody>
          <a:bodyPr wrap="none" rtlCol="0">
            <a:spAutoFit/>
          </a:bodyPr>
          <a:lstStyle/>
          <a:p>
            <a:r>
              <a:rPr lang="en-US" sz="2400" dirty="0" smtClean="0"/>
              <a:t>3D surface triangles</a:t>
            </a:r>
            <a:endParaRPr lang="en-US" sz="2400" b="1" dirty="0"/>
          </a:p>
        </p:txBody>
      </p:sp>
      <p:sp>
        <p:nvSpPr>
          <p:cNvPr id="17" name="Rectangle 16"/>
          <p:cNvSpPr/>
          <p:nvPr/>
        </p:nvSpPr>
        <p:spPr>
          <a:xfrm>
            <a:off x="457200" y="4419600"/>
            <a:ext cx="2286000" cy="1524000"/>
          </a:xfrm>
          <a:prstGeom prst="rect">
            <a:avLst/>
          </a:prstGeom>
          <a:noFill/>
          <a:ln>
            <a:solidFill>
              <a:schemeClr val="tx1"/>
            </a:solidFill>
          </a:ln>
          <a:scene3d>
            <a:camera prst="orthographicFront">
              <a:rot lat="201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495800"/>
            <a:ext cx="2286000" cy="1527048"/>
          </a:xfrm>
          <a:prstGeom prst="rect">
            <a:avLst/>
          </a:prstGeom>
          <a:noFill/>
          <a:ln>
            <a:solidFill>
              <a:schemeClr val="tx1"/>
            </a:solidFill>
          </a:ln>
          <a:scene3d>
            <a:camera prst="orthographicFront">
              <a:rot lat="1500000" lon="20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685800" y="5029200"/>
            <a:ext cx="1752600" cy="38100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V="1">
            <a:off x="6477000" y="5181600"/>
            <a:ext cx="1676400" cy="304800"/>
          </a:xfrm>
          <a:prstGeom prst="line">
            <a:avLst/>
          </a:prstGeom>
          <a:ln w="127000" cmpd="sng"/>
        </p:spPr>
        <p:style>
          <a:lnRef idx="3">
            <a:schemeClr val="accent4"/>
          </a:lnRef>
          <a:fillRef idx="0">
            <a:schemeClr val="accent4"/>
          </a:fillRef>
          <a:effectRef idx="2">
            <a:schemeClr val="accent4"/>
          </a:effectRef>
          <a:fontRef idx="minor">
            <a:schemeClr val="tx1"/>
          </a:fontRef>
        </p:style>
      </p:cxnSp>
      <p:sp>
        <p:nvSpPr>
          <p:cNvPr id="38" name="TextBox 37"/>
          <p:cNvSpPr txBox="1"/>
          <p:nvPr/>
        </p:nvSpPr>
        <p:spPr>
          <a:xfrm>
            <a:off x="990600" y="6019800"/>
            <a:ext cx="1066800" cy="381000"/>
          </a:xfrm>
          <a:prstGeom prst="rect">
            <a:avLst/>
          </a:prstGeom>
          <a:noFill/>
        </p:spPr>
        <p:txBody>
          <a:bodyPr wrap="square" rtlCol="0">
            <a:spAutoFit/>
          </a:bodyPr>
          <a:lstStyle/>
          <a:p>
            <a:r>
              <a:rPr lang="en-US" dirty="0" smtClean="0"/>
              <a:t>Image 1</a:t>
            </a:r>
            <a:endParaRPr lang="en-US" dirty="0"/>
          </a:p>
        </p:txBody>
      </p:sp>
      <p:sp>
        <p:nvSpPr>
          <p:cNvPr id="39" name="TextBox 38"/>
          <p:cNvSpPr txBox="1"/>
          <p:nvPr/>
        </p:nvSpPr>
        <p:spPr>
          <a:xfrm>
            <a:off x="6781800" y="6019800"/>
            <a:ext cx="1066800" cy="381000"/>
          </a:xfrm>
          <a:prstGeom prst="rect">
            <a:avLst/>
          </a:prstGeom>
          <a:noFill/>
        </p:spPr>
        <p:txBody>
          <a:bodyPr wrap="square" rtlCol="0">
            <a:spAutoFit/>
          </a:bodyPr>
          <a:lstStyle/>
          <a:p>
            <a:r>
              <a:rPr lang="en-US" dirty="0" smtClean="0"/>
              <a:t>Image 2</a:t>
            </a:r>
            <a:endParaRPr lang="en-US" dirty="0"/>
          </a:p>
        </p:txBody>
      </p:sp>
      <p:sp>
        <p:nvSpPr>
          <p:cNvPr id="22" name="Rectangle 21"/>
          <p:cNvSpPr/>
          <p:nvPr/>
        </p:nvSpPr>
        <p:spPr>
          <a:xfrm>
            <a:off x="3150784" y="2209800"/>
            <a:ext cx="2514600" cy="251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16200000" flipH="1">
            <a:off x="3150784" y="2209800"/>
            <a:ext cx="2514600" cy="2514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50784" y="3352800"/>
            <a:ext cx="2488016"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3" name="Group 40"/>
          <p:cNvGrpSpPr/>
          <p:nvPr/>
        </p:nvGrpSpPr>
        <p:grpSpPr>
          <a:xfrm>
            <a:off x="9525000" y="2743200"/>
            <a:ext cx="1143000" cy="1143000"/>
            <a:chOff x="6781800" y="2133600"/>
            <a:chExt cx="1143000" cy="1143000"/>
          </a:xfrm>
        </p:grpSpPr>
        <p:cxnSp>
          <p:nvCxnSpPr>
            <p:cNvPr id="47" name="Straight Connector 46"/>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41"/>
          <p:cNvGrpSpPr/>
          <p:nvPr/>
        </p:nvGrpSpPr>
        <p:grpSpPr>
          <a:xfrm>
            <a:off x="9829800" y="4267200"/>
            <a:ext cx="838200" cy="838200"/>
            <a:chOff x="6781800" y="2133600"/>
            <a:chExt cx="1143000" cy="1143000"/>
          </a:xfrm>
        </p:grpSpPr>
        <p:cxnSp>
          <p:nvCxnSpPr>
            <p:cNvPr id="43" name="Straight Connector 42"/>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6"/>
          <p:cNvGrpSpPr/>
          <p:nvPr/>
        </p:nvGrpSpPr>
        <p:grpSpPr>
          <a:xfrm>
            <a:off x="9525000" y="1524000"/>
            <a:ext cx="1143000" cy="1143000"/>
            <a:chOff x="6781800" y="2133600"/>
            <a:chExt cx="1143000" cy="1143000"/>
          </a:xfrm>
        </p:grpSpPr>
        <p:cxnSp>
          <p:nvCxnSpPr>
            <p:cNvPr id="40" name="Straight Connector 39"/>
            <p:cNvCxnSpPr/>
            <p:nvPr/>
          </p:nvCxnSpPr>
          <p:spPr>
            <a:xfrm>
              <a:off x="6781800" y="21336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7353300" y="2705100"/>
              <a:ext cx="114300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6781800" y="2133600"/>
              <a:ext cx="1143000" cy="114300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10109200" y="2057400"/>
            <a:ext cx="5588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a:off x="10267950" y="3429000"/>
            <a:ext cx="406400"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10287000" y="46482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6" name="Group 46"/>
          <p:cNvGrpSpPr/>
          <p:nvPr/>
        </p:nvGrpSpPr>
        <p:grpSpPr>
          <a:xfrm>
            <a:off x="9601200" y="685800"/>
            <a:ext cx="609600" cy="609600"/>
            <a:chOff x="6781800" y="2133600"/>
            <a:chExt cx="1143000" cy="1143000"/>
          </a:xfrm>
        </p:grpSpPr>
        <p:cxnSp>
          <p:nvCxnSpPr>
            <p:cNvPr id="59" name="Straight Connector 58"/>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 name="Group 46"/>
          <p:cNvGrpSpPr/>
          <p:nvPr/>
        </p:nvGrpSpPr>
        <p:grpSpPr>
          <a:xfrm>
            <a:off x="7010400" y="5105400"/>
            <a:ext cx="609600" cy="609600"/>
            <a:chOff x="6781800" y="2133600"/>
            <a:chExt cx="1143000" cy="1143000"/>
          </a:xfrm>
          <a:scene3d>
            <a:camera prst="orthographicFront">
              <a:rot lat="1500000" lon="20100000" rev="0"/>
            </a:camera>
            <a:lightRig rig="threePt" dir="t"/>
          </a:scene3d>
        </p:grpSpPr>
        <p:cxnSp>
          <p:nvCxnSpPr>
            <p:cNvPr id="77" name="Straight Connector 76"/>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41"/>
          <p:cNvGrpSpPr/>
          <p:nvPr/>
        </p:nvGrpSpPr>
        <p:grpSpPr>
          <a:xfrm>
            <a:off x="6934200" y="3352800"/>
            <a:ext cx="838200" cy="838200"/>
            <a:chOff x="6781800" y="2133600"/>
            <a:chExt cx="1143000" cy="1143000"/>
          </a:xfrm>
        </p:grpSpPr>
        <p:cxnSp>
          <p:nvCxnSpPr>
            <p:cNvPr id="92" name="Straight Connector 91"/>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a:off x="7391400" y="37338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0" name="Group 41"/>
          <p:cNvGrpSpPr/>
          <p:nvPr/>
        </p:nvGrpSpPr>
        <p:grpSpPr>
          <a:xfrm>
            <a:off x="6934200" y="2438400"/>
            <a:ext cx="838200" cy="838200"/>
            <a:chOff x="6781800" y="2133600"/>
            <a:chExt cx="1143000" cy="1143000"/>
          </a:xfrm>
        </p:grpSpPr>
        <p:cxnSp>
          <p:nvCxnSpPr>
            <p:cNvPr id="98" name="Straight Connector 97"/>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a:off x="7543800" y="2971800"/>
            <a:ext cx="2286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1" name="Group 41"/>
          <p:cNvGrpSpPr/>
          <p:nvPr/>
        </p:nvGrpSpPr>
        <p:grpSpPr>
          <a:xfrm>
            <a:off x="6934200" y="1524000"/>
            <a:ext cx="838200" cy="838200"/>
            <a:chOff x="6781800" y="2133600"/>
            <a:chExt cx="1143000" cy="1143000"/>
          </a:xfrm>
        </p:grpSpPr>
        <p:cxnSp>
          <p:nvCxnSpPr>
            <p:cNvPr id="103" name="Straight Connector 102"/>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a:off x="7239000" y="1752600"/>
            <a:ext cx="5334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3" name="Group 46"/>
          <p:cNvGrpSpPr/>
          <p:nvPr/>
        </p:nvGrpSpPr>
        <p:grpSpPr>
          <a:xfrm>
            <a:off x="7010400" y="4996926"/>
            <a:ext cx="609600" cy="609600"/>
            <a:chOff x="6781800" y="2133600"/>
            <a:chExt cx="1143000" cy="1143000"/>
          </a:xfrm>
          <a:scene3d>
            <a:camera prst="orthographicFront">
              <a:rot lat="1500000" lon="20100000" rev="0"/>
            </a:camera>
            <a:lightRig rig="threePt" dir="t"/>
          </a:scene3d>
        </p:grpSpPr>
        <p:cxnSp>
          <p:nvCxnSpPr>
            <p:cNvPr id="133" name="Straight Connector 132"/>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46"/>
          <p:cNvGrpSpPr/>
          <p:nvPr/>
        </p:nvGrpSpPr>
        <p:grpSpPr>
          <a:xfrm>
            <a:off x="7010400" y="5225526"/>
            <a:ext cx="609600" cy="609600"/>
            <a:chOff x="6781800" y="2133600"/>
            <a:chExt cx="1143000" cy="1143000"/>
          </a:xfrm>
          <a:scene3d>
            <a:camera prst="orthographicFront">
              <a:rot lat="1500000" lon="20100000" rev="0"/>
            </a:camera>
            <a:lightRig rig="threePt" dir="t"/>
          </a:scene3d>
        </p:grpSpPr>
        <p:cxnSp>
          <p:nvCxnSpPr>
            <p:cNvPr id="137" name="Straight Connector 136"/>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7772400" y="3581400"/>
            <a:ext cx="1371600" cy="338554"/>
          </a:xfrm>
          <a:prstGeom prst="rect">
            <a:avLst/>
          </a:prstGeom>
          <a:noFill/>
        </p:spPr>
        <p:txBody>
          <a:bodyPr wrap="square" rtlCol="0">
            <a:spAutoFit/>
          </a:bodyPr>
          <a:lstStyle/>
          <a:p>
            <a:r>
              <a:rPr lang="en-US" sz="1600" dirty="0" smtClean="0"/>
              <a:t>Candidate 0</a:t>
            </a:r>
            <a:endParaRPr lang="en-US" sz="1600" dirty="0"/>
          </a:p>
        </p:txBody>
      </p:sp>
      <p:sp>
        <p:nvSpPr>
          <p:cNvPr id="146" name="TextBox 145"/>
          <p:cNvSpPr txBox="1"/>
          <p:nvPr/>
        </p:nvSpPr>
        <p:spPr>
          <a:xfrm>
            <a:off x="7772400" y="2667000"/>
            <a:ext cx="1371600" cy="338554"/>
          </a:xfrm>
          <a:prstGeom prst="rect">
            <a:avLst/>
          </a:prstGeom>
          <a:noFill/>
        </p:spPr>
        <p:txBody>
          <a:bodyPr wrap="square" rtlCol="0">
            <a:spAutoFit/>
          </a:bodyPr>
          <a:lstStyle/>
          <a:p>
            <a:r>
              <a:rPr lang="en-US" sz="1600" dirty="0" smtClean="0"/>
              <a:t>Candidate 1</a:t>
            </a:r>
            <a:endParaRPr lang="en-US" sz="1600" dirty="0"/>
          </a:p>
        </p:txBody>
      </p:sp>
      <p:sp>
        <p:nvSpPr>
          <p:cNvPr id="147" name="TextBox 146"/>
          <p:cNvSpPr txBox="1"/>
          <p:nvPr/>
        </p:nvSpPr>
        <p:spPr>
          <a:xfrm>
            <a:off x="7772400" y="1752600"/>
            <a:ext cx="1371600" cy="338554"/>
          </a:xfrm>
          <a:prstGeom prst="rect">
            <a:avLst/>
          </a:prstGeom>
          <a:noFill/>
        </p:spPr>
        <p:txBody>
          <a:bodyPr wrap="square" rtlCol="0">
            <a:spAutoFit/>
          </a:bodyPr>
          <a:lstStyle/>
          <a:p>
            <a:r>
              <a:rPr lang="en-US" sz="1600" dirty="0" smtClean="0"/>
              <a:t>Candidate 2</a:t>
            </a:r>
            <a:endParaRPr lang="en-US" sz="1600" dirty="0"/>
          </a:p>
        </p:txBody>
      </p:sp>
      <p:grpSp>
        <p:nvGrpSpPr>
          <p:cNvPr id="15" name="Group 90"/>
          <p:cNvGrpSpPr/>
          <p:nvPr/>
        </p:nvGrpSpPr>
        <p:grpSpPr>
          <a:xfrm rot="10800000">
            <a:off x="914400" y="1600200"/>
            <a:ext cx="838200" cy="2667000"/>
            <a:chOff x="914400" y="1600200"/>
            <a:chExt cx="838200" cy="2667000"/>
          </a:xfrm>
        </p:grpSpPr>
        <p:grpSp>
          <p:nvGrpSpPr>
            <p:cNvPr id="16" name="Group 41"/>
            <p:cNvGrpSpPr/>
            <p:nvPr/>
          </p:nvGrpSpPr>
          <p:grpSpPr>
            <a:xfrm>
              <a:off x="914400" y="3429000"/>
              <a:ext cx="838200" cy="838200"/>
              <a:chOff x="6781800" y="2133600"/>
              <a:chExt cx="1143000" cy="1143000"/>
            </a:xfrm>
          </p:grpSpPr>
          <p:cxnSp>
            <p:nvCxnSpPr>
              <p:cNvPr id="68" name="Straight Connector 67"/>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a:off x="1371600" y="3810000"/>
              <a:ext cx="381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19" name="Group 41"/>
            <p:cNvGrpSpPr/>
            <p:nvPr/>
          </p:nvGrpSpPr>
          <p:grpSpPr>
            <a:xfrm>
              <a:off x="914400" y="2514600"/>
              <a:ext cx="838200" cy="838200"/>
              <a:chOff x="6781800" y="2133600"/>
              <a:chExt cx="1143000" cy="1143000"/>
            </a:xfrm>
          </p:grpSpPr>
          <p:cxnSp>
            <p:nvCxnSpPr>
              <p:cNvPr id="73" name="Straight Connector 72"/>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a:off x="1524000" y="3048000"/>
              <a:ext cx="2286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20" name="Group 41"/>
            <p:cNvGrpSpPr/>
            <p:nvPr/>
          </p:nvGrpSpPr>
          <p:grpSpPr>
            <a:xfrm>
              <a:off x="914400" y="1600200"/>
              <a:ext cx="838200" cy="838200"/>
              <a:chOff x="6781800" y="2133600"/>
              <a:chExt cx="1143000" cy="1143000"/>
            </a:xfrm>
          </p:grpSpPr>
          <p:cxnSp>
            <p:nvCxnSpPr>
              <p:cNvPr id="83" name="Straight Connector 82"/>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86"/>
            <p:cNvCxnSpPr/>
            <p:nvPr/>
          </p:nvCxnSpPr>
          <p:spPr>
            <a:xfrm>
              <a:off x="1219200" y="1828800"/>
              <a:ext cx="5334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cxnSp>
        <p:nvCxnSpPr>
          <p:cNvPr id="80" name="Straight Connector 79"/>
          <p:cNvCxnSpPr/>
          <p:nvPr/>
        </p:nvCxnSpPr>
        <p:spPr>
          <a:xfrm>
            <a:off x="3150784" y="3505200"/>
            <a:ext cx="1268816" cy="0"/>
          </a:xfrm>
          <a:prstGeom prst="line">
            <a:avLst/>
          </a:prstGeom>
          <a:ln w="127000" cmpd="sng"/>
        </p:spPr>
        <p:style>
          <a:lnRef idx="3">
            <a:schemeClr val="accent4"/>
          </a:lnRef>
          <a:fillRef idx="0">
            <a:schemeClr val="accent4"/>
          </a:fillRef>
          <a:effectRef idx="2">
            <a:schemeClr val="accent4"/>
          </a:effectRef>
          <a:fontRef idx="minor">
            <a:schemeClr val="tx1"/>
          </a:fontRef>
        </p:style>
      </p:cxnSp>
      <p:cxnSp>
        <p:nvCxnSpPr>
          <p:cNvPr id="81" name="Straight Connector 80"/>
          <p:cNvCxnSpPr/>
          <p:nvPr/>
        </p:nvCxnSpPr>
        <p:spPr>
          <a:xfrm>
            <a:off x="4267200" y="3276600"/>
            <a:ext cx="1397000" cy="0"/>
          </a:xfrm>
          <a:prstGeom prst="line">
            <a:avLst/>
          </a:prstGeom>
          <a:ln w="127000" cmpd="sng"/>
        </p:spPr>
        <p:style>
          <a:lnRef idx="3">
            <a:schemeClr val="accent4"/>
          </a:lnRef>
          <a:fillRef idx="0">
            <a:schemeClr val="accent4"/>
          </a:fillRef>
          <a:effectRef idx="2">
            <a:schemeClr val="accent4"/>
          </a:effectRef>
          <a:fontRef idx="minor">
            <a:schemeClr val="tx1"/>
          </a:fontRef>
        </p:style>
      </p:cxnSp>
      <p:grpSp>
        <p:nvGrpSpPr>
          <p:cNvPr id="82" name="Group 46"/>
          <p:cNvGrpSpPr/>
          <p:nvPr/>
        </p:nvGrpSpPr>
        <p:grpSpPr>
          <a:xfrm rot="10800000">
            <a:off x="1066800" y="4832874"/>
            <a:ext cx="609600" cy="609600"/>
            <a:chOff x="6781800" y="2133600"/>
            <a:chExt cx="1143000" cy="1143000"/>
          </a:xfrm>
          <a:scene3d>
            <a:camera prst="orthographicFront">
              <a:rot lat="20100000" lon="20100000" rev="0"/>
            </a:camera>
            <a:lightRig rig="threePt" dir="t"/>
          </a:scene3d>
        </p:grpSpPr>
        <p:cxnSp>
          <p:nvCxnSpPr>
            <p:cNvPr id="85" name="Straight Connector 84"/>
            <p:cNvCxnSpPr/>
            <p:nvPr/>
          </p:nvCxnSpPr>
          <p:spPr>
            <a:xfrm>
              <a:off x="6781800" y="21336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7353300" y="2705100"/>
              <a:ext cx="1143000" cy="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V="1">
              <a:off x="6781800" y="2133600"/>
              <a:ext cx="1143000" cy="1143000"/>
            </a:xfrm>
            <a:prstGeom prst="line">
              <a:avLst/>
            </a:prstGeom>
            <a:ln w="38100" cmpd="sng">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0" name="Group 46"/>
          <p:cNvGrpSpPr/>
          <p:nvPr/>
        </p:nvGrpSpPr>
        <p:grpSpPr>
          <a:xfrm rot="10800000">
            <a:off x="1066800" y="4724400"/>
            <a:ext cx="609600" cy="609600"/>
            <a:chOff x="6781800" y="2133600"/>
            <a:chExt cx="1143000" cy="1143000"/>
          </a:xfrm>
          <a:scene3d>
            <a:camera prst="orthographicFront">
              <a:rot lat="20100000" lon="20100000" rev="0"/>
            </a:camera>
            <a:lightRig rig="threePt" dir="t"/>
          </a:scene3d>
        </p:grpSpPr>
        <p:cxnSp>
          <p:nvCxnSpPr>
            <p:cNvPr id="91" name="Straight Connector 90"/>
            <p:cNvCxnSpPr/>
            <p:nvPr/>
          </p:nvCxnSpPr>
          <p:spPr>
            <a:xfrm>
              <a:off x="6781800" y="21336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flipH="1" flipV="1">
              <a:off x="7353300" y="2705100"/>
              <a:ext cx="1143000" cy="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6200000" flipV="1">
              <a:off x="6781800" y="2133600"/>
              <a:ext cx="1143000" cy="1143000"/>
            </a:xfrm>
            <a:prstGeom prst="line">
              <a:avLst/>
            </a:prstGeom>
            <a:ln w="38100" cmpd="sng">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2" name="Group 46"/>
          <p:cNvGrpSpPr/>
          <p:nvPr/>
        </p:nvGrpSpPr>
        <p:grpSpPr>
          <a:xfrm rot="10800000">
            <a:off x="1066800" y="4953000"/>
            <a:ext cx="609600" cy="609600"/>
            <a:chOff x="6781800" y="2133600"/>
            <a:chExt cx="1143000" cy="1143000"/>
          </a:xfrm>
          <a:scene3d>
            <a:camera prst="orthographicFront">
              <a:rot lat="20100000" lon="20100000" rev="0"/>
            </a:camera>
            <a:lightRig rig="threePt" dir="t"/>
          </a:scene3d>
        </p:grpSpPr>
        <p:cxnSp>
          <p:nvCxnSpPr>
            <p:cNvPr id="107" name="Straight Connector 106"/>
            <p:cNvCxnSpPr/>
            <p:nvPr/>
          </p:nvCxnSpPr>
          <p:spPr>
            <a:xfrm>
              <a:off x="6781800" y="21336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flipH="1" flipV="1">
              <a:off x="7353300" y="2705100"/>
              <a:ext cx="11430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V="1">
              <a:off x="6781800" y="2133600"/>
              <a:ext cx="1143000" cy="11430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309304" y="1143000"/>
            <a:ext cx="6491796" cy="5715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28600" y="381000"/>
            <a:ext cx="1326776" cy="2133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28600" y="2667000"/>
            <a:ext cx="1314237" cy="2209800"/>
          </a:xfrm>
          <a:prstGeom prst="rect">
            <a:avLst/>
          </a:prstGeom>
          <a:noFill/>
          <a:ln w="9525">
            <a:noFill/>
            <a:miter lim="800000"/>
            <a:headEnd/>
            <a:tailEnd/>
          </a:ln>
        </p:spPr>
      </p:pic>
      <p:sp>
        <p:nvSpPr>
          <p:cNvPr id="7" name="Rectangle 6"/>
          <p:cNvSpPr/>
          <p:nvPr/>
        </p:nvSpPr>
        <p:spPr>
          <a:xfrm>
            <a:off x="6586541" y="990600"/>
            <a:ext cx="2514600" cy="586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95800" y="3962400"/>
            <a:ext cx="2319341"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086121">
            <a:off x="5768907" y="2016744"/>
            <a:ext cx="457200" cy="1219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76283">
            <a:off x="4648200" y="2169144"/>
            <a:ext cx="457200" cy="1219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6" cstate="print"/>
          <a:srcRect/>
          <a:stretch>
            <a:fillRect/>
          </a:stretch>
        </p:blipFill>
        <p:spPr bwMode="auto">
          <a:xfrm>
            <a:off x="152400" y="4953000"/>
            <a:ext cx="1371600" cy="17821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22" presetClass="exit" presetSubtype="2" fill="hold" grpId="0" nodeType="afterEffect">
                                  <p:stCondLst>
                                    <p:cond delay="0"/>
                                  </p:stCondLst>
                                  <p:childTnLst>
                                    <p:animEffect transition="out" filter="wipe(righ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Formulation as an MRF problem</a:t>
            </a:r>
            <a:endParaRPr lang="en-US" dirty="0"/>
          </a:p>
        </p:txBody>
      </p:sp>
      <p:sp>
        <p:nvSpPr>
          <p:cNvPr id="4" name="Isosceles Triangle 3"/>
          <p:cNvSpPr/>
          <p:nvPr/>
        </p:nvSpPr>
        <p:spPr>
          <a:xfrm>
            <a:off x="3830511" y="1981200"/>
            <a:ext cx="990600" cy="1295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334206" y="1976034"/>
            <a:ext cx="953146" cy="1301858"/>
          </a:xfrm>
          <a:custGeom>
            <a:avLst/>
            <a:gdLst>
              <a:gd name="connsiteX0" fmla="*/ 0 w 953146"/>
              <a:gd name="connsiteY0" fmla="*/ 0 h 1301858"/>
              <a:gd name="connsiteX1" fmla="*/ 953146 w 953146"/>
              <a:gd name="connsiteY1" fmla="*/ 317715 h 1301858"/>
              <a:gd name="connsiteX2" fmla="*/ 495946 w 953146"/>
              <a:gd name="connsiteY2" fmla="*/ 1301858 h 1301858"/>
              <a:gd name="connsiteX3" fmla="*/ 0 w 953146"/>
              <a:gd name="connsiteY3" fmla="*/ 0 h 1301858"/>
            </a:gdLst>
            <a:ahLst/>
            <a:cxnLst>
              <a:cxn ang="0">
                <a:pos x="connsiteX0" y="connsiteY0"/>
              </a:cxn>
              <a:cxn ang="0">
                <a:pos x="connsiteX1" y="connsiteY1"/>
              </a:cxn>
              <a:cxn ang="0">
                <a:pos x="connsiteX2" y="connsiteY2"/>
              </a:cxn>
              <a:cxn ang="0">
                <a:pos x="connsiteX3" y="connsiteY3"/>
              </a:cxn>
            </a:cxnLst>
            <a:rect l="l" t="t" r="r" b="b"/>
            <a:pathLst>
              <a:path w="953146" h="1301858">
                <a:moveTo>
                  <a:pt x="0" y="0"/>
                </a:moveTo>
                <a:lnTo>
                  <a:pt x="953146" y="317715"/>
                </a:lnTo>
                <a:lnTo>
                  <a:pt x="495946" y="1301858"/>
                </a:lnTo>
                <a:lnTo>
                  <a:pt x="0" y="0"/>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78111" y="1752600"/>
            <a:ext cx="1676400" cy="1752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65"/>
          <p:cNvGrpSpPr/>
          <p:nvPr/>
        </p:nvGrpSpPr>
        <p:grpSpPr>
          <a:xfrm>
            <a:off x="4059111" y="2286000"/>
            <a:ext cx="1066800" cy="838200"/>
            <a:chOff x="5715000" y="2286000"/>
            <a:chExt cx="1066800" cy="838200"/>
          </a:xfrm>
        </p:grpSpPr>
        <p:sp>
          <p:nvSpPr>
            <p:cNvPr id="8" name="Oval 30"/>
            <p:cNvSpPr>
              <a:spLocks noChangeArrowheads="1"/>
            </p:cNvSpPr>
            <p:nvPr/>
          </p:nvSpPr>
          <p:spPr bwMode="auto">
            <a:xfrm>
              <a:off x="5715000" y="27432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cxnSp>
          <p:nvCxnSpPr>
            <p:cNvPr id="9" name="AutoShape 21"/>
            <p:cNvCxnSpPr>
              <a:cxnSpLocks noChangeShapeType="1"/>
            </p:cNvCxnSpPr>
            <p:nvPr/>
          </p:nvCxnSpPr>
          <p:spPr bwMode="auto">
            <a:xfrm rot="10800000" flipV="1">
              <a:off x="6075336" y="2557220"/>
              <a:ext cx="418454" cy="278970"/>
            </a:xfrm>
            <a:prstGeom prst="straightConnector1">
              <a:avLst/>
            </a:prstGeom>
            <a:noFill/>
            <a:ln w="28575">
              <a:solidFill>
                <a:schemeClr val="tx1"/>
              </a:solidFill>
              <a:round/>
              <a:headEnd/>
              <a:tailEnd/>
            </a:ln>
            <a:effectLst/>
          </p:spPr>
        </p:cxnSp>
        <p:sp>
          <p:nvSpPr>
            <p:cNvPr id="10" name="Oval 29"/>
            <p:cNvSpPr>
              <a:spLocks noChangeArrowheads="1"/>
            </p:cNvSpPr>
            <p:nvPr/>
          </p:nvSpPr>
          <p:spPr bwMode="auto">
            <a:xfrm>
              <a:off x="6400800" y="22860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7" name="Group 51"/>
          <p:cNvGrpSpPr/>
          <p:nvPr/>
        </p:nvGrpSpPr>
        <p:grpSpPr>
          <a:xfrm>
            <a:off x="3797456" y="3037668"/>
            <a:ext cx="288777" cy="2224007"/>
            <a:chOff x="5453345" y="3037668"/>
            <a:chExt cx="288777" cy="2224007"/>
          </a:xfrm>
        </p:grpSpPr>
        <p:sp>
          <p:nvSpPr>
            <p:cNvPr id="12" name="Freeform 11"/>
            <p:cNvSpPr/>
            <p:nvPr/>
          </p:nvSpPr>
          <p:spPr>
            <a:xfrm>
              <a:off x="5567766" y="3037668"/>
              <a:ext cx="174356" cy="2224007"/>
            </a:xfrm>
            <a:custGeom>
              <a:avLst/>
              <a:gdLst>
                <a:gd name="connsiteX0" fmla="*/ 402956 w 402956"/>
                <a:gd name="connsiteY0" fmla="*/ 0 h 2224007"/>
                <a:gd name="connsiteX1" fmla="*/ 7749 w 402956"/>
                <a:gd name="connsiteY1" fmla="*/ 472698 h 2224007"/>
                <a:gd name="connsiteX2" fmla="*/ 0 w 402956"/>
                <a:gd name="connsiteY2" fmla="*/ 2224007 h 2224007"/>
                <a:gd name="connsiteX0" fmla="*/ 402956 w 402956"/>
                <a:gd name="connsiteY0" fmla="*/ 0 h 2224007"/>
                <a:gd name="connsiteX1" fmla="*/ 236349 w 402956"/>
                <a:gd name="connsiteY1" fmla="*/ 472698 h 2224007"/>
                <a:gd name="connsiteX2" fmla="*/ 0 w 402956"/>
                <a:gd name="connsiteY2" fmla="*/ 2224007 h 2224007"/>
                <a:gd name="connsiteX0" fmla="*/ 174356 w 174356"/>
                <a:gd name="connsiteY0" fmla="*/ 0 h 2224007"/>
                <a:gd name="connsiteX1" fmla="*/ 7749 w 174356"/>
                <a:gd name="connsiteY1" fmla="*/ 472698 h 2224007"/>
                <a:gd name="connsiteX2" fmla="*/ 0 w 174356"/>
                <a:gd name="connsiteY2" fmla="*/ 2224007 h 2224007"/>
              </a:gdLst>
              <a:ahLst/>
              <a:cxnLst>
                <a:cxn ang="0">
                  <a:pos x="connsiteX0" y="connsiteY0"/>
                </a:cxn>
                <a:cxn ang="0">
                  <a:pos x="connsiteX1" y="connsiteY1"/>
                </a:cxn>
                <a:cxn ang="0">
                  <a:pos x="connsiteX2" y="connsiteY2"/>
                </a:cxn>
              </a:cxnLst>
              <a:rect l="l" t="t" r="r" b="b"/>
              <a:pathLst>
                <a:path w="174356" h="2224007">
                  <a:moveTo>
                    <a:pt x="174356" y="0"/>
                  </a:moveTo>
                  <a:lnTo>
                    <a:pt x="7749" y="472698"/>
                  </a:lnTo>
                  <a:lnTo>
                    <a:pt x="0" y="2224007"/>
                  </a:lnTo>
                </a:path>
              </a:pathLst>
            </a:cu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p:cNvCxnSpPr/>
            <p:nvPr/>
          </p:nvCxnSpPr>
          <p:spPr>
            <a:xfrm rot="10800000">
              <a:off x="5453345" y="3657600"/>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5453346" y="382088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5453346" y="3984172"/>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5453346" y="4147458"/>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5453346" y="4495800"/>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5453346" y="465908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5453346" y="4822372"/>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5453346" y="498565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 64"/>
          <p:cNvGrpSpPr/>
          <p:nvPr/>
        </p:nvGrpSpPr>
        <p:grpSpPr>
          <a:xfrm>
            <a:off x="1163511" y="3581400"/>
            <a:ext cx="2514600" cy="1447800"/>
            <a:chOff x="2819400" y="3581400"/>
            <a:chExt cx="2514600" cy="1447800"/>
          </a:xfrm>
        </p:grpSpPr>
        <p:sp>
          <p:nvSpPr>
            <p:cNvPr id="22" name="Left Brace 21"/>
            <p:cNvSpPr/>
            <p:nvPr/>
          </p:nvSpPr>
          <p:spPr>
            <a:xfrm>
              <a:off x="5105400" y="3581400"/>
              <a:ext cx="152400" cy="609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2819400" y="3733800"/>
              <a:ext cx="2233240" cy="369332"/>
            </a:xfrm>
            <a:prstGeom prst="rect">
              <a:avLst/>
            </a:prstGeom>
            <a:noFill/>
          </p:spPr>
          <p:txBody>
            <a:bodyPr wrap="none" rtlCol="0">
              <a:spAutoFit/>
            </a:bodyPr>
            <a:lstStyle/>
            <a:p>
              <a:r>
                <a:rPr lang="en-US" dirty="0" smtClean="0"/>
                <a:t>Few places in Image 1</a:t>
              </a:r>
              <a:endParaRPr lang="en-US" dirty="0"/>
            </a:p>
          </p:txBody>
        </p:sp>
        <p:sp>
          <p:nvSpPr>
            <p:cNvPr id="24" name="Left Brace 23"/>
            <p:cNvSpPr/>
            <p:nvPr/>
          </p:nvSpPr>
          <p:spPr>
            <a:xfrm>
              <a:off x="5181600" y="4419600"/>
              <a:ext cx="152400" cy="609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2895600" y="4572000"/>
              <a:ext cx="2233240" cy="369332"/>
            </a:xfrm>
            <a:prstGeom prst="rect">
              <a:avLst/>
            </a:prstGeom>
            <a:noFill/>
          </p:spPr>
          <p:txBody>
            <a:bodyPr wrap="none" rtlCol="0">
              <a:spAutoFit/>
            </a:bodyPr>
            <a:lstStyle/>
            <a:p>
              <a:r>
                <a:rPr lang="en-US" dirty="0" smtClean="0"/>
                <a:t>Few places in Image 2</a:t>
              </a:r>
              <a:endParaRPr lang="en-US" dirty="0"/>
            </a:p>
          </p:txBody>
        </p:sp>
      </p:grpSp>
      <p:grpSp>
        <p:nvGrpSpPr>
          <p:cNvPr id="21" name="Group 52"/>
          <p:cNvGrpSpPr/>
          <p:nvPr/>
        </p:nvGrpSpPr>
        <p:grpSpPr>
          <a:xfrm>
            <a:off x="4957487" y="2514600"/>
            <a:ext cx="625625" cy="2605007"/>
            <a:chOff x="5056321" y="2656668"/>
            <a:chExt cx="625625" cy="2605007"/>
          </a:xfrm>
        </p:grpSpPr>
        <p:sp>
          <p:nvSpPr>
            <p:cNvPr id="27" name="Freeform 26"/>
            <p:cNvSpPr/>
            <p:nvPr/>
          </p:nvSpPr>
          <p:spPr>
            <a:xfrm>
              <a:off x="5056321" y="2656668"/>
              <a:ext cx="519193" cy="2605007"/>
            </a:xfrm>
            <a:custGeom>
              <a:avLst/>
              <a:gdLst>
                <a:gd name="connsiteX0" fmla="*/ 402956 w 402956"/>
                <a:gd name="connsiteY0" fmla="*/ 0 h 2224007"/>
                <a:gd name="connsiteX1" fmla="*/ 7749 w 402956"/>
                <a:gd name="connsiteY1" fmla="*/ 472698 h 2224007"/>
                <a:gd name="connsiteX2" fmla="*/ 0 w 402956"/>
                <a:gd name="connsiteY2" fmla="*/ 2224007 h 2224007"/>
                <a:gd name="connsiteX0" fmla="*/ 402956 w 402956"/>
                <a:gd name="connsiteY0" fmla="*/ 0 h 2224007"/>
                <a:gd name="connsiteX1" fmla="*/ 236349 w 402956"/>
                <a:gd name="connsiteY1" fmla="*/ 472698 h 2224007"/>
                <a:gd name="connsiteX2" fmla="*/ 0 w 402956"/>
                <a:gd name="connsiteY2" fmla="*/ 2224007 h 2224007"/>
                <a:gd name="connsiteX0" fmla="*/ 174356 w 174356"/>
                <a:gd name="connsiteY0" fmla="*/ 0 h 2224007"/>
                <a:gd name="connsiteX1" fmla="*/ 7749 w 174356"/>
                <a:gd name="connsiteY1" fmla="*/ 472698 h 2224007"/>
                <a:gd name="connsiteX2" fmla="*/ 0 w 174356"/>
                <a:gd name="connsiteY2" fmla="*/ 2224007 h 2224007"/>
                <a:gd name="connsiteX0" fmla="*/ 0 w 519193"/>
                <a:gd name="connsiteY0" fmla="*/ 0 h 2605007"/>
                <a:gd name="connsiteX1" fmla="*/ 519193 w 519193"/>
                <a:gd name="connsiteY1" fmla="*/ 853698 h 2605007"/>
                <a:gd name="connsiteX2" fmla="*/ 511444 w 519193"/>
                <a:gd name="connsiteY2" fmla="*/ 2605007 h 2605007"/>
              </a:gdLst>
              <a:ahLst/>
              <a:cxnLst>
                <a:cxn ang="0">
                  <a:pos x="connsiteX0" y="connsiteY0"/>
                </a:cxn>
                <a:cxn ang="0">
                  <a:pos x="connsiteX1" y="connsiteY1"/>
                </a:cxn>
                <a:cxn ang="0">
                  <a:pos x="connsiteX2" y="connsiteY2"/>
                </a:cxn>
              </a:cxnLst>
              <a:rect l="l" t="t" r="r" b="b"/>
              <a:pathLst>
                <a:path w="519193" h="2605007">
                  <a:moveTo>
                    <a:pt x="0" y="0"/>
                  </a:moveTo>
                  <a:lnTo>
                    <a:pt x="519193" y="853698"/>
                  </a:lnTo>
                  <a:lnTo>
                    <a:pt x="511444" y="2605007"/>
                  </a:lnTo>
                </a:path>
              </a:pathLst>
            </a:cu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rot="10800000">
              <a:off x="5453345" y="3657600"/>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5453346" y="382088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5453346" y="3984172"/>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5453346" y="4147458"/>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53346" y="4495800"/>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5453346" y="465908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5453346" y="4822372"/>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5453346" y="4985656"/>
              <a:ext cx="228600" cy="15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69"/>
          <p:cNvGrpSpPr/>
          <p:nvPr/>
        </p:nvGrpSpPr>
        <p:grpSpPr>
          <a:xfrm>
            <a:off x="2382711" y="4724400"/>
            <a:ext cx="4399089" cy="1588532"/>
            <a:chOff x="4038600" y="4724400"/>
            <a:chExt cx="4399089" cy="1588532"/>
          </a:xfrm>
        </p:grpSpPr>
        <p:cxnSp>
          <p:nvCxnSpPr>
            <p:cNvPr id="37" name="Straight Connector 36"/>
            <p:cNvCxnSpPr/>
            <p:nvPr/>
          </p:nvCxnSpPr>
          <p:spPr>
            <a:xfrm flipV="1">
              <a:off x="5791200" y="4724400"/>
              <a:ext cx="1143000" cy="228600"/>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38600" y="5943600"/>
              <a:ext cx="4399089" cy="369332"/>
            </a:xfrm>
            <a:prstGeom prst="rect">
              <a:avLst/>
            </a:prstGeom>
            <a:noFill/>
          </p:spPr>
          <p:txBody>
            <a:bodyPr wrap="none" rtlCol="0">
              <a:spAutoFit/>
            </a:bodyPr>
            <a:lstStyle/>
            <a:p>
              <a:r>
                <a:rPr lang="en-US" dirty="0" smtClean="0"/>
                <a:t>Pair-wise cost for neighboring mesh triangles</a:t>
              </a:r>
              <a:endParaRPr lang="en-US" dirty="0"/>
            </a:p>
          </p:txBody>
        </p:sp>
        <p:sp>
          <p:nvSpPr>
            <p:cNvPr id="39" name="Right Brace 38"/>
            <p:cNvSpPr/>
            <p:nvPr/>
          </p:nvSpPr>
          <p:spPr>
            <a:xfrm rot="5400000">
              <a:off x="5981700" y="5143500"/>
              <a:ext cx="762000" cy="838200"/>
            </a:xfrm>
            <a:prstGeom prst="rightBrace">
              <a:avLst>
                <a:gd name="adj1" fmla="val 2358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0" name="Straight Connector 39"/>
          <p:cNvCxnSpPr/>
          <p:nvPr/>
        </p:nvCxnSpPr>
        <p:spPr>
          <a:xfrm>
            <a:off x="4135311" y="3962400"/>
            <a:ext cx="1143000" cy="382588"/>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20323760">
            <a:off x="4506485" y="1910243"/>
            <a:ext cx="153218" cy="1444939"/>
          </a:xfrm>
          <a:prstGeom prst="rect">
            <a:avLst/>
          </a:prstGeom>
          <a:solidFill>
            <a:schemeClr val="accent3">
              <a:alpha val="3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TextBox 41"/>
          <p:cNvSpPr txBox="1"/>
          <p:nvPr/>
        </p:nvSpPr>
        <p:spPr>
          <a:xfrm>
            <a:off x="3505200" y="1524000"/>
            <a:ext cx="2062231" cy="369332"/>
          </a:xfrm>
          <a:prstGeom prst="rect">
            <a:avLst/>
          </a:prstGeom>
          <a:noFill/>
        </p:spPr>
        <p:txBody>
          <a:bodyPr wrap="none" rtlCol="0">
            <a:spAutoFit/>
          </a:bodyPr>
          <a:lstStyle/>
          <a:p>
            <a:r>
              <a:rPr lang="en-US" dirty="0" smtClean="0"/>
              <a:t>3D surface triangles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Function</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735127" y="1752600"/>
            <a:ext cx="5715000" cy="870857"/>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206615" y="2971800"/>
            <a:ext cx="4772025" cy="723034"/>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762000" y="3774189"/>
            <a:ext cx="7661255" cy="896955"/>
          </a:xfrm>
          <a:prstGeom prst="rect">
            <a:avLst/>
          </a:prstGeom>
          <a:noFill/>
          <a:ln w="9525">
            <a:noFill/>
            <a:miter lim="800000"/>
            <a:headEnd/>
            <a:tailEnd/>
          </a:ln>
        </p:spPr>
      </p:pic>
      <p:sp>
        <p:nvSpPr>
          <p:cNvPr id="7" name="TextBox 6"/>
          <p:cNvSpPr txBox="1"/>
          <p:nvPr/>
        </p:nvSpPr>
        <p:spPr>
          <a:xfrm>
            <a:off x="914400" y="4960203"/>
            <a:ext cx="7315200" cy="830997"/>
          </a:xfrm>
          <a:prstGeom prst="rect">
            <a:avLst/>
          </a:prstGeom>
          <a:noFill/>
        </p:spPr>
        <p:txBody>
          <a:bodyPr wrap="square" rtlCol="0">
            <a:spAutoFit/>
          </a:bodyPr>
          <a:lstStyle/>
          <a:p>
            <a:r>
              <a:rPr lang="en-US" sz="2400" dirty="0" smtClean="0"/>
              <a:t>Markov Random Field (MRF) problem which is solved using the method of [</a:t>
            </a:r>
            <a:r>
              <a:rPr lang="en-US" sz="2400" dirty="0" err="1" smtClean="0"/>
              <a:t>Kolmogorov</a:t>
            </a:r>
            <a:r>
              <a:rPr lang="en-US" sz="2400" dirty="0" smtClean="0"/>
              <a:t>, 2006]</a:t>
            </a:r>
            <a:endParaRPr lang="en-US" sz="2400" dirty="0"/>
          </a:p>
        </p:txBody>
      </p:sp>
      <p:sp>
        <p:nvSpPr>
          <p:cNvPr id="8" name="TextBox 7"/>
          <p:cNvSpPr txBox="1"/>
          <p:nvPr/>
        </p:nvSpPr>
        <p:spPr>
          <a:xfrm>
            <a:off x="914400" y="5939135"/>
            <a:ext cx="7315200" cy="461665"/>
          </a:xfrm>
          <a:prstGeom prst="rect">
            <a:avLst/>
          </a:prstGeom>
          <a:noFill/>
        </p:spPr>
        <p:txBody>
          <a:bodyPr wrap="square" rtlCol="0">
            <a:spAutoFit/>
          </a:bodyPr>
          <a:lstStyle/>
          <a:p>
            <a:r>
              <a:rPr lang="en-US" sz="2400" dirty="0" smtClean="0"/>
              <a:t>We employ Coarse-to-Fine  scheme  for efficiency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Texturing 3D models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222796" y="1368451"/>
            <a:ext cx="4120603" cy="541347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337597" y="1566402"/>
            <a:ext cx="4425403" cy="5082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645920" y="0"/>
            <a:ext cx="5653705" cy="6858000"/>
          </a:xfrm>
          <a:prstGeom prst="rect">
            <a:avLst/>
          </a:prstGeom>
          <a:noFill/>
          <a:ln w="9525">
            <a:noFill/>
            <a:miter lim="800000"/>
            <a:headEnd/>
            <a:tailEnd/>
          </a:ln>
          <a:effectLst/>
        </p:spPr>
      </p:pic>
      <p:sp>
        <p:nvSpPr>
          <p:cNvPr id="3" name="TextBox 2"/>
          <p:cNvSpPr txBox="1"/>
          <p:nvPr/>
        </p:nvSpPr>
        <p:spPr>
          <a:xfrm>
            <a:off x="0" y="0"/>
            <a:ext cx="2057400" cy="369332"/>
          </a:xfrm>
          <a:prstGeom prst="rect">
            <a:avLst/>
          </a:prstGeom>
          <a:noFill/>
        </p:spPr>
        <p:txBody>
          <a:bodyPr wrap="square" rtlCol="0">
            <a:spAutoFit/>
          </a:bodyPr>
          <a:lstStyle/>
          <a:p>
            <a:pPr algn="ctr"/>
            <a:r>
              <a:rPr lang="en-US" dirty="0" smtClean="0"/>
              <a:t>Iteration 0</a:t>
            </a:r>
            <a:endParaRPr lang="en-US" dirty="0"/>
          </a:p>
        </p:txBody>
      </p:sp>
      <p:sp>
        <p:nvSpPr>
          <p:cNvPr id="4" name="Oval 3"/>
          <p:cNvSpPr/>
          <p:nvPr/>
        </p:nvSpPr>
        <p:spPr>
          <a:xfrm>
            <a:off x="4267200" y="4191000"/>
            <a:ext cx="1066800" cy="1066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14600" y="3352800"/>
            <a:ext cx="1066800" cy="1066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53000" y="3124200"/>
            <a:ext cx="1066800" cy="1066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29000" y="2667000"/>
            <a:ext cx="1066800" cy="1066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645920" y="0"/>
            <a:ext cx="5653705" cy="6858000"/>
          </a:xfrm>
          <a:prstGeom prst="rect">
            <a:avLst/>
          </a:prstGeom>
          <a:noFill/>
          <a:ln w="9525">
            <a:noFill/>
            <a:miter lim="800000"/>
            <a:headEnd/>
            <a:tailEnd/>
          </a:ln>
          <a:effectLst/>
        </p:spPr>
      </p:pic>
      <p:sp>
        <p:nvSpPr>
          <p:cNvPr id="4" name="TextBox 3"/>
          <p:cNvSpPr txBox="1"/>
          <p:nvPr/>
        </p:nvSpPr>
        <p:spPr>
          <a:xfrm>
            <a:off x="0" y="0"/>
            <a:ext cx="2057400" cy="369332"/>
          </a:xfrm>
          <a:prstGeom prst="rect">
            <a:avLst/>
          </a:prstGeom>
          <a:noFill/>
        </p:spPr>
        <p:txBody>
          <a:bodyPr wrap="square" rtlCol="0">
            <a:spAutoFit/>
          </a:bodyPr>
          <a:lstStyle/>
          <a:p>
            <a:pPr algn="ctr"/>
            <a:r>
              <a:rPr lang="en-US" dirty="0" smtClean="0"/>
              <a:t>Iteration 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45920" y="0"/>
            <a:ext cx="5653705" cy="6858000"/>
          </a:xfrm>
          <a:prstGeom prst="rect">
            <a:avLst/>
          </a:prstGeom>
          <a:noFill/>
          <a:ln w="9525">
            <a:noFill/>
            <a:miter lim="800000"/>
            <a:headEnd/>
            <a:tailEnd/>
          </a:ln>
          <a:effectLst/>
        </p:spPr>
      </p:pic>
      <p:sp>
        <p:nvSpPr>
          <p:cNvPr id="3" name="TextBox 2"/>
          <p:cNvSpPr txBox="1"/>
          <p:nvPr/>
        </p:nvSpPr>
        <p:spPr>
          <a:xfrm>
            <a:off x="0" y="0"/>
            <a:ext cx="2057400" cy="369332"/>
          </a:xfrm>
          <a:prstGeom prst="rect">
            <a:avLst/>
          </a:prstGeom>
          <a:noFill/>
        </p:spPr>
        <p:txBody>
          <a:bodyPr wrap="square" rtlCol="0">
            <a:spAutoFit/>
          </a:bodyPr>
          <a:lstStyle/>
          <a:p>
            <a:pPr algn="ctr"/>
            <a:r>
              <a:rPr lang="en-US" dirty="0" smtClean="0"/>
              <a:t>Iteration 4</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645920" y="0"/>
            <a:ext cx="5653705" cy="6858000"/>
          </a:xfrm>
          <a:prstGeom prst="rect">
            <a:avLst/>
          </a:prstGeom>
          <a:noFill/>
          <a:ln w="9525">
            <a:noFill/>
            <a:miter lim="800000"/>
            <a:headEnd/>
            <a:tailEnd/>
          </a:ln>
          <a:effectLst/>
        </p:spPr>
      </p:pic>
      <p:sp>
        <p:nvSpPr>
          <p:cNvPr id="3" name="TextBox 2"/>
          <p:cNvSpPr txBox="1"/>
          <p:nvPr/>
        </p:nvSpPr>
        <p:spPr>
          <a:xfrm>
            <a:off x="0" y="0"/>
            <a:ext cx="2057400" cy="369332"/>
          </a:xfrm>
          <a:prstGeom prst="rect">
            <a:avLst/>
          </a:prstGeom>
          <a:noFill/>
        </p:spPr>
        <p:txBody>
          <a:bodyPr wrap="square" rtlCol="0">
            <a:spAutoFit/>
          </a:bodyPr>
          <a:lstStyle/>
          <a:p>
            <a:pPr algn="ctr"/>
            <a:r>
              <a:rPr lang="en-US" dirty="0" smtClean="0"/>
              <a:t>Iteration 6</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645920" y="0"/>
            <a:ext cx="5653705" cy="6858000"/>
          </a:xfrm>
          <a:prstGeom prst="rect">
            <a:avLst/>
          </a:prstGeom>
          <a:noFill/>
          <a:ln w="9525">
            <a:noFill/>
            <a:miter lim="800000"/>
            <a:headEnd/>
            <a:tailEnd/>
          </a:ln>
          <a:effectLst/>
        </p:spPr>
      </p:pic>
      <p:sp>
        <p:nvSpPr>
          <p:cNvPr id="3" name="TextBox 2"/>
          <p:cNvSpPr txBox="1"/>
          <p:nvPr/>
        </p:nvSpPr>
        <p:spPr>
          <a:xfrm>
            <a:off x="0" y="0"/>
            <a:ext cx="2057400" cy="369332"/>
          </a:xfrm>
          <a:prstGeom prst="rect">
            <a:avLst/>
          </a:prstGeom>
          <a:noFill/>
        </p:spPr>
        <p:txBody>
          <a:bodyPr wrap="square" rtlCol="0">
            <a:spAutoFit/>
          </a:bodyPr>
          <a:lstStyle/>
          <a:p>
            <a:pPr algn="ctr"/>
            <a:r>
              <a:rPr lang="en-US" smtClean="0"/>
              <a:t>Iteration 10</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Correction</a:t>
            </a:r>
            <a:endParaRPr lang="en-US" dirty="0"/>
          </a:p>
        </p:txBody>
      </p:sp>
      <p:pic>
        <p:nvPicPr>
          <p:cNvPr id="2052" name="Picture 4"/>
          <p:cNvPicPr>
            <a:picLocks noChangeAspect="1" noChangeArrowheads="1"/>
          </p:cNvPicPr>
          <p:nvPr/>
        </p:nvPicPr>
        <p:blipFill>
          <a:blip r:embed="rId3" cstate="print"/>
          <a:srcRect/>
          <a:stretch>
            <a:fillRect/>
          </a:stretch>
        </p:blipFill>
        <p:spPr bwMode="auto">
          <a:xfrm>
            <a:off x="537889" y="1828800"/>
            <a:ext cx="3765767" cy="456562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4728889" y="1828800"/>
            <a:ext cx="3805511" cy="4575556"/>
          </a:xfrm>
          <a:prstGeom prst="rect">
            <a:avLst/>
          </a:prstGeom>
          <a:noFill/>
          <a:ln w="9525">
            <a:noFill/>
            <a:miter lim="800000"/>
            <a:headEnd/>
            <a:tailEnd/>
          </a:ln>
        </p:spPr>
      </p:pic>
      <p:sp>
        <p:nvSpPr>
          <p:cNvPr id="5" name="Oval 4"/>
          <p:cNvSpPr/>
          <p:nvPr/>
        </p:nvSpPr>
        <p:spPr>
          <a:xfrm>
            <a:off x="2209800" y="4572000"/>
            <a:ext cx="1066800" cy="1905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2662" y="2895600"/>
            <a:ext cx="1746138" cy="384048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860228" y="2895600"/>
            <a:ext cx="1768090" cy="38404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659746" y="2895600"/>
            <a:ext cx="1774967" cy="384048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466141" y="2895600"/>
            <a:ext cx="1741431" cy="3840480"/>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srcRect l="27799" r="27799"/>
          <a:stretch>
            <a:fillRect/>
          </a:stretch>
        </p:blipFill>
        <p:spPr bwMode="auto">
          <a:xfrm>
            <a:off x="381000" y="762000"/>
            <a:ext cx="1180427" cy="1996440"/>
          </a:xfrm>
          <a:prstGeom prst="rect">
            <a:avLst/>
          </a:prstGeom>
          <a:noFill/>
          <a:ln w="9525">
            <a:noFill/>
            <a:miter lim="800000"/>
            <a:headEnd/>
            <a:tailEnd/>
          </a:ln>
        </p:spPr>
      </p:pic>
      <p:pic>
        <p:nvPicPr>
          <p:cNvPr id="1035" name="Picture 11"/>
          <p:cNvPicPr>
            <a:picLocks noChangeAspect="1" noChangeArrowheads="1"/>
          </p:cNvPicPr>
          <p:nvPr/>
        </p:nvPicPr>
        <p:blipFill>
          <a:blip r:embed="rId8" cstate="print"/>
          <a:srcRect l="27799" r="27799"/>
          <a:stretch>
            <a:fillRect/>
          </a:stretch>
        </p:blipFill>
        <p:spPr bwMode="auto">
          <a:xfrm>
            <a:off x="2133600" y="762000"/>
            <a:ext cx="1180427" cy="1996440"/>
          </a:xfrm>
          <a:prstGeom prst="rect">
            <a:avLst/>
          </a:prstGeom>
          <a:noFill/>
          <a:ln w="9525">
            <a:noFill/>
            <a:miter lim="800000"/>
            <a:headEnd/>
            <a:tailEnd/>
          </a:ln>
        </p:spPr>
      </p:pic>
      <p:pic>
        <p:nvPicPr>
          <p:cNvPr id="1036" name="Picture 12"/>
          <p:cNvPicPr>
            <a:picLocks noChangeAspect="1" noChangeArrowheads="1"/>
          </p:cNvPicPr>
          <p:nvPr/>
        </p:nvPicPr>
        <p:blipFill>
          <a:blip r:embed="rId9" cstate="print"/>
          <a:srcRect l="27799" r="27799"/>
          <a:stretch>
            <a:fillRect/>
          </a:stretch>
        </p:blipFill>
        <p:spPr bwMode="auto">
          <a:xfrm>
            <a:off x="3962400" y="762000"/>
            <a:ext cx="1180427" cy="1996440"/>
          </a:xfrm>
          <a:prstGeom prst="rect">
            <a:avLst/>
          </a:prstGeom>
          <a:noFill/>
          <a:ln w="9525">
            <a:noFill/>
            <a:miter lim="800000"/>
            <a:headEnd/>
            <a:tailEnd/>
          </a:ln>
        </p:spPr>
      </p:pic>
      <p:pic>
        <p:nvPicPr>
          <p:cNvPr id="1037" name="Picture 13"/>
          <p:cNvPicPr>
            <a:picLocks noChangeAspect="1" noChangeArrowheads="1"/>
          </p:cNvPicPr>
          <p:nvPr/>
        </p:nvPicPr>
        <p:blipFill>
          <a:blip r:embed="rId10" cstate="print"/>
          <a:srcRect l="27799" r="27799"/>
          <a:stretch>
            <a:fillRect/>
          </a:stretch>
        </p:blipFill>
        <p:spPr bwMode="auto">
          <a:xfrm>
            <a:off x="5715000" y="762000"/>
            <a:ext cx="1180427" cy="1996440"/>
          </a:xfrm>
          <a:prstGeom prst="rect">
            <a:avLst/>
          </a:prstGeom>
          <a:noFill/>
          <a:ln w="9525">
            <a:noFill/>
            <a:miter lim="800000"/>
            <a:headEnd/>
            <a:tailEnd/>
          </a:ln>
        </p:spPr>
      </p:pic>
      <p:pic>
        <p:nvPicPr>
          <p:cNvPr id="2" name="Picture 2"/>
          <p:cNvPicPr>
            <a:picLocks noChangeAspect="1" noChangeArrowheads="1"/>
          </p:cNvPicPr>
          <p:nvPr/>
        </p:nvPicPr>
        <p:blipFill>
          <a:blip r:embed="rId11" cstate="print"/>
          <a:srcRect/>
          <a:stretch>
            <a:fillRect/>
          </a:stretch>
        </p:blipFill>
        <p:spPr bwMode="auto">
          <a:xfrm>
            <a:off x="7239000" y="2895600"/>
            <a:ext cx="1826059" cy="3840480"/>
          </a:xfrm>
          <a:prstGeom prst="rect">
            <a:avLst/>
          </a:prstGeom>
          <a:noFill/>
          <a:ln w="9525">
            <a:noFill/>
            <a:miter lim="800000"/>
            <a:headEnd/>
            <a:tailEnd/>
          </a:ln>
        </p:spPr>
      </p:pic>
      <p:pic>
        <p:nvPicPr>
          <p:cNvPr id="3" name="Picture 3"/>
          <p:cNvPicPr>
            <a:picLocks noChangeAspect="1" noChangeArrowheads="1"/>
          </p:cNvPicPr>
          <p:nvPr/>
        </p:nvPicPr>
        <p:blipFill>
          <a:blip r:embed="rId12" cstate="print"/>
          <a:srcRect l="27799" r="27799"/>
          <a:stretch>
            <a:fillRect/>
          </a:stretch>
        </p:blipFill>
        <p:spPr bwMode="auto">
          <a:xfrm>
            <a:off x="7543800" y="762000"/>
            <a:ext cx="1180427" cy="1996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4051574" cy="685800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5227908" y="1"/>
            <a:ext cx="3916092" cy="6858000"/>
          </a:xfrm>
          <a:prstGeom prst="rect">
            <a:avLst/>
          </a:prstGeom>
          <a:noFill/>
          <a:ln w="9525">
            <a:noFill/>
            <a:miter lim="800000"/>
            <a:headEnd/>
            <a:tailEnd/>
          </a:ln>
        </p:spPr>
      </p:pic>
      <p:sp>
        <p:nvSpPr>
          <p:cNvPr id="5" name="TextBox 4"/>
          <p:cNvSpPr txBox="1"/>
          <p:nvPr/>
        </p:nvSpPr>
        <p:spPr>
          <a:xfrm>
            <a:off x="3505200" y="0"/>
            <a:ext cx="2057400" cy="369332"/>
          </a:xfrm>
          <a:prstGeom prst="rect">
            <a:avLst/>
          </a:prstGeom>
          <a:noFill/>
        </p:spPr>
        <p:txBody>
          <a:bodyPr wrap="square" rtlCol="0">
            <a:spAutoFit/>
          </a:bodyPr>
          <a:lstStyle/>
          <a:p>
            <a:pPr algn="ctr"/>
            <a:r>
              <a:rPr lang="en-US" dirty="0" smtClean="0"/>
              <a:t>Iteration 0</a:t>
            </a:r>
            <a:endParaRPr lang="en-US" dirty="0"/>
          </a:p>
        </p:txBody>
      </p:sp>
      <p:sp>
        <p:nvSpPr>
          <p:cNvPr id="6" name="Oval 5"/>
          <p:cNvSpPr/>
          <p:nvPr/>
        </p:nvSpPr>
        <p:spPr>
          <a:xfrm rot="4386012">
            <a:off x="1291696" y="1356102"/>
            <a:ext cx="1219071" cy="2966597"/>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4386012">
            <a:off x="7482690" y="2385312"/>
            <a:ext cx="754889" cy="202744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4386012">
            <a:off x="7185791" y="1500170"/>
            <a:ext cx="754889" cy="108550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4051575" cy="68580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227908" y="1"/>
            <a:ext cx="3916092"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Texturing 3D models</a:t>
            </a:r>
            <a:endParaRPr lang="en-US" dirty="0"/>
          </a:p>
        </p:txBody>
      </p:sp>
      <p:pic>
        <p:nvPicPr>
          <p:cNvPr id="5" name="Picture 4" descr="Animation1.gif"/>
          <p:cNvPicPr>
            <a:picLocks noChangeAspect="1"/>
          </p:cNvPicPr>
          <p:nvPr/>
        </p:nvPicPr>
        <p:blipFill>
          <a:blip r:embed="rId3" cstate="print"/>
          <a:stretch>
            <a:fillRect/>
          </a:stretch>
        </p:blipFill>
        <p:spPr>
          <a:xfrm>
            <a:off x="2971800" y="1244397"/>
            <a:ext cx="3276600" cy="553740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
            <a:ext cx="4051574" cy="6857999"/>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227908" y="1"/>
            <a:ext cx="3916092"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4</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1"/>
            <a:ext cx="4051575"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227908" y="1"/>
            <a:ext cx="3916092"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6</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
            <a:ext cx="4051575"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227908" y="1"/>
            <a:ext cx="3916092"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8</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1"/>
            <a:ext cx="4051575"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221456" y="1"/>
            <a:ext cx="3922544"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10</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
            <a:ext cx="4051575"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221456" y="1"/>
            <a:ext cx="3922544"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12</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1"/>
            <a:ext cx="4051575" cy="68580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5221456" y="1"/>
            <a:ext cx="3922544" cy="6858000"/>
          </a:xfrm>
          <a:prstGeom prst="rect">
            <a:avLst/>
          </a:prstGeom>
          <a:noFill/>
          <a:ln w="9525">
            <a:noFill/>
            <a:miter lim="800000"/>
            <a:headEnd/>
            <a:tailEnd/>
          </a:ln>
        </p:spPr>
      </p:pic>
      <p:sp>
        <p:nvSpPr>
          <p:cNvPr id="4" name="TextBox 3"/>
          <p:cNvSpPr txBox="1"/>
          <p:nvPr/>
        </p:nvSpPr>
        <p:spPr>
          <a:xfrm>
            <a:off x="3505200" y="0"/>
            <a:ext cx="2057400" cy="369332"/>
          </a:xfrm>
          <a:prstGeom prst="rect">
            <a:avLst/>
          </a:prstGeom>
          <a:noFill/>
        </p:spPr>
        <p:txBody>
          <a:bodyPr wrap="square" rtlCol="0">
            <a:spAutoFit/>
          </a:bodyPr>
          <a:lstStyle/>
          <a:p>
            <a:pPr algn="ctr"/>
            <a:r>
              <a:rPr lang="en-US" dirty="0" smtClean="0"/>
              <a:t>Iteration 15</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707" y="2286000"/>
            <a:ext cx="1950493" cy="45720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2183356" y="2286000"/>
            <a:ext cx="1282873" cy="45720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3668386" y="2286000"/>
            <a:ext cx="1977405" cy="4572000"/>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5847948" y="2286000"/>
            <a:ext cx="1265096" cy="4572000"/>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l="27799" r="27799"/>
          <a:stretch>
            <a:fillRect/>
          </a:stretch>
        </p:blipFill>
        <p:spPr bwMode="auto">
          <a:xfrm>
            <a:off x="406400" y="762000"/>
            <a:ext cx="838011" cy="1417320"/>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l="27799" r="27799"/>
          <a:stretch>
            <a:fillRect/>
          </a:stretch>
        </p:blipFill>
        <p:spPr bwMode="auto">
          <a:xfrm>
            <a:off x="2252256" y="762000"/>
            <a:ext cx="838011" cy="1417320"/>
          </a:xfrm>
          <a:prstGeom prst="rect">
            <a:avLst/>
          </a:prstGeom>
          <a:noFill/>
          <a:ln w="9525">
            <a:noFill/>
            <a:miter lim="800000"/>
            <a:headEnd/>
            <a:tailEnd/>
          </a:ln>
        </p:spPr>
      </p:pic>
      <p:pic>
        <p:nvPicPr>
          <p:cNvPr id="4105" name="Picture 9"/>
          <p:cNvPicPr>
            <a:picLocks noChangeAspect="1" noChangeArrowheads="1"/>
          </p:cNvPicPr>
          <p:nvPr/>
        </p:nvPicPr>
        <p:blipFill>
          <a:blip r:embed="rId9" cstate="print"/>
          <a:srcRect l="27799" r="27799"/>
          <a:stretch>
            <a:fillRect/>
          </a:stretch>
        </p:blipFill>
        <p:spPr bwMode="auto">
          <a:xfrm>
            <a:off x="4098112" y="762000"/>
            <a:ext cx="838011" cy="1417320"/>
          </a:xfrm>
          <a:prstGeom prst="rect">
            <a:avLst/>
          </a:prstGeom>
          <a:noFill/>
          <a:ln w="9525">
            <a:noFill/>
            <a:miter lim="800000"/>
            <a:headEnd/>
            <a:tailEnd/>
          </a:ln>
        </p:spPr>
      </p:pic>
      <p:pic>
        <p:nvPicPr>
          <p:cNvPr id="4106" name="Picture 10"/>
          <p:cNvPicPr>
            <a:picLocks noChangeAspect="1" noChangeArrowheads="1"/>
          </p:cNvPicPr>
          <p:nvPr/>
        </p:nvPicPr>
        <p:blipFill>
          <a:blip r:embed="rId10" cstate="print"/>
          <a:srcRect l="27799" r="27799"/>
          <a:stretch>
            <a:fillRect/>
          </a:stretch>
        </p:blipFill>
        <p:spPr bwMode="auto">
          <a:xfrm>
            <a:off x="5943968" y="762000"/>
            <a:ext cx="838011" cy="1417320"/>
          </a:xfrm>
          <a:prstGeom prst="rect">
            <a:avLst/>
          </a:prstGeom>
          <a:noFill/>
          <a:ln w="9525">
            <a:noFill/>
            <a:miter lim="800000"/>
            <a:headEnd/>
            <a:tailEnd/>
          </a:ln>
        </p:spPr>
      </p:pic>
      <p:pic>
        <p:nvPicPr>
          <p:cNvPr id="4107" name="Picture 11"/>
          <p:cNvPicPr>
            <a:picLocks noChangeAspect="1" noChangeArrowheads="1"/>
          </p:cNvPicPr>
          <p:nvPr/>
        </p:nvPicPr>
        <p:blipFill>
          <a:blip r:embed="rId11" cstate="print"/>
          <a:srcRect/>
          <a:stretch>
            <a:fillRect/>
          </a:stretch>
        </p:blipFill>
        <p:spPr bwMode="auto">
          <a:xfrm>
            <a:off x="7315200" y="2286000"/>
            <a:ext cx="1750489" cy="4572000"/>
          </a:xfrm>
          <a:prstGeom prst="rect">
            <a:avLst/>
          </a:prstGeom>
          <a:noFill/>
          <a:ln w="9525">
            <a:noFill/>
            <a:miter lim="800000"/>
            <a:headEnd/>
            <a:tailEnd/>
          </a:ln>
        </p:spPr>
      </p:pic>
      <p:pic>
        <p:nvPicPr>
          <p:cNvPr id="2051" name="Picture 3"/>
          <p:cNvPicPr>
            <a:picLocks noChangeAspect="1" noChangeArrowheads="1"/>
          </p:cNvPicPr>
          <p:nvPr/>
        </p:nvPicPr>
        <p:blipFill>
          <a:blip r:embed="rId12" cstate="print"/>
          <a:srcRect l="27799" r="27799"/>
          <a:stretch>
            <a:fillRect/>
          </a:stretch>
        </p:blipFill>
        <p:spPr bwMode="auto">
          <a:xfrm>
            <a:off x="7789826" y="762000"/>
            <a:ext cx="838011" cy="1417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3276600"/>
            <a:ext cx="2245494" cy="33528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306173" y="3276600"/>
            <a:ext cx="2356512" cy="33528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723363" y="3276600"/>
            <a:ext cx="2054663" cy="33528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l="18533" r="18533"/>
          <a:stretch>
            <a:fillRect/>
          </a:stretch>
        </p:blipFill>
        <p:spPr bwMode="auto">
          <a:xfrm>
            <a:off x="457200" y="1143000"/>
            <a:ext cx="1550988" cy="1850718"/>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l="18533" r="18533"/>
          <a:stretch>
            <a:fillRect/>
          </a:stretch>
        </p:blipFill>
        <p:spPr bwMode="auto">
          <a:xfrm>
            <a:off x="2708939" y="1143000"/>
            <a:ext cx="1550988" cy="1850718"/>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l="18533" r="18533"/>
          <a:stretch>
            <a:fillRect/>
          </a:stretch>
        </p:blipFill>
        <p:spPr bwMode="auto">
          <a:xfrm>
            <a:off x="4960678" y="1143000"/>
            <a:ext cx="1550988" cy="1850718"/>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6838704" y="3276600"/>
            <a:ext cx="2305296" cy="3352800"/>
          </a:xfrm>
          <a:prstGeom prst="rect">
            <a:avLst/>
          </a:prstGeom>
          <a:noFill/>
          <a:ln w="9525">
            <a:noFill/>
            <a:miter lim="800000"/>
            <a:headEnd/>
            <a:tailEnd/>
          </a:ln>
        </p:spPr>
      </p:pic>
      <p:pic>
        <p:nvPicPr>
          <p:cNvPr id="1035" name="Picture 11"/>
          <p:cNvPicPr>
            <a:picLocks noChangeAspect="1" noChangeArrowheads="1"/>
          </p:cNvPicPr>
          <p:nvPr/>
        </p:nvPicPr>
        <p:blipFill>
          <a:blip r:embed="rId10" cstate="print"/>
          <a:srcRect l="18533" r="18533"/>
          <a:stretch>
            <a:fillRect/>
          </a:stretch>
        </p:blipFill>
        <p:spPr bwMode="auto">
          <a:xfrm>
            <a:off x="7212418" y="1143000"/>
            <a:ext cx="1550582" cy="1850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3276601"/>
            <a:ext cx="2268543" cy="3505199"/>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2316898" y="3276600"/>
            <a:ext cx="2026377" cy="3505200"/>
          </a:xfrm>
          <a:prstGeom prst="rect">
            <a:avLst/>
          </a:prstGeom>
          <a:noFill/>
          <a:ln w="9525">
            <a:noFill/>
            <a:miter lim="800000"/>
            <a:headEnd/>
            <a:tailEnd/>
          </a:ln>
        </p:spPr>
      </p:pic>
      <p:pic>
        <p:nvPicPr>
          <p:cNvPr id="5126" name="Picture 6"/>
          <p:cNvPicPr>
            <a:picLocks noChangeAspect="1" noChangeArrowheads="1"/>
          </p:cNvPicPr>
          <p:nvPr/>
        </p:nvPicPr>
        <p:blipFill>
          <a:blip r:embed="rId5" cstate="print"/>
          <a:srcRect/>
          <a:stretch>
            <a:fillRect/>
          </a:stretch>
        </p:blipFill>
        <p:spPr bwMode="auto">
          <a:xfrm>
            <a:off x="4391630" y="3276600"/>
            <a:ext cx="2756263" cy="3505200"/>
          </a:xfrm>
          <a:prstGeom prst="rect">
            <a:avLst/>
          </a:prstGeom>
          <a:noFill/>
          <a:ln w="9525">
            <a:noFill/>
            <a:miter lim="800000"/>
            <a:headEnd/>
            <a:tailEnd/>
          </a:ln>
        </p:spPr>
      </p:pic>
      <p:pic>
        <p:nvPicPr>
          <p:cNvPr id="5127" name="Picture 7"/>
          <p:cNvPicPr>
            <a:picLocks noChangeAspect="1" noChangeArrowheads="1"/>
          </p:cNvPicPr>
          <p:nvPr/>
        </p:nvPicPr>
        <p:blipFill>
          <a:blip r:embed="rId6" cstate="print"/>
          <a:srcRect/>
          <a:stretch>
            <a:fillRect/>
          </a:stretch>
        </p:blipFill>
        <p:spPr bwMode="auto">
          <a:xfrm>
            <a:off x="7196249" y="3276600"/>
            <a:ext cx="1947751" cy="3505200"/>
          </a:xfrm>
          <a:prstGeom prst="rect">
            <a:avLst/>
          </a:prstGeom>
          <a:noFill/>
          <a:ln w="9525">
            <a:noFill/>
            <a:miter lim="800000"/>
            <a:headEnd/>
            <a:tailEnd/>
          </a:ln>
        </p:spPr>
      </p:pic>
      <p:pic>
        <p:nvPicPr>
          <p:cNvPr id="5128" name="Picture 8"/>
          <p:cNvPicPr>
            <a:picLocks noChangeAspect="1" noChangeArrowheads="1"/>
          </p:cNvPicPr>
          <p:nvPr/>
        </p:nvPicPr>
        <p:blipFill>
          <a:blip r:embed="rId7" cstate="print"/>
          <a:srcRect l="12339" t="5560" r="12339" b="5560"/>
          <a:stretch>
            <a:fillRect/>
          </a:stretch>
        </p:blipFill>
        <p:spPr bwMode="auto">
          <a:xfrm>
            <a:off x="2692400" y="914400"/>
            <a:ext cx="1368476" cy="2150337"/>
          </a:xfrm>
          <a:prstGeom prst="rect">
            <a:avLst/>
          </a:prstGeom>
          <a:noFill/>
          <a:ln w="9525">
            <a:noFill/>
            <a:miter lim="800000"/>
            <a:headEnd/>
            <a:tailEnd/>
          </a:ln>
        </p:spPr>
      </p:pic>
      <p:pic>
        <p:nvPicPr>
          <p:cNvPr id="5129" name="Picture 9"/>
          <p:cNvPicPr>
            <a:picLocks noChangeAspect="1" noChangeArrowheads="1"/>
          </p:cNvPicPr>
          <p:nvPr/>
        </p:nvPicPr>
        <p:blipFill>
          <a:blip r:embed="rId8" cstate="print"/>
          <a:srcRect l="12339" t="5560" r="12339" b="5560"/>
          <a:stretch>
            <a:fillRect/>
          </a:stretch>
        </p:blipFill>
        <p:spPr bwMode="auto">
          <a:xfrm>
            <a:off x="304800" y="914400"/>
            <a:ext cx="1368476" cy="2150337"/>
          </a:xfrm>
          <a:prstGeom prst="rect">
            <a:avLst/>
          </a:prstGeom>
          <a:noFill/>
          <a:ln w="9525">
            <a:noFill/>
            <a:miter lim="800000"/>
            <a:headEnd/>
            <a:tailEnd/>
          </a:ln>
        </p:spPr>
      </p:pic>
      <p:pic>
        <p:nvPicPr>
          <p:cNvPr id="5130" name="Picture 10"/>
          <p:cNvPicPr>
            <a:picLocks noChangeAspect="1" noChangeArrowheads="1"/>
          </p:cNvPicPr>
          <p:nvPr/>
        </p:nvPicPr>
        <p:blipFill>
          <a:blip r:embed="rId9" cstate="print"/>
          <a:srcRect l="12339" t="5560" r="12339" b="5560"/>
          <a:stretch>
            <a:fillRect/>
          </a:stretch>
        </p:blipFill>
        <p:spPr bwMode="auto">
          <a:xfrm>
            <a:off x="5080000" y="914400"/>
            <a:ext cx="1368476" cy="2150337"/>
          </a:xfrm>
          <a:prstGeom prst="rect">
            <a:avLst/>
          </a:prstGeom>
          <a:noFill/>
          <a:ln w="9525">
            <a:noFill/>
            <a:miter lim="800000"/>
            <a:headEnd/>
            <a:tailEnd/>
          </a:ln>
        </p:spPr>
      </p:pic>
      <p:pic>
        <p:nvPicPr>
          <p:cNvPr id="5131" name="Picture 11"/>
          <p:cNvPicPr>
            <a:picLocks noChangeAspect="1" noChangeArrowheads="1"/>
          </p:cNvPicPr>
          <p:nvPr/>
        </p:nvPicPr>
        <p:blipFill>
          <a:blip r:embed="rId10" cstate="print"/>
          <a:srcRect l="12339" t="5560" r="12339" b="5560"/>
          <a:stretch>
            <a:fillRect/>
          </a:stretch>
        </p:blipFill>
        <p:spPr bwMode="auto">
          <a:xfrm>
            <a:off x="7467600" y="914400"/>
            <a:ext cx="1368476" cy="215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14400" y="798596"/>
            <a:ext cx="7500938" cy="5983204"/>
          </a:xfrm>
          <a:prstGeom prst="rect">
            <a:avLst/>
          </a:prstGeom>
          <a:noFill/>
          <a:ln w="9525">
            <a:noFill/>
            <a:miter lim="800000"/>
            <a:headEnd/>
            <a:tailEnd/>
          </a:ln>
        </p:spPr>
      </p:pic>
      <p:sp>
        <p:nvSpPr>
          <p:cNvPr id="3" name="Rounded Rectangle 2"/>
          <p:cNvSpPr/>
          <p:nvPr/>
        </p:nvSpPr>
        <p:spPr>
          <a:xfrm>
            <a:off x="6781800" y="4572000"/>
            <a:ext cx="990600" cy="9144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629400" y="1752600"/>
            <a:ext cx="609600" cy="5334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781800" y="2590800"/>
            <a:ext cx="609600" cy="5334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419600" y="2438400"/>
            <a:ext cx="609600" cy="5334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676400" y="1676400"/>
            <a:ext cx="990600" cy="12954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Casual Photographs</a:t>
            </a:r>
            <a:endParaRPr lang="en-US" dirty="0"/>
          </a:p>
        </p:txBody>
      </p:sp>
      <p:pic>
        <p:nvPicPr>
          <p:cNvPr id="4" name="Picture 10"/>
          <p:cNvPicPr>
            <a:picLocks noChangeAspect="1" noChangeArrowheads="1"/>
          </p:cNvPicPr>
          <p:nvPr/>
        </p:nvPicPr>
        <p:blipFill>
          <a:blip r:embed="rId3" cstate="print"/>
          <a:srcRect/>
          <a:stretch>
            <a:fillRect/>
          </a:stretch>
        </p:blipFill>
        <p:spPr bwMode="auto">
          <a:xfrm>
            <a:off x="2514600" y="1676400"/>
            <a:ext cx="3962400" cy="4973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 y="1104900"/>
            <a:ext cx="4236720" cy="52959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800600" y="1088499"/>
            <a:ext cx="4289612" cy="5312301"/>
          </a:xfrm>
          <a:prstGeom prst="rect">
            <a:avLst/>
          </a:prstGeom>
          <a:noFill/>
          <a:ln w="9525">
            <a:noFill/>
            <a:miter lim="800000"/>
            <a:headEnd/>
            <a:tailEnd/>
          </a:ln>
        </p:spPr>
      </p:pic>
      <p:sp>
        <p:nvSpPr>
          <p:cNvPr id="4" name="TextBox 3"/>
          <p:cNvSpPr txBox="1"/>
          <p:nvPr/>
        </p:nvSpPr>
        <p:spPr>
          <a:xfrm>
            <a:off x="1447800" y="6477000"/>
            <a:ext cx="1600200" cy="369332"/>
          </a:xfrm>
          <a:prstGeom prst="rect">
            <a:avLst/>
          </a:prstGeom>
          <a:noFill/>
        </p:spPr>
        <p:txBody>
          <a:bodyPr wrap="square" rtlCol="0">
            <a:spAutoFit/>
          </a:bodyPr>
          <a:lstStyle/>
          <a:p>
            <a:r>
              <a:rPr lang="en-US" dirty="0" smtClean="0"/>
              <a:t>8000 triangles</a:t>
            </a:r>
            <a:endParaRPr lang="en-US" dirty="0"/>
          </a:p>
        </p:txBody>
      </p:sp>
      <p:sp>
        <p:nvSpPr>
          <p:cNvPr id="5" name="TextBox 4"/>
          <p:cNvSpPr txBox="1"/>
          <p:nvPr/>
        </p:nvSpPr>
        <p:spPr>
          <a:xfrm>
            <a:off x="6400800" y="6400800"/>
            <a:ext cx="1600200" cy="369332"/>
          </a:xfrm>
          <a:prstGeom prst="rect">
            <a:avLst/>
          </a:prstGeom>
          <a:noFill/>
        </p:spPr>
        <p:txBody>
          <a:bodyPr wrap="square" rtlCol="0">
            <a:spAutoFit/>
          </a:bodyPr>
          <a:lstStyle/>
          <a:p>
            <a:r>
              <a:rPr lang="en-US" dirty="0" smtClean="0"/>
              <a:t>1200 triangles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jects\Optimal Textures 3D\Optimal Textures 3D\Scenes\Owl3\image_1.jpg"/>
          <p:cNvPicPr>
            <a:picLocks noChangeAspect="1" noChangeArrowheads="1"/>
          </p:cNvPicPr>
          <p:nvPr/>
        </p:nvPicPr>
        <p:blipFill>
          <a:blip r:embed="rId3" cstate="print"/>
          <a:srcRect l="32988" r="33446"/>
          <a:stretch>
            <a:fillRect/>
          </a:stretch>
        </p:blipFill>
        <p:spPr bwMode="auto">
          <a:xfrm>
            <a:off x="533399" y="1265237"/>
            <a:ext cx="2362200" cy="5278466"/>
          </a:xfrm>
          <a:prstGeom prst="rect">
            <a:avLst/>
          </a:prstGeom>
          <a:noFill/>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47999" y="1417637"/>
            <a:ext cx="2069590" cy="4857203"/>
          </a:xfrm>
          <a:prstGeom prst="rect">
            <a:avLst/>
          </a:prstGeom>
          <a:noFill/>
          <a:ln w="9525">
            <a:noFill/>
            <a:miter lim="800000"/>
            <a:headEnd/>
            <a:tailEnd/>
          </a:ln>
        </p:spPr>
      </p:pic>
      <p:pic>
        <p:nvPicPr>
          <p:cNvPr id="6" name="Picture 4" descr="C:\Projects\Optimal Textures 3D\Optimal Textures 3D\Scenes\Owl3\image_5.jpg"/>
          <p:cNvPicPr>
            <a:picLocks noChangeAspect="1" noChangeArrowheads="1"/>
          </p:cNvPicPr>
          <p:nvPr/>
        </p:nvPicPr>
        <p:blipFill>
          <a:blip r:embed="rId5" cstate="print"/>
          <a:srcRect l="41183" r="37676"/>
          <a:stretch>
            <a:fillRect/>
          </a:stretch>
        </p:blipFill>
        <p:spPr bwMode="auto">
          <a:xfrm>
            <a:off x="5410199" y="1181730"/>
            <a:ext cx="1505438" cy="5341307"/>
          </a:xfrm>
          <a:prstGeom prst="rect">
            <a:avLst/>
          </a:prstGeom>
          <a:noFill/>
        </p:spPr>
      </p:pic>
      <p:pic>
        <p:nvPicPr>
          <p:cNvPr id="7"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239000" y="1371600"/>
            <a:ext cx="1427996"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2296" y="2609669"/>
            <a:ext cx="2513988" cy="39911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381275" y="2600325"/>
            <a:ext cx="2513988" cy="399115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57343" y="2601661"/>
            <a:ext cx="2521994" cy="3999163"/>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96321" y="2600325"/>
            <a:ext cx="2513988" cy="3991156"/>
          </a:xfrm>
          <a:prstGeom prst="rect">
            <a:avLst/>
          </a:prstGeom>
          <a:noFill/>
          <a:ln w="9525">
            <a:noFill/>
            <a:miter lim="800000"/>
            <a:headEnd/>
            <a:tailEnd/>
          </a:ln>
        </p:spPr>
      </p:pic>
      <p:pic>
        <p:nvPicPr>
          <p:cNvPr id="3" name="Picture 3"/>
          <p:cNvPicPr>
            <a:picLocks noChangeAspect="1" noChangeArrowheads="1"/>
          </p:cNvPicPr>
          <p:nvPr/>
        </p:nvPicPr>
        <p:blipFill>
          <a:blip r:embed="rId7" cstate="print"/>
          <a:srcRect l="17669" t="3918" r="17669" b="3918"/>
          <a:stretch>
            <a:fillRect/>
          </a:stretch>
        </p:blipFill>
        <p:spPr bwMode="auto">
          <a:xfrm>
            <a:off x="2607241" y="553402"/>
            <a:ext cx="1830913" cy="1961198"/>
          </a:xfrm>
          <a:prstGeom prst="rect">
            <a:avLst/>
          </a:prstGeom>
          <a:noFill/>
          <a:ln w="9525">
            <a:noFill/>
            <a:miter lim="800000"/>
            <a:headEnd/>
            <a:tailEnd/>
          </a:ln>
        </p:spPr>
      </p:pic>
      <p:pic>
        <p:nvPicPr>
          <p:cNvPr id="4" name="Picture 4"/>
          <p:cNvPicPr>
            <a:picLocks noChangeAspect="1" noChangeArrowheads="1"/>
          </p:cNvPicPr>
          <p:nvPr/>
        </p:nvPicPr>
        <p:blipFill>
          <a:blip r:embed="rId8" cstate="print"/>
          <a:srcRect l="17669" t="3918" r="17669" b="3918"/>
          <a:stretch>
            <a:fillRect/>
          </a:stretch>
        </p:blipFill>
        <p:spPr bwMode="auto">
          <a:xfrm>
            <a:off x="4722287" y="533400"/>
            <a:ext cx="1830913" cy="1961198"/>
          </a:xfrm>
          <a:prstGeom prst="rect">
            <a:avLst/>
          </a:prstGeom>
          <a:noFill/>
          <a:ln w="9525">
            <a:noFill/>
            <a:miter lim="800000"/>
            <a:headEnd/>
            <a:tailEnd/>
          </a:ln>
        </p:spPr>
      </p:pic>
      <p:sp>
        <p:nvSpPr>
          <p:cNvPr id="9" name="TextBox 8"/>
          <p:cNvSpPr txBox="1"/>
          <p:nvPr/>
        </p:nvSpPr>
        <p:spPr>
          <a:xfrm>
            <a:off x="46740" y="6553200"/>
            <a:ext cx="2057400" cy="369332"/>
          </a:xfrm>
          <a:prstGeom prst="rect">
            <a:avLst/>
          </a:prstGeom>
          <a:noFill/>
        </p:spPr>
        <p:txBody>
          <a:bodyPr wrap="square" rtlCol="0">
            <a:spAutoFit/>
          </a:bodyPr>
          <a:lstStyle/>
          <a:p>
            <a:pPr algn="ctr"/>
            <a:r>
              <a:rPr lang="en-US" dirty="0" smtClean="0"/>
              <a:t>Assignment</a:t>
            </a:r>
            <a:endParaRPr lang="en-US" dirty="0"/>
          </a:p>
        </p:txBody>
      </p:sp>
      <p:sp>
        <p:nvSpPr>
          <p:cNvPr id="10" name="TextBox 9"/>
          <p:cNvSpPr txBox="1"/>
          <p:nvPr/>
        </p:nvSpPr>
        <p:spPr>
          <a:xfrm>
            <a:off x="2104140" y="6553200"/>
            <a:ext cx="2057400" cy="369332"/>
          </a:xfrm>
          <a:prstGeom prst="rect">
            <a:avLst/>
          </a:prstGeom>
          <a:noFill/>
        </p:spPr>
        <p:txBody>
          <a:bodyPr wrap="square" rtlCol="0">
            <a:spAutoFit/>
          </a:bodyPr>
          <a:lstStyle/>
          <a:p>
            <a:pPr algn="ctr"/>
            <a:r>
              <a:rPr lang="en-US" dirty="0" smtClean="0"/>
              <a:t>Assignment</a:t>
            </a:r>
            <a:endParaRPr lang="en-US" dirty="0"/>
          </a:p>
        </p:txBody>
      </p:sp>
      <p:sp>
        <p:nvSpPr>
          <p:cNvPr id="11" name="Rectangle 10"/>
          <p:cNvSpPr/>
          <p:nvPr/>
        </p:nvSpPr>
        <p:spPr>
          <a:xfrm>
            <a:off x="7209540" y="6553200"/>
            <a:ext cx="715260" cy="369332"/>
          </a:xfrm>
          <a:prstGeom prst="rect">
            <a:avLst/>
          </a:prstGeom>
        </p:spPr>
        <p:txBody>
          <a:bodyPr wrap="none">
            <a:spAutoFit/>
          </a:bodyPr>
          <a:lstStyle/>
          <a:p>
            <a:r>
              <a:rPr lang="en-US" dirty="0" smtClean="0"/>
              <a:t>[LI07]</a:t>
            </a:r>
            <a:endParaRPr lang="en-US" dirty="0"/>
          </a:p>
        </p:txBody>
      </p:sp>
      <p:sp>
        <p:nvSpPr>
          <p:cNvPr id="12" name="Rectangle 11"/>
          <p:cNvSpPr/>
          <p:nvPr/>
        </p:nvSpPr>
        <p:spPr>
          <a:xfrm>
            <a:off x="4847340" y="6553200"/>
            <a:ext cx="1169679" cy="369332"/>
          </a:xfrm>
          <a:prstGeom prst="rect">
            <a:avLst/>
          </a:prstGeom>
        </p:spPr>
        <p:txBody>
          <a:bodyPr wrap="none">
            <a:spAutoFit/>
          </a:bodyPr>
          <a:lstStyle/>
          <a:p>
            <a:r>
              <a:rPr lang="en-US" dirty="0" smtClean="0"/>
              <a:t>Our Result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52400" y="228601"/>
            <a:ext cx="2129246" cy="16002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362200" y="228600"/>
            <a:ext cx="2129246" cy="1600200"/>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4572000" y="228600"/>
            <a:ext cx="2129246" cy="1600200"/>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6781800" y="228600"/>
            <a:ext cx="2129246" cy="1600200"/>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172200" y="1905000"/>
            <a:ext cx="2321109" cy="2819400"/>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429000" y="1904999"/>
            <a:ext cx="2081213" cy="3443957"/>
          </a:xfrm>
          <a:prstGeom prst="rect">
            <a:avLst/>
          </a:prstGeom>
          <a:noFill/>
          <a:ln w="9525">
            <a:noFill/>
            <a:miter lim="800000"/>
            <a:headEnd/>
            <a:tailEnd/>
          </a:ln>
        </p:spPr>
      </p:pic>
      <p:pic>
        <p:nvPicPr>
          <p:cNvPr id="5129" name="Picture 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81600" y="4572000"/>
            <a:ext cx="2075141" cy="2110235"/>
          </a:xfrm>
          <a:prstGeom prst="rect">
            <a:avLst/>
          </a:prstGeom>
          <a:noFill/>
          <a:ln w="9525">
            <a:noFill/>
            <a:miter lim="800000"/>
            <a:headEnd/>
            <a:tailEnd/>
          </a:ln>
        </p:spPr>
      </p:pic>
      <p:pic>
        <p:nvPicPr>
          <p:cNvPr id="5130" name="Picture 10"/>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543800" y="4800600"/>
            <a:ext cx="1270000" cy="1981200"/>
          </a:xfrm>
          <a:prstGeom prst="rect">
            <a:avLst/>
          </a:prstGeom>
          <a:noFill/>
          <a:ln w="9525">
            <a:noFill/>
            <a:miter lim="800000"/>
            <a:headEnd/>
            <a:tailEnd/>
          </a:ln>
        </p:spPr>
      </p:pic>
      <p:pic>
        <p:nvPicPr>
          <p:cNvPr id="5131" name="Picture 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0" y="2743200"/>
            <a:ext cx="3689464"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4495800" y="3191538"/>
            <a:ext cx="4038600" cy="3470044"/>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24400" y="0"/>
            <a:ext cx="4100695" cy="3048000"/>
          </a:xfrm>
          <a:prstGeom prst="rect">
            <a:avLst/>
          </a:prstGeom>
          <a:noFill/>
          <a:ln w="9525">
            <a:noFill/>
            <a:miter lim="800000"/>
            <a:headEnd/>
            <a:tailEnd/>
          </a:ln>
        </p:spPr>
      </p:pic>
      <p:pic>
        <p:nvPicPr>
          <p:cNvPr id="3079" name="Picture 7"/>
          <p:cNvPicPr>
            <a:picLocks noChangeAspect="1" noChangeArrowheads="1"/>
          </p:cNvPicPr>
          <p:nvPr/>
        </p:nvPicPr>
        <p:blipFill>
          <a:blip r:embed="rId5" cstate="print"/>
          <a:srcRect/>
          <a:stretch>
            <a:fillRect/>
          </a:stretch>
        </p:blipFill>
        <p:spPr bwMode="auto">
          <a:xfrm>
            <a:off x="228600" y="3048000"/>
            <a:ext cx="3701516" cy="365760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l="18533" t="12339" r="27799" b="24679"/>
          <a:stretch>
            <a:fillRect/>
          </a:stretch>
        </p:blipFill>
        <p:spPr bwMode="auto">
          <a:xfrm>
            <a:off x="457200" y="1283882"/>
            <a:ext cx="1828800" cy="1611718"/>
          </a:xfrm>
          <a:prstGeom prst="rect">
            <a:avLst/>
          </a:prstGeom>
          <a:noFill/>
          <a:ln w="9525">
            <a:noFill/>
            <a:miter lim="800000"/>
            <a:headEnd/>
            <a:tailEnd/>
          </a:ln>
        </p:spPr>
      </p:pic>
      <p:pic>
        <p:nvPicPr>
          <p:cNvPr id="9" name="Picture 5"/>
          <p:cNvPicPr>
            <a:picLocks noChangeAspect="1" noChangeArrowheads="1"/>
          </p:cNvPicPr>
          <p:nvPr/>
        </p:nvPicPr>
        <p:blipFill>
          <a:blip r:embed="rId7" cstate="print"/>
          <a:srcRect l="18533" t="12339" r="27799" b="24679"/>
          <a:stretch>
            <a:fillRect/>
          </a:stretch>
        </p:blipFill>
        <p:spPr bwMode="auto">
          <a:xfrm>
            <a:off x="2362200" y="1283882"/>
            <a:ext cx="1828800" cy="1611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&amp; Future Work</a:t>
            </a:r>
            <a:endParaRPr lang="en-US" dirty="0"/>
          </a:p>
        </p:txBody>
      </p:sp>
      <p:sp>
        <p:nvSpPr>
          <p:cNvPr id="3" name="Content Placeholder 2"/>
          <p:cNvSpPr>
            <a:spLocks noGrp="1"/>
          </p:cNvSpPr>
          <p:nvPr>
            <p:ph idx="1"/>
          </p:nvPr>
        </p:nvSpPr>
        <p:spPr/>
        <p:txBody>
          <a:bodyPr/>
          <a:lstStyle/>
          <a:p>
            <a:r>
              <a:rPr lang="en-US" dirty="0" smtClean="0"/>
              <a:t>Practical technique for seamlessly texturing a 3D model from a set of casual photographs.</a:t>
            </a:r>
          </a:p>
          <a:p>
            <a:r>
              <a:rPr lang="en-US" dirty="0" smtClean="0"/>
              <a:t>Robustly handling inaccuracies in input including shape and alignment errors.</a:t>
            </a:r>
          </a:p>
          <a:p>
            <a:endParaRPr lang="en-US" dirty="0" smtClean="0"/>
          </a:p>
          <a:p>
            <a:r>
              <a:rPr lang="en-US" dirty="0" smtClean="0"/>
              <a:t>Use automatic geometry-to-image correspondences of salient features to better align important regions.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983468"/>
            <a:ext cx="9144000"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a:t>
            </a:r>
            <a:endParaRPr lang="en-US" dirty="0"/>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981200"/>
            <a:ext cx="8458201" cy="4287838"/>
          </a:xfrm>
          <a:prstGeom prst="rect">
            <a:avLst/>
          </a:prstGeom>
          <a:noFill/>
          <a:ln w="9525">
            <a:noFill/>
            <a:miter lim="800000"/>
            <a:headEnd/>
            <a:tailEnd/>
          </a:ln>
        </p:spPr>
      </p:pic>
      <p:sp>
        <p:nvSpPr>
          <p:cNvPr id="6" name="Rectangle 5"/>
          <p:cNvSpPr/>
          <p:nvPr/>
        </p:nvSpPr>
        <p:spPr>
          <a:xfrm>
            <a:off x="3810000" y="2971800"/>
            <a:ext cx="121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981200"/>
            <a:ext cx="8458201" cy="4287838"/>
          </a:xfrm>
          <a:prstGeom prst="rect">
            <a:avLst/>
          </a:prstGeom>
          <a:noFill/>
          <a:ln w="9525">
            <a:noFill/>
            <a:miter lim="800000"/>
            <a:headEnd/>
            <a:tailEnd/>
          </a:ln>
        </p:spPr>
      </p:pic>
      <p:sp>
        <p:nvSpPr>
          <p:cNvPr id="5" name="Rectangle 4"/>
          <p:cNvSpPr/>
          <p:nvPr/>
        </p:nvSpPr>
        <p:spPr>
          <a:xfrm>
            <a:off x="3810000" y="3048000"/>
            <a:ext cx="1371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Geometry to be textured</a:t>
            </a:r>
            <a:endParaRPr lang="en-US" dirty="0"/>
          </a:p>
        </p:txBody>
      </p:sp>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6200" y="3124200"/>
            <a:ext cx="1067435"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Seamless Texturing</a:t>
            </a:r>
            <a:endParaRPr lang="en-US" dirty="0"/>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981200"/>
            <a:ext cx="8458201" cy="428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are not that simple</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819400" y="1811463"/>
            <a:ext cx="3576569" cy="4360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3" name="Content Placeholder 2"/>
          <p:cNvSpPr>
            <a:spLocks noGrp="1"/>
          </p:cNvSpPr>
          <p:nvPr>
            <p:ph idx="1"/>
          </p:nvPr>
        </p:nvSpPr>
        <p:spPr>
          <a:xfrm>
            <a:off x="457200" y="1600200"/>
            <a:ext cx="8382000" cy="4873752"/>
          </a:xfrm>
        </p:spPr>
        <p:txBody>
          <a:bodyPr>
            <a:normAutofit lnSpcReduction="10000"/>
          </a:bodyPr>
          <a:lstStyle/>
          <a:p>
            <a:r>
              <a:rPr lang="en-US" dirty="0" smtClean="0"/>
              <a:t>Calibration</a:t>
            </a:r>
          </a:p>
          <a:p>
            <a:pPr lvl="1"/>
            <a:r>
              <a:rPr lang="en-US" dirty="0" smtClean="0"/>
              <a:t>Bundle adjustment – a modern synthesis [</a:t>
            </a:r>
            <a:r>
              <a:rPr lang="en-US" dirty="0" err="1" smtClean="0"/>
              <a:t>Triggs</a:t>
            </a:r>
            <a:r>
              <a:rPr lang="en-US" dirty="0" smtClean="0"/>
              <a:t> et al. 2000]</a:t>
            </a:r>
          </a:p>
          <a:p>
            <a:pPr lvl="1"/>
            <a:r>
              <a:rPr lang="en-US" dirty="0" smtClean="0"/>
              <a:t>A silhouette based algorithm for texture registration and stitching [</a:t>
            </a:r>
            <a:r>
              <a:rPr lang="en-US" dirty="0" err="1" smtClean="0"/>
              <a:t>Lensch</a:t>
            </a:r>
            <a:r>
              <a:rPr lang="en-US" dirty="0" smtClean="0"/>
              <a:t> &amp; </a:t>
            </a:r>
            <a:r>
              <a:rPr lang="en-US" dirty="0" err="1" smtClean="0"/>
              <a:t>Heidrich</a:t>
            </a:r>
            <a:r>
              <a:rPr lang="en-US" dirty="0" smtClean="0"/>
              <a:t> 2001]</a:t>
            </a:r>
          </a:p>
          <a:p>
            <a:endParaRPr lang="en-US" dirty="0" smtClean="0"/>
          </a:p>
          <a:p>
            <a:r>
              <a:rPr lang="en-US" dirty="0" smtClean="0"/>
              <a:t>Reconstruction</a:t>
            </a:r>
          </a:p>
          <a:p>
            <a:pPr lvl="1"/>
            <a:r>
              <a:rPr lang="en-US" dirty="0" smtClean="0"/>
              <a:t>A comparison and evaluation of multi-view stereo reconstruction algorithms [Seitz et al. 2006]</a:t>
            </a:r>
          </a:p>
          <a:p>
            <a:pPr lvl="1"/>
            <a:r>
              <a:rPr lang="en-US" dirty="0" smtClean="0"/>
              <a:t>Scene reconstruction from multiple views [Dyer 2001]</a:t>
            </a:r>
          </a:p>
          <a:p>
            <a:pPr lvl="1"/>
            <a:r>
              <a:rPr lang="en-US" dirty="0" smtClean="0"/>
              <a:t>The visual hull concept for silhouette-based image understanding [</a:t>
            </a:r>
            <a:r>
              <a:rPr lang="en-US" dirty="0" err="1" smtClean="0"/>
              <a:t>Laurentini</a:t>
            </a:r>
            <a:r>
              <a:rPr lang="en-US" dirty="0" smtClean="0"/>
              <a:t> 1994]</a:t>
            </a:r>
          </a:p>
          <a:p>
            <a:pPr lvl="1"/>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978</TotalTime>
  <Words>2390</Words>
  <Application>Microsoft Office PowerPoint</Application>
  <PresentationFormat>On-screen Show (4:3)</PresentationFormat>
  <Paragraphs>266</Paragraphs>
  <Slides>46</Slides>
  <Notes>40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Flow</vt:lpstr>
      <vt:lpstr>Seamless Montage for Texturing Models</vt:lpstr>
      <vt:lpstr>Texturing 3D models</vt:lpstr>
      <vt:lpstr>Texturing 3D models</vt:lpstr>
      <vt:lpstr>Casual Photographs</vt:lpstr>
      <vt:lpstr>Registration</vt:lpstr>
      <vt:lpstr>Geometry to be textured</vt:lpstr>
      <vt:lpstr>Seamless Texturing</vt:lpstr>
      <vt:lpstr>Things are not that simple</vt:lpstr>
      <vt:lpstr>Previous Work</vt:lpstr>
      <vt:lpstr>Previous Work</vt:lpstr>
      <vt:lpstr>Our Contribution</vt:lpstr>
      <vt:lpstr>Our Method</vt:lpstr>
      <vt:lpstr>Candidate Textures for Triangles</vt:lpstr>
      <vt:lpstr>It is about Shifts</vt:lpstr>
      <vt:lpstr>It is about Shifts</vt:lpstr>
      <vt:lpstr>It is about Shifts</vt:lpstr>
      <vt:lpstr>PowerPoint Presentation</vt:lpstr>
      <vt:lpstr>Formulation as an MRF problem</vt:lpstr>
      <vt:lpstr>Objective Function</vt:lpstr>
      <vt:lpstr>PowerPoint Presentation</vt:lpstr>
      <vt:lpstr>PowerPoint Presentation</vt:lpstr>
      <vt:lpstr>PowerPoint Presentation</vt:lpstr>
      <vt:lpstr>PowerPoint Presentation</vt:lpstr>
      <vt:lpstr>PowerPoint Presentation</vt:lpstr>
      <vt:lpstr>PowerPoint Presentation</vt:lpstr>
      <vt:lpstr>Color Correction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Future Work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Seamless Montage for Texturing Models</dc:title>
  <dc:creator>ran</dc:creator>
  <cp:lastModifiedBy>Hugues Hoppe</cp:lastModifiedBy>
  <cp:revision>169</cp:revision>
  <dcterms:created xsi:type="dcterms:W3CDTF">2006-08-16T00:00:00Z</dcterms:created>
  <dcterms:modified xsi:type="dcterms:W3CDTF">2012-05-25T22:20:20Z</dcterms:modified>
</cp:coreProperties>
</file>