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7"/>
  </p:notesMasterIdLst>
  <p:handoutMasterIdLst>
    <p:handoutMasterId r:id="rId48"/>
  </p:handoutMasterIdLst>
  <p:sldIdLst>
    <p:sldId id="1034" r:id="rId2"/>
    <p:sldId id="1092" r:id="rId3"/>
    <p:sldId id="1093" r:id="rId4"/>
    <p:sldId id="1094" r:id="rId5"/>
    <p:sldId id="1101" r:id="rId6"/>
    <p:sldId id="1108" r:id="rId7"/>
    <p:sldId id="1103" r:id="rId8"/>
    <p:sldId id="1098" r:id="rId9"/>
    <p:sldId id="1096" r:id="rId10"/>
    <p:sldId id="1097" r:id="rId11"/>
    <p:sldId id="1115" r:id="rId12"/>
    <p:sldId id="1084" r:id="rId13"/>
    <p:sldId id="1122" r:id="rId14"/>
    <p:sldId id="1049" r:id="rId15"/>
    <p:sldId id="1121" r:id="rId16"/>
    <p:sldId id="1116" r:id="rId17"/>
    <p:sldId id="1119" r:id="rId18"/>
    <p:sldId id="1074" r:id="rId19"/>
    <p:sldId id="1076" r:id="rId20"/>
    <p:sldId id="1113" r:id="rId21"/>
    <p:sldId id="1118" r:id="rId22"/>
    <p:sldId id="1120" r:id="rId23"/>
    <p:sldId id="1077" r:id="rId24"/>
    <p:sldId id="1048" r:id="rId25"/>
    <p:sldId id="1022" r:id="rId26"/>
    <p:sldId id="1052" r:id="rId27"/>
    <p:sldId id="1061" r:id="rId28"/>
    <p:sldId id="993" r:id="rId29"/>
    <p:sldId id="1063" r:id="rId30"/>
    <p:sldId id="1062" r:id="rId31"/>
    <p:sldId id="1079" r:id="rId32"/>
    <p:sldId id="1064" r:id="rId33"/>
    <p:sldId id="1081" r:id="rId34"/>
    <p:sldId id="1080" r:id="rId35"/>
    <p:sldId id="1065" r:id="rId36"/>
    <p:sldId id="1066" r:id="rId37"/>
    <p:sldId id="1067" r:id="rId38"/>
    <p:sldId id="1045" r:id="rId39"/>
    <p:sldId id="1047" r:id="rId40"/>
    <p:sldId id="1070" r:id="rId41"/>
    <p:sldId id="1082" r:id="rId42"/>
    <p:sldId id="1083" r:id="rId43"/>
    <p:sldId id="1014" r:id="rId44"/>
    <p:sldId id="1073" r:id="rId45"/>
    <p:sldId id="1015" r:id="rId46"/>
  </p:sldIdLst>
  <p:sldSz cx="9144000" cy="6858000" type="screen4x3"/>
  <p:notesSz cx="6997700" cy="9283700"/>
  <p:defaultTex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p:defaultTextStyle>
  <p:extLst>
    <p:ext uri="{521415D9-36F7-43E2-AB2F-B90AF26B5E84}">
      <p14:sectionLst xmlns:p14="http://schemas.microsoft.com/office/powerpoint/2010/main">
        <p14:section name="Talk" id="{D12F6711-FAB4-4040-AEE4-FEAEEB68F086}">
          <p14:sldIdLst>
            <p14:sldId id="1034"/>
            <p14:sldId id="1092"/>
            <p14:sldId id="1093"/>
            <p14:sldId id="1094"/>
            <p14:sldId id="1101"/>
            <p14:sldId id="1108"/>
            <p14:sldId id="1103"/>
            <p14:sldId id="1098"/>
            <p14:sldId id="1096"/>
            <p14:sldId id="1097"/>
            <p14:sldId id="1115"/>
            <p14:sldId id="1084"/>
            <p14:sldId id="1122"/>
            <p14:sldId id="1049"/>
            <p14:sldId id="1121"/>
            <p14:sldId id="1116"/>
            <p14:sldId id="1119"/>
            <p14:sldId id="1074"/>
            <p14:sldId id="1076"/>
            <p14:sldId id="1113"/>
            <p14:sldId id="1118"/>
            <p14:sldId id="1120"/>
            <p14:sldId id="1077"/>
            <p14:sldId id="1048"/>
            <p14:sldId id="1022"/>
            <p14:sldId id="1052"/>
            <p14:sldId id="1061"/>
            <p14:sldId id="993"/>
            <p14:sldId id="1063"/>
            <p14:sldId id="1062"/>
            <p14:sldId id="1079"/>
            <p14:sldId id="1064"/>
            <p14:sldId id="1081"/>
            <p14:sldId id="1080"/>
            <p14:sldId id="1065"/>
            <p14:sldId id="1066"/>
            <p14:sldId id="1067"/>
            <p14:sldId id="1045"/>
            <p14:sldId id="1047"/>
            <p14:sldId id="1070"/>
            <p14:sldId id="1082"/>
            <p14:sldId id="1083"/>
            <p14:sldId id="1014"/>
            <p14:sldId id="1073"/>
            <p14:sldId id="1015"/>
          </p14:sldIdLst>
        </p14:section>
        <p14:section name="Representative image" id="{56033FE1-6067-454C-961B-7C5B508F6C8B}">
          <p14:sldIdLst/>
        </p14:section>
      </p14:sectionLst>
    </p:ext>
    <p:ext uri="{EFAFB233-063F-42B5-8137-9DF3F51BA10A}">
      <p15:sldGuideLst xmlns:p15="http://schemas.microsoft.com/office/powerpoint/2012/main">
        <p15:guide id="1" orient="horz" pos="1182">
          <p15:clr>
            <a:srgbClr val="A4A3A4"/>
          </p15:clr>
        </p15:guide>
        <p15:guide id="2" pos="2976">
          <p15:clr>
            <a:srgbClr val="A4A3A4"/>
          </p15:clr>
        </p15:guide>
      </p15:sldGuideLst>
    </p:ext>
    <p:ext uri="{2D200454-40CA-4A62-9FC3-DE9A4176ACB9}">
      <p15:notesGuideLst xmlns:p15="http://schemas.microsoft.com/office/powerpoint/2012/main">
        <p15:guide id="1" orient="horz" pos="2924">
          <p15:clr>
            <a:srgbClr val="A4A3A4"/>
          </p15:clr>
        </p15:guide>
        <p15:guide id="2" pos="22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ugues Hoppe" initials="" lastIdx="0" clrIdx="0"/>
  <p:cmAuthor id="1" name="Hugues Hoppe" initials="HH"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DCAE1"/>
    <a:srgbClr val="4BC3AF"/>
    <a:srgbClr val="ECF1F8"/>
    <a:srgbClr val="F9AB6B"/>
    <a:srgbClr val="C0504D"/>
    <a:srgbClr val="9EA7CD"/>
    <a:srgbClr val="FCD6B6"/>
    <a:srgbClr val="FDE4CF"/>
    <a:srgbClr val="8083BA"/>
    <a:srgbClr val="9294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51885" autoAdjust="0"/>
  </p:normalViewPr>
  <p:slideViewPr>
    <p:cSldViewPr>
      <p:cViewPr varScale="1">
        <p:scale>
          <a:sx n="37" d="100"/>
          <a:sy n="37" d="100"/>
        </p:scale>
        <p:origin x="1998" y="54"/>
      </p:cViewPr>
      <p:guideLst>
        <p:guide orient="horz" pos="1182"/>
        <p:guide pos="2976"/>
      </p:guideLst>
    </p:cSldViewPr>
  </p:slideViewPr>
  <p:outlineViewPr>
    <p:cViewPr>
      <p:scale>
        <a:sx n="33" d="100"/>
        <a:sy n="33" d="100"/>
      </p:scale>
      <p:origin x="0" y="16230"/>
    </p:cViewPr>
  </p:outlineViewPr>
  <p:notesTextViewPr>
    <p:cViewPr>
      <p:scale>
        <a:sx n="3" d="2"/>
        <a:sy n="3" d="2"/>
      </p:scale>
      <p:origin x="0" y="0"/>
    </p:cViewPr>
  </p:notesTextViewPr>
  <p:sorterViewPr>
    <p:cViewPr>
      <p:scale>
        <a:sx n="200" d="100"/>
        <a:sy n="200" d="100"/>
      </p:scale>
      <p:origin x="0" y="8742"/>
    </p:cViewPr>
  </p:sorterViewPr>
  <p:notesViewPr>
    <p:cSldViewPr>
      <p:cViewPr varScale="1">
        <p:scale>
          <a:sx n="85" d="100"/>
          <a:sy n="85" d="100"/>
        </p:scale>
        <p:origin x="-1320" y="-96"/>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4" name="Rectangle 6"/>
          <p:cNvSpPr>
            <a:spLocks noGrp="1" noChangeArrowheads="1"/>
          </p:cNvSpPr>
          <p:nvPr>
            <p:ph type="hdr" sz="quarter"/>
          </p:nvPr>
        </p:nvSpPr>
        <p:spPr bwMode="auto">
          <a:xfrm>
            <a:off x="627538" y="0"/>
            <a:ext cx="3711298" cy="466115"/>
          </a:xfrm>
          <a:prstGeom prst="rect">
            <a:avLst/>
          </a:prstGeom>
          <a:noFill/>
          <a:ln w="9525">
            <a:noFill/>
            <a:miter lim="800000"/>
            <a:headEnd/>
            <a:tailEnd/>
          </a:ln>
          <a:effectLst/>
        </p:spPr>
        <p:txBody>
          <a:bodyPr vert="horz" wrap="square" lIns="19029" tIns="0" rIns="19029" bIns="0" numCol="1" anchor="t" anchorCtr="0" compatLnSpc="1">
            <a:prstTxWarp prst="textNoShape">
              <a:avLst/>
            </a:prstTxWarp>
          </a:bodyPr>
          <a:lstStyle>
            <a:lvl1pPr algn="l" defTabSz="901700">
              <a:defRPr sz="1000" i="1">
                <a:effectLst/>
              </a:defRPr>
            </a:lvl1pPr>
          </a:lstStyle>
          <a:p>
            <a:r>
              <a:rPr lang="en-US"/>
              <a:t>Perfect Spatial Hashing</a:t>
            </a:r>
          </a:p>
        </p:txBody>
      </p:sp>
      <p:sp>
        <p:nvSpPr>
          <p:cNvPr id="78855" name="Rectangle 7"/>
          <p:cNvSpPr>
            <a:spLocks noGrp="1" noChangeArrowheads="1"/>
          </p:cNvSpPr>
          <p:nvPr>
            <p:ph type="dt" sz="quarter" idx="1"/>
          </p:nvPr>
        </p:nvSpPr>
        <p:spPr bwMode="auto">
          <a:xfrm>
            <a:off x="4412375" y="0"/>
            <a:ext cx="1887517" cy="466115"/>
          </a:xfrm>
          <a:prstGeom prst="rect">
            <a:avLst/>
          </a:prstGeom>
          <a:noFill/>
          <a:ln w="9525">
            <a:noFill/>
            <a:miter lim="800000"/>
            <a:headEnd/>
            <a:tailEnd/>
          </a:ln>
          <a:effectLst/>
        </p:spPr>
        <p:txBody>
          <a:bodyPr vert="horz" wrap="square" lIns="19029" tIns="0" rIns="19029" bIns="0" numCol="1" anchor="t" anchorCtr="0" compatLnSpc="1">
            <a:prstTxWarp prst="textNoShape">
              <a:avLst/>
            </a:prstTxWarp>
          </a:bodyPr>
          <a:lstStyle>
            <a:lvl1pPr algn="r" defTabSz="901700">
              <a:defRPr sz="1000" i="1">
                <a:effectLst/>
              </a:defRPr>
            </a:lvl1pPr>
          </a:lstStyle>
          <a:p>
            <a:fld id="{102AE87C-36B3-4DEF-97F6-F6374D9D34A6}" type="datetime1">
              <a:rPr lang="en-US"/>
              <a:pPr/>
              <a:t>6/26/2014</a:t>
            </a:fld>
            <a:endParaRPr lang="en-US"/>
          </a:p>
        </p:txBody>
      </p:sp>
      <p:sp>
        <p:nvSpPr>
          <p:cNvPr id="78856" name="Rectangle 8"/>
          <p:cNvSpPr>
            <a:spLocks noGrp="1" noChangeArrowheads="1"/>
          </p:cNvSpPr>
          <p:nvPr>
            <p:ph type="ftr" sz="quarter" idx="2"/>
          </p:nvPr>
        </p:nvSpPr>
        <p:spPr bwMode="auto">
          <a:xfrm>
            <a:off x="702712" y="8817586"/>
            <a:ext cx="3028197" cy="466115"/>
          </a:xfrm>
          <a:prstGeom prst="rect">
            <a:avLst/>
          </a:prstGeom>
          <a:noFill/>
          <a:ln w="9525">
            <a:noFill/>
            <a:miter lim="800000"/>
            <a:headEnd/>
            <a:tailEnd/>
          </a:ln>
          <a:effectLst/>
        </p:spPr>
        <p:txBody>
          <a:bodyPr vert="horz" wrap="square" lIns="19029" tIns="0" rIns="19029" bIns="0" numCol="1" anchor="b" anchorCtr="0" compatLnSpc="1">
            <a:prstTxWarp prst="textNoShape">
              <a:avLst/>
            </a:prstTxWarp>
          </a:bodyPr>
          <a:lstStyle>
            <a:lvl1pPr algn="l" defTabSz="901700">
              <a:defRPr sz="1000" i="1">
                <a:effectLst/>
              </a:defRPr>
            </a:lvl1pPr>
          </a:lstStyle>
          <a:p>
            <a:r>
              <a:rPr lang="en-US"/>
              <a:t>Siggraph 2006</a:t>
            </a:r>
          </a:p>
        </p:txBody>
      </p:sp>
      <p:sp>
        <p:nvSpPr>
          <p:cNvPr id="78857" name="Rectangle 9"/>
          <p:cNvSpPr>
            <a:spLocks noGrp="1" noChangeArrowheads="1"/>
          </p:cNvSpPr>
          <p:nvPr>
            <p:ph type="sldNum" sz="quarter" idx="3"/>
          </p:nvPr>
        </p:nvSpPr>
        <p:spPr bwMode="auto">
          <a:xfrm>
            <a:off x="3882890" y="8817586"/>
            <a:ext cx="2341828" cy="466115"/>
          </a:xfrm>
          <a:prstGeom prst="rect">
            <a:avLst/>
          </a:prstGeom>
          <a:noFill/>
          <a:ln w="9525">
            <a:noFill/>
            <a:miter lim="800000"/>
            <a:headEnd/>
            <a:tailEnd/>
          </a:ln>
          <a:effectLst/>
        </p:spPr>
        <p:txBody>
          <a:bodyPr vert="horz" wrap="square" lIns="19029" tIns="0" rIns="19029" bIns="0" numCol="1" anchor="b" anchorCtr="0" compatLnSpc="1">
            <a:prstTxWarp prst="textNoShape">
              <a:avLst/>
            </a:prstTxWarp>
          </a:bodyPr>
          <a:lstStyle>
            <a:lvl1pPr algn="r" defTabSz="901700">
              <a:defRPr sz="1000" i="1">
                <a:effectLst/>
              </a:defRPr>
            </a:lvl1pPr>
          </a:lstStyle>
          <a:p>
            <a:fld id="{5C8CF243-6D8D-45EC-84D2-A191E7A6670C}" type="slidenum">
              <a:rPr lang="en-US"/>
              <a:pPr/>
              <a:t>‹#›</a:t>
            </a:fld>
            <a:endParaRPr lang="en-US"/>
          </a:p>
        </p:txBody>
      </p:sp>
    </p:spTree>
    <p:extLst>
      <p:ext uri="{BB962C8B-B14F-4D97-AF65-F5344CB8AC3E}">
        <p14:creationId xmlns:p14="http://schemas.microsoft.com/office/powerpoint/2010/main" val="2427381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033099" cy="463146"/>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algn="l" defTabSz="930275">
              <a:defRPr sz="1200" i="1">
                <a:solidFill>
                  <a:srgbClr val="FEC524"/>
                </a:solidFill>
                <a:effectLst>
                  <a:outerShdw blurRad="38100" dist="38100" dir="2700000" algn="tl">
                    <a:srgbClr val="C0C0C0"/>
                  </a:outerShdw>
                </a:effectLst>
              </a:defRPr>
            </a:lvl1pPr>
          </a:lstStyle>
          <a:p>
            <a:r>
              <a:rPr lang="en-US"/>
              <a:t>Perfect Spatial Hashing</a:t>
            </a:r>
          </a:p>
        </p:txBody>
      </p:sp>
      <p:sp>
        <p:nvSpPr>
          <p:cNvPr id="34819" name="Rectangle 3"/>
          <p:cNvSpPr>
            <a:spLocks noGrp="1" noChangeArrowheads="1"/>
          </p:cNvSpPr>
          <p:nvPr>
            <p:ph type="dt" idx="1"/>
          </p:nvPr>
        </p:nvSpPr>
        <p:spPr bwMode="auto">
          <a:xfrm>
            <a:off x="3964601" y="0"/>
            <a:ext cx="3033099" cy="463146"/>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algn="r" defTabSz="930275">
              <a:defRPr sz="1200" i="1">
                <a:solidFill>
                  <a:srgbClr val="FEC524"/>
                </a:solidFill>
                <a:effectLst>
                  <a:outerShdw blurRad="38100" dist="38100" dir="2700000" algn="tl">
                    <a:srgbClr val="C0C0C0"/>
                  </a:outerShdw>
                </a:effectLst>
              </a:defRPr>
            </a:lvl1pPr>
          </a:lstStyle>
          <a:p>
            <a:fld id="{4725ACE6-BF47-4BA2-8BE2-7261BFFD2418}" type="datetime1">
              <a:rPr lang="en-US"/>
              <a:pPr/>
              <a:t>6/26/2014</a:t>
            </a:fld>
            <a:endParaRPr lang="en-US"/>
          </a:p>
        </p:txBody>
      </p:sp>
      <p:sp>
        <p:nvSpPr>
          <p:cNvPr id="34820"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a:effectLst/>
        </p:spPr>
      </p:sp>
      <p:sp>
        <p:nvSpPr>
          <p:cNvPr id="34821" name="Rectangle 5"/>
          <p:cNvSpPr>
            <a:spLocks noGrp="1" noChangeArrowheads="1"/>
          </p:cNvSpPr>
          <p:nvPr>
            <p:ph type="body" sz="quarter" idx="3"/>
          </p:nvPr>
        </p:nvSpPr>
        <p:spPr bwMode="auto">
          <a:xfrm>
            <a:off x="933136" y="4410278"/>
            <a:ext cx="5131429" cy="4177220"/>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2" name="Rectangle 6"/>
          <p:cNvSpPr>
            <a:spLocks noGrp="1" noChangeArrowheads="1"/>
          </p:cNvSpPr>
          <p:nvPr>
            <p:ph type="ftr" sz="quarter" idx="4"/>
          </p:nvPr>
        </p:nvSpPr>
        <p:spPr bwMode="auto">
          <a:xfrm>
            <a:off x="0" y="8820554"/>
            <a:ext cx="3033099" cy="463146"/>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algn="l" defTabSz="930275">
              <a:defRPr sz="1200" i="1">
                <a:solidFill>
                  <a:srgbClr val="FEC524"/>
                </a:solidFill>
                <a:effectLst>
                  <a:outerShdw blurRad="38100" dist="38100" dir="2700000" algn="tl">
                    <a:srgbClr val="C0C0C0"/>
                  </a:outerShdw>
                </a:effectLst>
              </a:defRPr>
            </a:lvl1pPr>
          </a:lstStyle>
          <a:p>
            <a:r>
              <a:rPr lang="en-US"/>
              <a:t>Siggraph 2006</a:t>
            </a:r>
          </a:p>
        </p:txBody>
      </p:sp>
      <p:sp>
        <p:nvSpPr>
          <p:cNvPr id="34823" name="Rectangle 7"/>
          <p:cNvSpPr>
            <a:spLocks noGrp="1" noChangeArrowheads="1"/>
          </p:cNvSpPr>
          <p:nvPr>
            <p:ph type="sldNum" sz="quarter" idx="5"/>
          </p:nvPr>
        </p:nvSpPr>
        <p:spPr bwMode="auto">
          <a:xfrm>
            <a:off x="3964601" y="8820554"/>
            <a:ext cx="3033099" cy="463146"/>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algn="r" defTabSz="930275">
              <a:defRPr sz="1200" i="1">
                <a:solidFill>
                  <a:srgbClr val="FEC524"/>
                </a:solidFill>
                <a:effectLst>
                  <a:outerShdw blurRad="38100" dist="38100" dir="2700000" algn="tl">
                    <a:srgbClr val="C0C0C0"/>
                  </a:outerShdw>
                </a:effectLst>
              </a:defRPr>
            </a:lvl1pPr>
          </a:lstStyle>
          <a:p>
            <a:fld id="{FC4D67A3-37AC-4718-9C0F-DA0F0D092FFE}" type="slidenum">
              <a:rPr lang="en-US"/>
              <a:pPr/>
              <a:t>‹#›</a:t>
            </a:fld>
            <a:endParaRPr lang="en-US"/>
          </a:p>
        </p:txBody>
      </p:sp>
    </p:spTree>
    <p:extLst>
      <p:ext uri="{BB962C8B-B14F-4D97-AF65-F5344CB8AC3E}">
        <p14:creationId xmlns:p14="http://schemas.microsoft.com/office/powerpoint/2010/main" val="2095892484"/>
      </p:ext>
    </p:extLst>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Thanks</a:t>
            </a:r>
            <a:r>
              <a:rPr lang="en-US" altLang="zh-HK" baseline="0" dirty="0" smtClean="0"/>
              <a:t> for the introduction and also thank you all for coming to my talk.</a:t>
            </a:r>
            <a:endParaRPr lang="en-US" altLang="zh-HK" dirty="0" smtClean="0"/>
          </a:p>
          <a:p>
            <a:endParaRPr lang="en-US" altLang="zh-HK" dirty="0" smtClean="0"/>
          </a:p>
          <a:p>
            <a:r>
              <a:rPr lang="en-US" altLang="zh-HK" dirty="0" smtClean="0"/>
              <a:t>Our paper “</a:t>
            </a:r>
            <a:r>
              <a:rPr lang="en-US" altLang="zh-CN" b="1" dirty="0" smtClean="0">
                <a:solidFill>
                  <a:schemeClr val="tx2"/>
                </a:solidFill>
                <a:effectLst>
                  <a:outerShdw blurRad="50800" dist="25400" dir="2700000" algn="tl">
                    <a:schemeClr val="tx1">
                      <a:alpha val="30000"/>
                    </a:schemeClr>
                  </a:outerShdw>
                </a:effectLst>
                <a:latin typeface="Britannic Bold" pitchFamily="34" charset="0"/>
              </a:rPr>
              <a:t>Semi-Automated Video Morphing</a:t>
            </a:r>
            <a:r>
              <a:rPr lang="en-US" altLang="zh-HK" dirty="0" smtClean="0"/>
              <a:t>” is a joint work of HKUST, IMPA</a:t>
            </a:r>
            <a:r>
              <a:rPr lang="en-US" altLang="zh-HK" baseline="0" dirty="0" smtClean="0"/>
              <a:t> and Microsoft research. It </a:t>
            </a:r>
            <a:r>
              <a:rPr lang="en-US" altLang="zh-CN" sz="1200" b="0" i="0" u="none" strike="noStrike" kern="1200" baseline="0" dirty="0" smtClean="0">
                <a:solidFill>
                  <a:schemeClr val="tx1"/>
                </a:solidFill>
                <a:latin typeface="Times New Roman" pitchFamily="18" charset="0"/>
                <a:ea typeface="+mn-ea"/>
                <a:cs typeface="+mn-cs"/>
              </a:rPr>
              <a:t>proposed a semi-automatic method to create smooth transitions between videos of different scenes. </a:t>
            </a:r>
          </a:p>
          <a:p>
            <a:endParaRPr lang="en-US" altLang="zh-CN" sz="1200" b="0" i="0" u="none" strike="noStrike" kern="1200" baseline="0" dirty="0" smtClean="0">
              <a:solidFill>
                <a:schemeClr val="tx1"/>
              </a:solidFill>
              <a:latin typeface="Times New Roman" pitchFamily="18" charset="0"/>
              <a:ea typeface="+mn-ea"/>
              <a:cs typeface="+mn-cs"/>
            </a:endParaRPr>
          </a:p>
          <a:p>
            <a:r>
              <a:rPr lang="en-US" altLang="zh-CN" sz="1200" b="0" i="0" u="none" strike="noStrike" kern="1200" baseline="0" dirty="0" smtClean="0">
                <a:solidFill>
                  <a:schemeClr val="tx1"/>
                </a:solidFill>
                <a:latin typeface="Times New Roman" pitchFamily="18" charset="0"/>
                <a:ea typeface="+mn-ea"/>
                <a:cs typeface="+mn-cs"/>
              </a:rPr>
              <a:t>As shown here, the left and the right one are input videos ,and the middle one is the output morph. In the morph, we can find both the alignment of spatial features and the synchronization of local motions are obtained. We achieve this by spatiotemporal optimization with relatively little user guidance.</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1</a:t>
            </a:fld>
            <a:endParaRPr lang="en-US"/>
          </a:p>
        </p:txBody>
      </p:sp>
    </p:spTree>
    <p:extLst>
      <p:ext uri="{BB962C8B-B14F-4D97-AF65-F5344CB8AC3E}">
        <p14:creationId xmlns:p14="http://schemas.microsoft.com/office/powerpoint/2010/main" val="3847521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Naively applying image morphing to all the matching frame pairs after temporal synchronization</a:t>
            </a:r>
            <a:r>
              <a:rPr lang="en-US" altLang="zh-HK" baseline="0" dirty="0" smtClean="0"/>
              <a:t> may still yield visual popping artifacts. This is another challenge which hasn’t be solved by previous methods.</a:t>
            </a:r>
          </a:p>
          <a:p>
            <a:endParaRPr lang="en-US" altLang="zh-HK" baseline="0" dirty="0" smtClean="0"/>
          </a:p>
          <a:p>
            <a:r>
              <a:rPr lang="en-US" altLang="zh-HK" baseline="0" dirty="0" smtClean="0"/>
              <a:t>To ensure that the mapping between the two videos is temporally coherent over time, our method employ a temporal coherence term in our optimization energy function. </a:t>
            </a:r>
          </a:p>
          <a:p>
            <a:endParaRPr lang="en-US" altLang="zh-HK" baseline="0"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10</a:t>
            </a:fld>
            <a:endParaRPr lang="en-US"/>
          </a:p>
        </p:txBody>
      </p:sp>
    </p:spTree>
    <p:extLst>
      <p:ext uri="{BB962C8B-B14F-4D97-AF65-F5344CB8AC3E}">
        <p14:creationId xmlns:p14="http://schemas.microsoft.com/office/powerpoint/2010/main" val="362919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smtClean="0"/>
              <a:t>In summary, our work has three major contributions:</a:t>
            </a:r>
            <a:r>
              <a:rPr lang="en-US" altLang="zh-CN" baseline="0" dirty="0" smtClean="0"/>
              <a:t> convenient UI, temporal synchronization temporal coherence</a:t>
            </a:r>
            <a:r>
              <a:rPr lang="en-US" altLang="zh-HK" baseline="0" dirty="0" smtClean="0"/>
              <a:t>. The first one is partially solved by previous paper, ours further improves it, other two haven’t been tackled by previous work, ours method solves them. Next I will introduce our video morphing method.</a:t>
            </a:r>
            <a:endParaRPr lang="zh-HK" altLang="en-US" dirty="0" smtClean="0"/>
          </a:p>
          <a:p>
            <a:endParaRPr lang="zh-CN" alt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11</a:t>
            </a:fld>
            <a:endParaRPr lang="en-US"/>
          </a:p>
        </p:txBody>
      </p:sp>
    </p:spTree>
    <p:extLst>
      <p:ext uri="{BB962C8B-B14F-4D97-AF65-F5344CB8AC3E}">
        <p14:creationId xmlns:p14="http://schemas.microsoft.com/office/powerpoint/2010/main" val="1597504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HK" sz="1200" b="0" i="0" u="none" strike="noStrike" kern="1200" baseline="0" dirty="0" smtClean="0">
                <a:solidFill>
                  <a:schemeClr val="tx1"/>
                </a:solidFill>
                <a:latin typeface="Times New Roman" pitchFamily="18" charset="0"/>
                <a:ea typeface="+mn-ea"/>
                <a:cs typeface="+mn-cs"/>
              </a:rPr>
              <a:t>Our video morphing use halfway parameterization to define the </a:t>
            </a:r>
            <a:r>
              <a:rPr lang="en-US" altLang="zh-CN" dirty="0" smtClean="0"/>
              <a:t>Spatiotemporal</a:t>
            </a:r>
            <a:r>
              <a:rPr lang="en-US" altLang="zh-HK" sz="1200" b="0" i="0" u="none" strike="noStrike" kern="1200" baseline="0" dirty="0" smtClean="0">
                <a:solidFill>
                  <a:schemeClr val="tx1"/>
                </a:solidFill>
                <a:latin typeface="Times New Roman" pitchFamily="18" charset="0"/>
                <a:ea typeface="+mn-ea"/>
                <a:cs typeface="+mn-cs"/>
              </a:rPr>
              <a:t> mapping between two videos . </a:t>
            </a:r>
          </a:p>
          <a:p>
            <a:endParaRPr lang="en-US" altLang="zh-HK" sz="1200" b="0" i="0" u="none" strike="noStrike" kern="1200" baseline="0" dirty="0" smtClean="0">
              <a:solidFill>
                <a:schemeClr val="tx1"/>
              </a:solidFill>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HK" sz="1200" b="0" i="0" u="none" strike="noStrike" kern="1200" baseline="0" dirty="0" smtClean="0">
                <a:solidFill>
                  <a:schemeClr val="tx1"/>
                </a:solidFill>
                <a:latin typeface="Times New Roman" pitchFamily="18" charset="0"/>
                <a:ea typeface="+mn-ea"/>
                <a:cs typeface="+mn-cs"/>
              </a:rPr>
              <a:t>The idea is to define a 3D vector field v over a 3D domain that is halfway between the two videos. For each pixel p in the halfway domain we solved for a  3D vector v(p), which means the point p-v(p) in video0 maps to </a:t>
            </a:r>
            <a:r>
              <a:rPr lang="en-US" altLang="zh-HK" sz="1200" b="0" i="0" u="none" strike="noStrike" kern="1200" baseline="0" dirty="0" err="1" smtClean="0">
                <a:solidFill>
                  <a:schemeClr val="tx1"/>
                </a:solidFill>
                <a:latin typeface="Times New Roman" pitchFamily="18" charset="0"/>
                <a:ea typeface="+mn-ea"/>
                <a:cs typeface="+mn-cs"/>
              </a:rPr>
              <a:t>p+v</a:t>
            </a:r>
            <a:r>
              <a:rPr lang="en-US" altLang="zh-HK" sz="1200" b="0" i="0" u="none" strike="noStrike" kern="1200" baseline="0" dirty="0" smtClean="0">
                <a:solidFill>
                  <a:schemeClr val="tx1"/>
                </a:solidFill>
                <a:latin typeface="Times New Roman" pitchFamily="18" charset="0"/>
                <a:ea typeface="+mn-ea"/>
                <a:cs typeface="+mn-cs"/>
              </a:rPr>
              <a:t>(p) in video1.</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HK" sz="1200" b="0" i="0" u="none" strike="noStrike" kern="1200" baseline="0" dirty="0" smtClean="0">
              <a:solidFill>
                <a:schemeClr val="tx1"/>
              </a:solidFill>
              <a:latin typeface="Times New Roman" pitchFamily="18" charset="0"/>
              <a:ea typeface="+mn-ea"/>
              <a:cs typeface="+mn-cs"/>
            </a:endParaRPr>
          </a:p>
          <a:p>
            <a:r>
              <a:rPr lang="en-US" altLang="zh-HK" sz="1200" b="0" i="0" u="none" strike="noStrike" kern="1200" baseline="0" dirty="0" smtClean="0">
                <a:solidFill>
                  <a:schemeClr val="tx1"/>
                </a:solidFill>
                <a:latin typeface="Times New Roman" pitchFamily="18" charset="0"/>
                <a:ea typeface="+mn-ea"/>
                <a:cs typeface="+mn-cs"/>
              </a:rPr>
              <a:t>The advantage of the halfway parameterization is that the mapping function is defined as a single, continuous function, in comparison, previous methods defines two mapping functions, from source to destination and from destination to source.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HK" sz="1200" b="0" i="0" u="none" strike="noStrike" kern="1200" baseline="0" dirty="0" smtClean="0">
              <a:solidFill>
                <a:schemeClr val="tx1"/>
              </a:solidFill>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HK" sz="1200" b="0" i="0" u="none" strike="noStrike" kern="1200" baseline="0" dirty="0" smtClean="0">
              <a:solidFill>
                <a:schemeClr val="tx1"/>
              </a:solidFill>
              <a:latin typeface="Times New Roman" pitchFamily="18" charset="0"/>
              <a:ea typeface="+mn-ea"/>
              <a:cs typeface="+mn-cs"/>
            </a:endParaRPr>
          </a:p>
        </p:txBody>
      </p:sp>
      <p:sp>
        <p:nvSpPr>
          <p:cNvPr id="4" name="页眉占位符 3"/>
          <p:cNvSpPr>
            <a:spLocks noGrp="1"/>
          </p:cNvSpPr>
          <p:nvPr>
            <p:ph type="hdr" sz="quarter" idx="10"/>
          </p:nvPr>
        </p:nvSpPr>
        <p:spPr/>
        <p:txBody>
          <a:bodyPr/>
          <a:lstStyle/>
          <a:p>
            <a:r>
              <a:rPr lang="en-US" smtClean="0"/>
              <a:t>Perfect Spatial Hashing</a:t>
            </a:r>
            <a:endParaRPr lang="en-US"/>
          </a:p>
        </p:txBody>
      </p:sp>
      <p:sp>
        <p:nvSpPr>
          <p:cNvPr id="5" name="日期占位符 4"/>
          <p:cNvSpPr>
            <a:spLocks noGrp="1"/>
          </p:cNvSpPr>
          <p:nvPr>
            <p:ph type="dt" idx="11"/>
          </p:nvPr>
        </p:nvSpPr>
        <p:spPr/>
        <p:txBody>
          <a:bodyPr/>
          <a:lstStyle/>
          <a:p>
            <a:fld id="{4725ACE6-BF47-4BA2-8BE2-7261BFFD2418}" type="datetime1">
              <a:rPr lang="en-US" smtClean="0"/>
              <a:pPr/>
              <a:t>6/26/2014</a:t>
            </a:fld>
            <a:endParaRPr lang="en-US"/>
          </a:p>
        </p:txBody>
      </p:sp>
      <p:sp>
        <p:nvSpPr>
          <p:cNvPr id="6" name="页脚占位符 5"/>
          <p:cNvSpPr>
            <a:spLocks noGrp="1"/>
          </p:cNvSpPr>
          <p:nvPr>
            <p:ph type="ftr" sz="quarter" idx="12"/>
          </p:nvPr>
        </p:nvSpPr>
        <p:spPr/>
        <p:txBody>
          <a:bodyPr/>
          <a:lstStyle/>
          <a:p>
            <a:r>
              <a:rPr lang="en-US" smtClean="0"/>
              <a:t>Siggraph 2006</a:t>
            </a:r>
            <a:endParaRPr lang="en-US"/>
          </a:p>
        </p:txBody>
      </p:sp>
      <p:sp>
        <p:nvSpPr>
          <p:cNvPr id="7" name="灯片编号占位符 6"/>
          <p:cNvSpPr>
            <a:spLocks noGrp="1"/>
          </p:cNvSpPr>
          <p:nvPr>
            <p:ph type="sldNum" sz="quarter" idx="13"/>
          </p:nvPr>
        </p:nvSpPr>
        <p:spPr/>
        <p:txBody>
          <a:bodyPr/>
          <a:lstStyle/>
          <a:p>
            <a:fld id="{FC4D67A3-37AC-4718-9C0F-DA0F0D092FFE}" type="slidenum">
              <a:rPr lang="en-US" smtClean="0"/>
              <a:pPr/>
              <a:t>12</a:t>
            </a:fld>
            <a:endParaRPr lang="en-US"/>
          </a:p>
        </p:txBody>
      </p:sp>
    </p:spTree>
    <p:extLst>
      <p:ext uri="{BB962C8B-B14F-4D97-AF65-F5344CB8AC3E}">
        <p14:creationId xmlns:p14="http://schemas.microsoft.com/office/powerpoint/2010/main" val="4198028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smtClean="0">
                <a:effectLst/>
              </a:rPr>
              <a:t>To optimize the vector field V, We define an energy function with four terms.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CN" baseline="0" dirty="0" smtClean="0">
              <a:effectLs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smtClean="0"/>
              <a:t>user-specified correspondence term, simply preserves the user defined mapping.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CN"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smtClean="0"/>
              <a:t>similarity term </a:t>
            </a:r>
            <a:r>
              <a:rPr lang="en-US" altLang="zh-HK" baseline="0" dirty="0" smtClean="0"/>
              <a:t>build on </a:t>
            </a:r>
            <a:r>
              <a:rPr lang="en-US" altLang="zh-CN" sz="1200" b="1" dirty="0" smtClean="0">
                <a:latin typeface="Times New Roman" pitchFamily="18" charset="0"/>
                <a:cs typeface="Times New Roman" pitchFamily="18" charset="0"/>
              </a:rPr>
              <a:t>structural similarity</a:t>
            </a:r>
            <a:r>
              <a:rPr lang="en-US" altLang="zh-CN" sz="1200" dirty="0" smtClean="0">
                <a:latin typeface="Times New Roman" pitchFamily="18" charset="0"/>
                <a:cs typeface="Times New Roman" pitchFamily="18" charset="0"/>
              </a:rPr>
              <a:t> </a:t>
            </a:r>
            <a:r>
              <a:rPr lang="en-US" altLang="zh-CN" sz="1200" b="1" dirty="0" smtClean="0">
                <a:latin typeface="Times New Roman" pitchFamily="18" charset="0"/>
                <a:cs typeface="Times New Roman" pitchFamily="18" charset="0"/>
              </a:rPr>
              <a:t>(SSIM)</a:t>
            </a:r>
            <a:r>
              <a:rPr lang="en-US" altLang="zh-CN" sz="1200" b="1" baseline="0" dirty="0" smtClean="0">
                <a:latin typeface="Times New Roman" pitchFamily="18" charset="0"/>
                <a:cs typeface="Times New Roman" pitchFamily="18" charset="0"/>
              </a:rPr>
              <a:t> measures the differences </a:t>
            </a:r>
            <a:r>
              <a:rPr lang="en-US" altLang="zh-CN" sz="1200" b="1" dirty="0" smtClean="0">
                <a:latin typeface="Times New Roman" pitchFamily="18" charset="0"/>
                <a:cs typeface="Times New Roman" pitchFamily="18" charset="0"/>
              </a:rPr>
              <a:t> </a:t>
            </a:r>
            <a:r>
              <a:rPr lang="en-US" altLang="zh-CN" dirty="0" smtClean="0"/>
              <a:t>between two mapping</a:t>
            </a:r>
            <a:r>
              <a:rPr lang="en-US" altLang="zh-CN" baseline="0" dirty="0" smtClean="0"/>
              <a:t> neighbors</a:t>
            </a:r>
            <a:r>
              <a:rPr lang="en-US" altLang="zh-CN" dirty="0" smtClean="0"/>
              <a:t>, which encourages each pixel</a:t>
            </a:r>
            <a:r>
              <a:rPr lang="en-US" altLang="zh-CN" baseline="0" dirty="0" smtClean="0"/>
              <a:t> to find its most similar match,</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CN"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smtClean="0"/>
              <a:t>Smooth</a:t>
            </a:r>
            <a:r>
              <a:rPr lang="en-US" altLang="zh-CN" baseline="0" dirty="0" smtClean="0"/>
              <a:t> term based on </a:t>
            </a:r>
            <a:r>
              <a:rPr lang="en-US" altLang="zh-CN" dirty="0" smtClean="0"/>
              <a:t>TPS, making the vector</a:t>
            </a:r>
            <a:r>
              <a:rPr lang="en-US" altLang="zh-CN" baseline="0" dirty="0" smtClean="0"/>
              <a:t> field to be smooth.</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CN"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smtClean="0"/>
              <a:t>These there terms are inherited from our image morphing paper.</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CN"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smtClean="0"/>
              <a:t>T</a:t>
            </a:r>
            <a:r>
              <a:rPr lang="en-US" altLang="zh-CN" dirty="0" smtClean="0"/>
              <a:t>he last term Temporal coherence term build</a:t>
            </a:r>
            <a:r>
              <a:rPr lang="en-US" altLang="zh-CN" baseline="0" dirty="0" smtClean="0"/>
              <a:t> on optical flow is specially added to video morphing to ensure temporal coherence and avoid the popping effects as shown before.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CN"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smtClean="0"/>
              <a:t>,</a:t>
            </a:r>
            <a:endParaRPr lang="en-US" altLang="zh-HK" sz="1200" b="0" i="0" u="none" strike="noStrike" kern="1200" baseline="0" dirty="0" smtClean="0">
              <a:solidFill>
                <a:schemeClr val="tx1"/>
              </a:solidFill>
              <a:latin typeface="Times New Roman" pitchFamily="18" charset="0"/>
              <a:ea typeface="+mn-ea"/>
              <a:cs typeface="+mn-cs"/>
            </a:endParaRPr>
          </a:p>
        </p:txBody>
      </p:sp>
      <p:sp>
        <p:nvSpPr>
          <p:cNvPr id="4" name="页眉占位符 3"/>
          <p:cNvSpPr>
            <a:spLocks noGrp="1"/>
          </p:cNvSpPr>
          <p:nvPr>
            <p:ph type="hdr" sz="quarter" idx="10"/>
          </p:nvPr>
        </p:nvSpPr>
        <p:spPr/>
        <p:txBody>
          <a:bodyPr/>
          <a:lstStyle/>
          <a:p>
            <a:r>
              <a:rPr lang="en-US" smtClean="0"/>
              <a:t>Perfect Spatial Hashing</a:t>
            </a:r>
            <a:endParaRPr lang="en-US"/>
          </a:p>
        </p:txBody>
      </p:sp>
      <p:sp>
        <p:nvSpPr>
          <p:cNvPr id="5" name="日期占位符 4"/>
          <p:cNvSpPr>
            <a:spLocks noGrp="1"/>
          </p:cNvSpPr>
          <p:nvPr>
            <p:ph type="dt" idx="11"/>
          </p:nvPr>
        </p:nvSpPr>
        <p:spPr/>
        <p:txBody>
          <a:bodyPr/>
          <a:lstStyle/>
          <a:p>
            <a:fld id="{4725ACE6-BF47-4BA2-8BE2-7261BFFD2418}" type="datetime1">
              <a:rPr lang="en-US" smtClean="0"/>
              <a:pPr/>
              <a:t>6/26/2014</a:t>
            </a:fld>
            <a:endParaRPr lang="en-US"/>
          </a:p>
        </p:txBody>
      </p:sp>
      <p:sp>
        <p:nvSpPr>
          <p:cNvPr id="6" name="页脚占位符 5"/>
          <p:cNvSpPr>
            <a:spLocks noGrp="1"/>
          </p:cNvSpPr>
          <p:nvPr>
            <p:ph type="ftr" sz="quarter" idx="12"/>
          </p:nvPr>
        </p:nvSpPr>
        <p:spPr/>
        <p:txBody>
          <a:bodyPr/>
          <a:lstStyle/>
          <a:p>
            <a:r>
              <a:rPr lang="en-US" smtClean="0"/>
              <a:t>Siggraph 2006</a:t>
            </a:r>
            <a:endParaRPr lang="en-US"/>
          </a:p>
        </p:txBody>
      </p:sp>
      <p:sp>
        <p:nvSpPr>
          <p:cNvPr id="7" name="灯片编号占位符 6"/>
          <p:cNvSpPr>
            <a:spLocks noGrp="1"/>
          </p:cNvSpPr>
          <p:nvPr>
            <p:ph type="sldNum" sz="quarter" idx="13"/>
          </p:nvPr>
        </p:nvSpPr>
        <p:spPr/>
        <p:txBody>
          <a:bodyPr/>
          <a:lstStyle/>
          <a:p>
            <a:fld id="{FC4D67A3-37AC-4718-9C0F-DA0F0D092FFE}" type="slidenum">
              <a:rPr lang="en-US" smtClean="0"/>
              <a:pPr/>
              <a:t>13</a:t>
            </a:fld>
            <a:endParaRPr lang="en-US"/>
          </a:p>
        </p:txBody>
      </p:sp>
    </p:spTree>
    <p:extLst>
      <p:ext uri="{BB962C8B-B14F-4D97-AF65-F5344CB8AC3E}">
        <p14:creationId xmlns:p14="http://schemas.microsoft.com/office/powerpoint/2010/main" val="4075738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implementation</a:t>
            </a:r>
            <a:r>
              <a:rPr lang="en-US" baseline="0" dirty="0" smtClean="0"/>
              <a:t> to solve the vector field , we use two stage algorithm</a:t>
            </a:r>
            <a:r>
              <a:rPr lang="en-US" dirty="0" smtClean="0"/>
              <a:t>. </a:t>
            </a:r>
          </a:p>
          <a:p>
            <a:endParaRPr lang="en-US" dirty="0" smtClean="0"/>
          </a:p>
          <a:p>
            <a:r>
              <a:rPr lang="en-US" dirty="0" smtClean="0"/>
              <a:t>The first</a:t>
            </a:r>
            <a:r>
              <a:rPr lang="en-US" baseline="0" dirty="0" smtClean="0"/>
              <a:t> stage solves for the </a:t>
            </a:r>
            <a:r>
              <a:rPr lang="en-US" altLang="zh-CN" baseline="0" dirty="0" smtClean="0"/>
              <a:t>temporal mapping, outputs the </a:t>
            </a:r>
            <a:r>
              <a:rPr lang="en-US" altLang="zh-CN" dirty="0" smtClean="0"/>
              <a:t>temporally synchronized</a:t>
            </a:r>
            <a:r>
              <a:rPr lang="en-US" altLang="zh-CN" baseline="0" dirty="0" smtClean="0"/>
              <a:t> videos.</a:t>
            </a:r>
          </a:p>
          <a:p>
            <a:endParaRPr lang="en-US" baseline="0" dirty="0" smtClean="0"/>
          </a:p>
          <a:p>
            <a:endParaRPr lang="en-US" dirty="0" smtClean="0"/>
          </a:p>
          <a:p>
            <a:r>
              <a:rPr lang="en-US" baseline="0" dirty="0" smtClean="0"/>
              <a:t>And the second step </a:t>
            </a:r>
            <a:r>
              <a:rPr lang="en-US" altLang="zh-CN" baseline="0" dirty="0" smtClean="0"/>
              <a:t>solves for the </a:t>
            </a:r>
            <a:r>
              <a:rPr lang="en-US" baseline="0" dirty="0" smtClean="0"/>
              <a:t>spatial alignment of each synchronized frame pair , in order to produce the final morph sequence .</a:t>
            </a:r>
          </a:p>
          <a:p>
            <a:endParaRPr lang="en-US" baseline="0" dirty="0" smtClean="0"/>
          </a:p>
          <a:p>
            <a:r>
              <a:rPr lang="en-US" baseline="0" dirty="0" smtClean="0"/>
              <a:t>The idea of solving it in two stages rather than in a single stage is because of the speed an quality concerns. We have tested the single stage algorithm is 5 times slower than the two-stage method. </a:t>
            </a:r>
          </a:p>
          <a:p>
            <a:endParaRPr lang="en-US" baseline="0" dirty="0" smtClean="0"/>
          </a:p>
          <a:p>
            <a:r>
              <a:rPr lang="en-US" baseline="0" dirty="0" smtClean="0"/>
              <a:t>Next I will introduce the two stages in more details.</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14</a:t>
            </a:fld>
            <a:endParaRPr lang="en-US"/>
          </a:p>
        </p:txBody>
      </p:sp>
    </p:spTree>
    <p:extLst>
      <p:ext uri="{BB962C8B-B14F-4D97-AF65-F5344CB8AC3E}">
        <p14:creationId xmlns:p14="http://schemas.microsoft.com/office/powerpoint/2010/main" val="1977345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first</a:t>
            </a:r>
            <a:r>
              <a:rPr lang="en-US" baseline="0" dirty="0" smtClean="0"/>
              <a:t> stage, we </a:t>
            </a:r>
            <a:r>
              <a:rPr lang="en-US" altLang="zh-CN" sz="1200" b="0" i="0" u="none" strike="noStrike" kern="1200" baseline="0" dirty="0" smtClean="0">
                <a:solidFill>
                  <a:schemeClr val="tx1"/>
                </a:solidFill>
                <a:latin typeface="Times New Roman" pitchFamily="18" charset="0"/>
                <a:ea typeface="+mn-ea"/>
                <a:cs typeface="+mn-cs"/>
              </a:rPr>
              <a:t>optimize the 3D-valued vector field v over the 3D domain </a:t>
            </a:r>
            <a:r>
              <a:rPr lang="en-US" baseline="0" dirty="0" smtClean="0"/>
              <a:t>based on TPS term and UI term only, omitting the costly similarity term and temporal coherence term, </a:t>
            </a:r>
            <a:r>
              <a:rPr lang="en-US" altLang="zh-CN" sz="1200" b="0" i="0" u="none" strike="noStrike" kern="1200" baseline="0" dirty="0" smtClean="0">
                <a:solidFill>
                  <a:schemeClr val="tx1"/>
                </a:solidFill>
                <a:latin typeface="Times New Roman" pitchFamily="18" charset="0"/>
                <a:ea typeface="+mn-ea"/>
                <a:cs typeface="+mn-cs"/>
              </a:rPr>
              <a:t>because the aim of this stage is to find a smooth temporal correspondence map between the two videos, the crude spatial alignment guided by the sparse user-specified points is enough.</a:t>
            </a:r>
          </a:p>
          <a:p>
            <a:endParaRPr lang="en-US" altLang="zh-CN" sz="1200" b="0" i="0" u="none" strike="noStrike" kern="1200" baseline="0" dirty="0" smtClean="0">
              <a:solidFill>
                <a:schemeClr val="tx1"/>
              </a:solidFill>
              <a:latin typeface="Times New Roman" pitchFamily="18" charset="0"/>
              <a:ea typeface="+mn-ea"/>
              <a:cs typeface="+mn-cs"/>
            </a:endParaRPr>
          </a:p>
          <a:p>
            <a:endParaRPr lang="en-US" baseline="0"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15</a:t>
            </a:fld>
            <a:endParaRPr lang="en-US"/>
          </a:p>
        </p:txBody>
      </p:sp>
    </p:spTree>
    <p:extLst>
      <p:ext uri="{BB962C8B-B14F-4D97-AF65-F5344CB8AC3E}">
        <p14:creationId xmlns:p14="http://schemas.microsoft.com/office/powerpoint/2010/main" val="3953619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The energy for</a:t>
            </a:r>
            <a:r>
              <a:rPr lang="en-US" altLang="zh-HK" baseline="0" dirty="0" smtClean="0"/>
              <a:t> this stage has two terms. The first term based on user specified correspondences.  For example, this is one user specified correspondences.  We measure the distance between the current vector and user specified correspondences. As the purple  lines shows.</a:t>
            </a:r>
            <a:endParaRPr lang="en-US" baseline="0" dirty="0" smtClean="0">
              <a:effectLst/>
            </a:endParaRP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16</a:t>
            </a:fld>
            <a:endParaRPr lang="en-US"/>
          </a:p>
        </p:txBody>
      </p:sp>
    </p:spTree>
    <p:extLst>
      <p:ext uri="{BB962C8B-B14F-4D97-AF65-F5344CB8AC3E}">
        <p14:creationId xmlns:p14="http://schemas.microsoft.com/office/powerpoint/2010/main" val="400586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To interpolate the user specified correspondences we</a:t>
            </a:r>
            <a:r>
              <a:rPr lang="en-US" altLang="zh-HK" baseline="0" dirty="0" smtClean="0"/>
              <a:t> use the 3D thin-plate-spline. Minimizing this function gives us the smooth vector field satisfying the user input constrains. </a:t>
            </a:r>
            <a:endParaRPr lang="en-US" baseline="0" dirty="0" smtClean="0">
              <a:effectLst/>
            </a:endParaRP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17</a:t>
            </a:fld>
            <a:endParaRPr lang="en-US"/>
          </a:p>
        </p:txBody>
      </p:sp>
    </p:spTree>
    <p:extLst>
      <p:ext uri="{BB962C8B-B14F-4D97-AF65-F5344CB8AC3E}">
        <p14:creationId xmlns:p14="http://schemas.microsoft.com/office/powerpoint/2010/main" val="78971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b="0" i="0" u="none" strike="noStrike" kern="1200" baseline="0" dirty="0" smtClean="0">
                    <a:solidFill>
                      <a:schemeClr val="tx1"/>
                    </a:solidFill>
                    <a:latin typeface="Times New Roman" pitchFamily="18" charset="0"/>
                    <a:ea typeface="+mn-ea"/>
                    <a:cs typeface="+mn-cs"/>
                  </a:rPr>
                  <a:t>After optimization, we then get the vector field. We use the temporal component </a:t>
                </a:r>
                <a14:m>
                  <m:oMath xmlns:m="http://schemas.openxmlformats.org/officeDocument/2006/math">
                    <m:r>
                      <a:rPr lang="en-US" altLang="zh-CN" smtClean="0">
                        <a:effectLst/>
                        <a:latin typeface="Cambria Math" panose="02040503050406030204" pitchFamily="18" charset="0"/>
                      </a:rPr>
                      <m:t>𝑣</m:t>
                    </m:r>
                    <m:r>
                      <a:rPr lang="en-US" altLang="zh-CN" b="0" i="1" baseline="-25000" smtClean="0">
                        <a:effectLst/>
                        <a:latin typeface="Cambria Math" panose="02040503050406030204" pitchFamily="18" charset="0"/>
                      </a:rPr>
                      <m:t>𝑡</m:t>
                    </m:r>
                    <m:d>
                      <m:dPr>
                        <m:ctrlPr>
                          <a:rPr lang="en-US" altLang="zh-CN" i="1">
                            <a:effectLst/>
                            <a:latin typeface="Cambria Math" panose="02040503050406030204" pitchFamily="18" charset="0"/>
                          </a:rPr>
                        </m:ctrlPr>
                      </m:dPr>
                      <m:e>
                        <m:r>
                          <a:rPr lang="en-US" altLang="zh-CN" i="1">
                            <a:effectLst/>
                            <a:latin typeface="Cambria Math" panose="02040503050406030204" pitchFamily="18" charset="0"/>
                          </a:rPr>
                          <m:t>𝑝</m:t>
                        </m:r>
                      </m:e>
                    </m:d>
                  </m:oMath>
                </a14:m>
                <a:r>
                  <a:rPr lang="en-US" altLang="zh-CN" sz="1200" b="0" i="0" u="none" strike="noStrike" kern="1200" baseline="0" dirty="0" smtClean="0">
                    <a:solidFill>
                      <a:schemeClr val="tx1"/>
                    </a:solidFill>
                    <a:latin typeface="Times New Roman" pitchFamily="18" charset="0"/>
                    <a:ea typeface="+mn-ea"/>
                    <a:cs typeface="+mn-cs"/>
                  </a:rPr>
                  <a:t> to temporally resample the input videos. In other word, we temporally map two videos to the halfway domain, thus synchronizing them while not spatially </a:t>
                </a:r>
                <a:r>
                  <a:rPr lang="en-US" altLang="zh-CN" sz="1200" b="0" i="0" u="none" strike="noStrike" kern="1200" baseline="0" dirty="0" err="1" smtClean="0">
                    <a:solidFill>
                      <a:schemeClr val="tx1"/>
                    </a:solidFill>
                    <a:latin typeface="Times New Roman" pitchFamily="18" charset="0"/>
                    <a:ea typeface="+mn-ea"/>
                    <a:cs typeface="+mn-cs"/>
                  </a:rPr>
                  <a:t>advecting</a:t>
                </a:r>
                <a:r>
                  <a:rPr lang="en-US" altLang="zh-CN" sz="1200" b="0" i="0" u="none" strike="noStrike" kern="1200" baseline="0" dirty="0" smtClean="0">
                    <a:solidFill>
                      <a:schemeClr val="tx1"/>
                    </a:solidFill>
                    <a:latin typeface="Times New Roman" pitchFamily="18" charset="0"/>
                    <a:ea typeface="+mn-ea"/>
                    <a:cs typeface="+mn-cs"/>
                  </a:rPr>
                  <a:t> their content.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CN" sz="1200" b="0" i="0" u="none" strike="noStrike" kern="1200" baseline="0" dirty="0" smtClean="0">
                  <a:solidFill>
                    <a:schemeClr val="tx1"/>
                  </a:solidFill>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b="0" i="0" u="none" strike="noStrike" kern="1200" baseline="0" dirty="0" smtClean="0">
                    <a:solidFill>
                      <a:schemeClr val="tx1"/>
                    </a:solidFill>
                    <a:latin typeface="Times New Roman" pitchFamily="18" charset="0"/>
                    <a:ea typeface="+mn-ea"/>
                    <a:cs typeface="+mn-cs"/>
                  </a:rPr>
                  <a:t>Please note our </a:t>
                </a:r>
                <a:r>
                  <a:rPr lang="en-US" altLang="zh-CN" baseline="0" dirty="0" smtClean="0"/>
                  <a:t>synchronization is pixel variant, it can satisfy the different  synchronization requirements of different parts in the video.</a:t>
                </a:r>
                <a:endParaRPr lang="en-US" dirty="0" smtClean="0"/>
              </a:p>
              <a:p>
                <a:endParaRPr lang="en-US" baseline="0" dirty="0" smtClean="0"/>
              </a:p>
            </p:txBody>
          </p:sp>
        </mc:Choice>
        <mc:Fallback xmlns="">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b="0" i="0" u="none" strike="noStrike" kern="1200" baseline="0" dirty="0" smtClean="0">
                    <a:solidFill>
                      <a:schemeClr val="tx1"/>
                    </a:solidFill>
                    <a:latin typeface="Times New Roman" pitchFamily="18" charset="0"/>
                    <a:ea typeface="+mn-ea"/>
                    <a:cs typeface="+mn-cs"/>
                  </a:rPr>
                  <a:t>After optimization, we then use the temporal component of correspondence map </a:t>
                </a:r>
                <a:r>
                  <a:rPr lang="en-US" altLang="zh-CN" i="0" smtClean="0">
                    <a:effectLst/>
                    <a:latin typeface="Cambria Math" panose="02040503050406030204" pitchFamily="18" charset="0"/>
                  </a:rPr>
                  <a:t>𝑣</a:t>
                </a:r>
                <a:r>
                  <a:rPr lang="en-US" altLang="zh-CN" b="0" i="0" baseline="-25000" smtClean="0">
                    <a:effectLst/>
                    <a:latin typeface="Cambria Math" panose="02040503050406030204" pitchFamily="18" charset="0"/>
                  </a:rPr>
                  <a:t>𝑡</a:t>
                </a:r>
                <a:r>
                  <a:rPr lang="en-US" altLang="zh-CN" i="0">
                    <a:effectLst/>
                    <a:latin typeface="Cambria Math" panose="02040503050406030204" pitchFamily="18" charset="0"/>
                  </a:rPr>
                  <a:t>(𝑝)</a:t>
                </a:r>
                <a:r>
                  <a:rPr lang="en-US" altLang="zh-CN" sz="1200" b="0" i="0" u="none" strike="noStrike" kern="1200" baseline="0" dirty="0" smtClean="0">
                    <a:solidFill>
                      <a:schemeClr val="tx1"/>
                    </a:solidFill>
                    <a:latin typeface="Times New Roman" pitchFamily="18" charset="0"/>
                    <a:ea typeface="+mn-ea"/>
                    <a:cs typeface="+mn-cs"/>
                  </a:rPr>
                  <a:t> to temporally resample the input videos. In other word, we temporally map two videos to the halfway domain, thus synchronizing them while not spatially </a:t>
                </a:r>
                <a:r>
                  <a:rPr lang="en-US" altLang="zh-CN" sz="1200" b="0" i="0" u="none" strike="noStrike" kern="1200" baseline="0" dirty="0" err="1" smtClean="0">
                    <a:solidFill>
                      <a:schemeClr val="tx1"/>
                    </a:solidFill>
                    <a:latin typeface="Times New Roman" pitchFamily="18" charset="0"/>
                    <a:ea typeface="+mn-ea"/>
                    <a:cs typeface="+mn-cs"/>
                  </a:rPr>
                  <a:t>advecting</a:t>
                </a:r>
                <a:r>
                  <a:rPr lang="en-US" altLang="zh-CN" sz="1200" b="0" i="0" u="none" strike="noStrike" kern="1200" baseline="0" dirty="0" smtClean="0">
                    <a:solidFill>
                      <a:schemeClr val="tx1"/>
                    </a:solidFill>
                    <a:latin typeface="Times New Roman" pitchFamily="18" charset="0"/>
                    <a:ea typeface="+mn-ea"/>
                    <a:cs typeface="+mn-cs"/>
                  </a:rPr>
                  <a:t> their content.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CN" sz="1200" b="0" i="0" u="none" strike="noStrike" kern="1200" baseline="0" dirty="0" smtClean="0">
                  <a:solidFill>
                    <a:schemeClr val="tx1"/>
                  </a:solidFill>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b="0" i="0" u="none" strike="noStrike" kern="1200" baseline="0" dirty="0" smtClean="0">
                    <a:solidFill>
                      <a:schemeClr val="tx1"/>
                    </a:solidFill>
                    <a:latin typeface="Times New Roman" pitchFamily="18" charset="0"/>
                    <a:ea typeface="+mn-ea"/>
                    <a:cs typeface="+mn-cs"/>
                  </a:rPr>
                  <a:t>We can </a:t>
                </a:r>
                <a:r>
                  <a:rPr lang="en-US" altLang="zh-CN" sz="1200" b="0" i="0" u="none" strike="noStrike" kern="1200" baseline="0" dirty="0" err="1" smtClean="0">
                    <a:solidFill>
                      <a:schemeClr val="tx1"/>
                    </a:solidFill>
                    <a:latin typeface="Times New Roman" pitchFamily="18" charset="0"/>
                    <a:ea typeface="+mn-ea"/>
                    <a:cs typeface="+mn-cs"/>
                  </a:rPr>
                  <a:t>advect</a:t>
                </a:r>
                <a:r>
                  <a:rPr lang="en-US" altLang="zh-CN" sz="1200" b="0" i="0" u="none" strike="noStrike" kern="1200" baseline="0" dirty="0" smtClean="0">
                    <a:solidFill>
                      <a:schemeClr val="tx1"/>
                    </a:solidFill>
                    <a:latin typeface="Times New Roman" pitchFamily="18" charset="0"/>
                    <a:ea typeface="+mn-ea"/>
                    <a:cs typeface="+mn-cs"/>
                  </a:rPr>
                  <a:t> the pixel from different frames to one frame as shown here. So </a:t>
                </a:r>
                <a:r>
                  <a:rPr lang="en-US" altLang="zh-CN" baseline="0" dirty="0" smtClean="0"/>
                  <a:t>our synchronization is spatially variant, it can satisfy the different  synchronization requirements of different parts in the video.</a:t>
                </a:r>
                <a:endParaRPr lang="en-US" dirty="0" smtClean="0"/>
              </a:p>
              <a:p>
                <a:endParaRPr lang="en-US" baseline="0" dirty="0" smtClean="0"/>
              </a:p>
            </p:txBody>
          </p:sp>
        </mc:Fallback>
      </mc:AlternateContent>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18</a:t>
            </a:fld>
            <a:endParaRPr lang="en-US"/>
          </a:p>
        </p:txBody>
      </p:sp>
    </p:spTree>
    <p:extLst>
      <p:ext uri="{BB962C8B-B14F-4D97-AF65-F5344CB8AC3E}">
        <p14:creationId xmlns:p14="http://schemas.microsoft.com/office/powerpoint/2010/main" val="186255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as this example</a:t>
            </a:r>
            <a:r>
              <a:rPr lang="en-US" baseline="0" dirty="0" smtClean="0"/>
              <a:t>, pixels belonging to the objects on the top are brought into synchronization without affecting the already synchronized objects on the bottom.</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19</a:t>
            </a:fld>
            <a:endParaRPr lang="en-US"/>
          </a:p>
        </p:txBody>
      </p:sp>
    </p:spTree>
    <p:extLst>
      <p:ext uri="{BB962C8B-B14F-4D97-AF65-F5344CB8AC3E}">
        <p14:creationId xmlns:p14="http://schemas.microsoft.com/office/powerpoint/2010/main" val="1163131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smtClean="0"/>
              <a:t>To review the</a:t>
            </a:r>
            <a:r>
              <a:rPr lang="en-US" altLang="zh-CN" baseline="0" dirty="0" smtClean="0"/>
              <a:t> previous work, v</a:t>
            </a:r>
            <a:r>
              <a:rPr lang="en-US" altLang="zh-CN" dirty="0" smtClean="0"/>
              <a:t>ideo morphing can be seen as the extension</a:t>
            </a:r>
            <a:r>
              <a:rPr lang="en-US" altLang="zh-CN" baseline="0" dirty="0" smtClean="0"/>
              <a:t> of image morphing. </a:t>
            </a:r>
            <a:endParaRPr lang="en-US" altLang="zh-CN" sz="1200" b="0" i="0" u="none" strike="noStrike" kern="1200" baseline="0" dirty="0" smtClean="0">
              <a:solidFill>
                <a:schemeClr val="tx1"/>
              </a:solidFill>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CN" sz="1200" b="0" i="0" u="none" strike="noStrike" kern="1200" baseline="0" dirty="0" smtClean="0">
              <a:solidFill>
                <a:schemeClr val="tx1"/>
              </a:solidFill>
              <a:latin typeface="Times New Roman" pitchFamily="18" charset="0"/>
              <a:ea typeface="+mn-ea"/>
              <a:cs typeface="+mn-cs"/>
            </a:endParaRPr>
          </a:p>
          <a:p>
            <a:r>
              <a:rPr lang="en-US" altLang="zh-CN" sz="1200" b="0" i="0" u="none" strike="noStrike" kern="1200" baseline="0" dirty="0" smtClean="0">
                <a:solidFill>
                  <a:schemeClr val="tx1"/>
                </a:solidFill>
                <a:latin typeface="Times New Roman" pitchFamily="18" charset="0"/>
                <a:ea typeface="+mn-ea"/>
                <a:cs typeface="+mn-cs"/>
              </a:rPr>
              <a:t>Image morphing is an old topic of computer graphics. There are lots  of research on image morphing. According to the feature correspondences used for morphing computation, previous methods can be categorized into four types: mesh-based, line-based, point-based and image content based.</a:t>
            </a:r>
          </a:p>
          <a:p>
            <a:endParaRPr lang="en-US" altLang="zh-CN" sz="1200" b="0" i="0" u="none" strike="noStrike" kern="1200" baseline="0" dirty="0" smtClean="0">
              <a:solidFill>
                <a:schemeClr val="tx1"/>
              </a:solidFill>
              <a:latin typeface="Times New Roman" pitchFamily="18" charset="0"/>
              <a:ea typeface="+mn-ea"/>
              <a:cs typeface="+mn-cs"/>
            </a:endParaRPr>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08A4697D-A4F2-4E0F-A3AF-75F327208188}" type="slidenum">
              <a:rPr lang="zh-CN" altLang="en-US" smtClean="0"/>
              <a:t>2</a:t>
            </a:fld>
            <a:endParaRPr lang="zh-CN" altLang="en-US"/>
          </a:p>
        </p:txBody>
      </p:sp>
    </p:spTree>
    <p:extLst>
      <p:ext uri="{BB962C8B-B14F-4D97-AF65-F5344CB8AC3E}">
        <p14:creationId xmlns:p14="http://schemas.microsoft.com/office/powerpoint/2010/main" val="847113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effectLst/>
              </a:rPr>
              <a:t>In</a:t>
            </a:r>
            <a:r>
              <a:rPr lang="en-US" altLang="zh-CN" baseline="0" dirty="0" smtClean="0">
                <a:effectLst/>
              </a:rPr>
              <a:t> the second stage, our approach spatially aligns the features of the videos. Here we </a:t>
            </a:r>
            <a:r>
              <a:rPr lang="en-US" altLang="zh-CN" sz="1200" b="0" i="0" u="none" strike="noStrike" kern="1200" baseline="0" dirty="0" smtClean="0">
                <a:solidFill>
                  <a:schemeClr val="tx1"/>
                </a:solidFill>
                <a:latin typeface="Times New Roman" pitchFamily="18" charset="0"/>
                <a:ea typeface="+mn-ea"/>
                <a:cs typeface="+mn-cs"/>
              </a:rPr>
              <a:t>solve an optimization over the 3D domain.  but using only a 2D-valued vector field </a:t>
            </a:r>
            <a:r>
              <a:rPr lang="en-US" altLang="zh-CN" sz="1200" b="0" i="0" u="none" strike="noStrike" kern="1200" baseline="0" dirty="0" err="1" smtClean="0">
                <a:solidFill>
                  <a:schemeClr val="tx1"/>
                </a:solidFill>
                <a:latin typeface="Times New Roman" pitchFamily="18" charset="0"/>
                <a:ea typeface="+mn-ea"/>
                <a:cs typeface="+mn-cs"/>
              </a:rPr>
              <a:t>v_xy</a:t>
            </a:r>
            <a:r>
              <a:rPr lang="en-US" altLang="zh-CN" sz="1200" b="0" i="0" u="none" strike="noStrike" kern="1200" baseline="0" dirty="0" smtClean="0">
                <a:solidFill>
                  <a:schemeClr val="tx1"/>
                </a:solidFill>
                <a:latin typeface="Times New Roman" pitchFamily="18" charset="0"/>
                <a:ea typeface="+mn-ea"/>
                <a:cs typeface="+mn-cs"/>
              </a:rPr>
              <a:t>. We let the temporal components to be zero, because </a:t>
            </a:r>
            <a:r>
              <a:rPr lang="en-US" altLang="zh-CN" baseline="0" dirty="0" smtClean="0">
                <a:effectLst/>
              </a:rPr>
              <a:t>the video is already synchronized and </a:t>
            </a:r>
            <a:r>
              <a:rPr lang="en-US" altLang="zh-CN" sz="1200" b="0" i="0" u="none" strike="noStrike" kern="1200" baseline="0" dirty="0" smtClean="0">
                <a:solidFill>
                  <a:schemeClr val="tx1"/>
                </a:solidFill>
                <a:latin typeface="Times New Roman" pitchFamily="18" charset="0"/>
                <a:ea typeface="+mn-ea"/>
                <a:cs typeface="+mn-cs"/>
              </a:rPr>
              <a:t>we want the mapping happens between the synchronized frame pairs.</a:t>
            </a:r>
            <a:r>
              <a:rPr lang="en-US" altLang="zh-CN" baseline="0" dirty="0" smtClean="0">
                <a:effectLst/>
              </a:rPr>
              <a:t> </a:t>
            </a:r>
          </a:p>
          <a:p>
            <a:endParaRPr lang="en-US" altLang="zh-CN" baseline="0" dirty="0" smtClean="0">
              <a:effectLst/>
            </a:endParaRPr>
          </a:p>
          <a:p>
            <a:r>
              <a:rPr lang="en-US" altLang="zh-CN" baseline="0" dirty="0" smtClean="0">
                <a:effectLst/>
              </a:rPr>
              <a:t>To solve this we introduce the four terms. Of energy function. The UI term and TPS term is same as in the first stage, except for the degeneration from 3d to 2d,</a:t>
            </a:r>
            <a:r>
              <a:rPr lang="en-US" altLang="zh-CN" sz="1200" b="0" i="0" u="none" strike="noStrike" kern="1200" baseline="0" dirty="0" smtClean="0">
                <a:solidFill>
                  <a:schemeClr val="tx1"/>
                </a:solidFill>
                <a:latin typeface="Times New Roman" pitchFamily="18" charset="0"/>
                <a:ea typeface="+mn-ea"/>
                <a:cs typeface="+mn-cs"/>
              </a:rPr>
              <a:t> so I am not going to repeat, I will introduce other two terms only used in this stages.</a:t>
            </a:r>
            <a:endParaRPr lang="en-US" altLang="zh-CN" baseline="0" dirty="0" smtClean="0">
              <a:effectLst/>
            </a:endParaRPr>
          </a:p>
          <a:p>
            <a:endParaRPr lang="en-US" altLang="zh-CN" baseline="0" dirty="0" smtClean="0">
              <a:effectLst/>
            </a:endParaRP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20</a:t>
            </a:fld>
            <a:endParaRPr lang="en-US"/>
          </a:p>
        </p:txBody>
      </p:sp>
    </p:spTree>
    <p:extLst>
      <p:ext uri="{BB962C8B-B14F-4D97-AF65-F5344CB8AC3E}">
        <p14:creationId xmlns:p14="http://schemas.microsoft.com/office/powerpoint/2010/main" val="1861957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One important</a:t>
            </a:r>
            <a:r>
              <a:rPr lang="en-US" altLang="zh-HK" baseline="0" dirty="0" smtClean="0"/>
              <a:t> term for spatially alignment is the similarity term which attempts to match pixel with similar neighborhoods.</a:t>
            </a:r>
          </a:p>
          <a:p>
            <a:endParaRPr lang="en-US" altLang="zh-HK"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HK" baseline="0" dirty="0" smtClean="0"/>
              <a:t>This term is build on </a:t>
            </a:r>
            <a:r>
              <a:rPr lang="en-US" altLang="zh-CN" sz="1200" b="1" dirty="0" smtClean="0">
                <a:latin typeface="Times New Roman" pitchFamily="18" charset="0"/>
                <a:cs typeface="Times New Roman" pitchFamily="18" charset="0"/>
              </a:rPr>
              <a:t>structural similarity</a:t>
            </a:r>
            <a:r>
              <a:rPr lang="en-US" altLang="zh-CN" sz="1200" dirty="0" smtClean="0">
                <a:latin typeface="Times New Roman" pitchFamily="18" charset="0"/>
                <a:cs typeface="Times New Roman" pitchFamily="18" charset="0"/>
              </a:rPr>
              <a:t> </a:t>
            </a:r>
            <a:r>
              <a:rPr lang="en-US" altLang="zh-CN" sz="1200" b="1" dirty="0" smtClean="0">
                <a:latin typeface="Times New Roman" pitchFamily="18" charset="0"/>
                <a:cs typeface="Times New Roman" pitchFamily="18" charset="0"/>
              </a:rPr>
              <a:t>(SSIM). SSIM is an index</a:t>
            </a:r>
            <a:r>
              <a:rPr lang="en-US" altLang="zh-CN" sz="1200" b="1" baseline="0" dirty="0" smtClean="0">
                <a:latin typeface="Times New Roman" pitchFamily="18" charset="0"/>
                <a:cs typeface="Times New Roman" pitchFamily="18" charset="0"/>
              </a:rPr>
              <a:t> </a:t>
            </a:r>
            <a:r>
              <a:rPr lang="en-US" altLang="zh-CN" sz="1200" b="0" i="0" u="none" strike="noStrike" kern="1200" baseline="0" dirty="0" smtClean="0">
                <a:solidFill>
                  <a:schemeClr val="tx1"/>
                </a:solidFill>
                <a:latin typeface="Times New Roman" pitchFamily="18" charset="0"/>
                <a:ea typeface="+mn-ea"/>
                <a:cs typeface="+mn-cs"/>
              </a:rPr>
              <a:t>measuring the perceptual difference between two images. In our implementation we run the SSIM on a small 5x5 patch around the pixel.</a:t>
            </a:r>
          </a:p>
          <a:p>
            <a:r>
              <a:rPr lang="en-US" altLang="zh-CN" sz="1200" b="0" i="0" u="none" strike="noStrike" kern="1200" baseline="0" dirty="0" smtClean="0">
                <a:solidFill>
                  <a:schemeClr val="tx1"/>
                </a:solidFill>
                <a:latin typeface="Times New Roman" pitchFamily="18" charset="0"/>
                <a:ea typeface="+mn-ea"/>
                <a:cs typeface="+mn-cs"/>
              </a:rPr>
              <a:t> </a:t>
            </a:r>
          </a:p>
          <a:p>
            <a:r>
              <a:rPr lang="en-US" altLang="zh-CN" sz="1200" b="0" i="0" u="none" strike="noStrike" kern="1200" baseline="0" dirty="0" smtClean="0">
                <a:solidFill>
                  <a:schemeClr val="tx1"/>
                </a:solidFill>
                <a:latin typeface="Times New Roman" pitchFamily="18" charset="0"/>
                <a:ea typeface="+mn-ea"/>
                <a:cs typeface="+mn-cs"/>
              </a:rPr>
              <a:t>SSIM measures the similarity from three aspects: luminance, contrast and structure. But w</a:t>
            </a:r>
            <a:r>
              <a:rPr lang="en-US" altLang="zh-HK" sz="1200" b="0" i="0" u="none" strike="noStrike" kern="1200" baseline="0" dirty="0" smtClean="0">
                <a:solidFill>
                  <a:schemeClr val="tx1"/>
                </a:solidFill>
                <a:latin typeface="Times New Roman" pitchFamily="18" charset="0"/>
                <a:ea typeface="+mn-ea"/>
                <a:cs typeface="+mn-cs"/>
              </a:rPr>
              <a:t>e have modified the original definition a bit in order to make it </a:t>
            </a:r>
            <a:r>
              <a:rPr lang="en-US" altLang="zh-CN" dirty="0" smtClean="0"/>
              <a:t>work for many compelling cases. For the</a:t>
            </a:r>
            <a:r>
              <a:rPr lang="en-US" altLang="zh-CN" baseline="0" dirty="0" smtClean="0"/>
              <a:t> details of our modifications, please refer to our image morphing paper.</a:t>
            </a:r>
            <a:endParaRPr lang="en-US" baseline="0" dirty="0" smtClean="0">
              <a:effectLst/>
            </a:endParaRP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21</a:t>
            </a:fld>
            <a:endParaRPr lang="en-US"/>
          </a:p>
        </p:txBody>
      </p:sp>
    </p:spTree>
    <p:extLst>
      <p:ext uri="{BB962C8B-B14F-4D97-AF65-F5344CB8AC3E}">
        <p14:creationId xmlns:p14="http://schemas.microsoft.com/office/powerpoint/2010/main" val="922740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effectLst/>
              </a:rPr>
              <a:t>The last term of temporal coherence is build on optical flow, which is important to guarantee the temporal smoothness.</a:t>
            </a:r>
          </a:p>
          <a:p>
            <a:endParaRPr lang="en-US" baseline="0" dirty="0" smtClean="0">
              <a:effectLst/>
            </a:endParaRPr>
          </a:p>
          <a:p>
            <a:r>
              <a:rPr lang="en-US" baseline="0" dirty="0" smtClean="0">
                <a:effectLst/>
              </a:rPr>
              <a:t>This term is defined like this.</a:t>
            </a:r>
          </a:p>
          <a:p>
            <a:r>
              <a:rPr lang="en-US" baseline="0" dirty="0" smtClean="0">
                <a:effectLst/>
              </a:rPr>
              <a:t>During optimization of a point $p$ in the halfway domain of the current frame, we seek to find the point $q$ in the previous frame that corresponds to $p$ based on optical flow.</a:t>
            </a:r>
          </a:p>
          <a:p>
            <a:endParaRPr lang="en-US" baseline="0" dirty="0" smtClean="0">
              <a:effectLst/>
            </a:endParaRPr>
          </a:p>
          <a:p>
            <a:r>
              <a:rPr lang="en-US" baseline="0" dirty="0" smtClean="0">
                <a:effectLst/>
              </a:rPr>
              <a:t>Then we </a:t>
            </a:r>
            <a:r>
              <a:rPr lang="en-US" baseline="0" dirty="0" err="1" smtClean="0">
                <a:effectLst/>
              </a:rPr>
              <a:t>advect</a:t>
            </a:r>
            <a:r>
              <a:rPr lang="en-US" baseline="0" dirty="0" smtClean="0">
                <a:effectLst/>
              </a:rPr>
              <a:t> the two matching points from the previous frame of both input videos, shown in yellow in the current frame. The difference between the </a:t>
            </a:r>
            <a:r>
              <a:rPr lang="en-US" baseline="0" dirty="0" err="1" smtClean="0">
                <a:effectLst/>
              </a:rPr>
              <a:t>advected</a:t>
            </a:r>
            <a:r>
              <a:rPr lang="en-US" baseline="0" dirty="0" smtClean="0">
                <a:effectLst/>
              </a:rPr>
              <a:t> yellow points and the matching points in the current frame represent the temporal coherence energy. </a:t>
            </a:r>
          </a:p>
          <a:p>
            <a:endParaRPr lang="en-US" baseline="0" dirty="0" smtClean="0">
              <a:effectLst/>
            </a:endParaRPr>
          </a:p>
          <a:p>
            <a:r>
              <a:rPr lang="en-US" baseline="0" dirty="0" smtClean="0">
                <a:effectLst/>
              </a:rPr>
              <a:t>The idea is that the two mapped pixels in previous frame should also be mapped in this frame after being </a:t>
            </a:r>
            <a:r>
              <a:rPr lang="en-US" baseline="0" dirty="0" err="1" smtClean="0">
                <a:effectLst/>
              </a:rPr>
              <a:t>advected</a:t>
            </a:r>
            <a:r>
              <a:rPr lang="en-US" baseline="0" dirty="0" smtClean="0">
                <a:effectLst/>
              </a:rPr>
              <a:t> by optical flow.</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22</a:t>
            </a:fld>
            <a:endParaRPr lang="en-US"/>
          </a:p>
        </p:txBody>
      </p:sp>
    </p:spTree>
    <p:extLst>
      <p:ext uri="{BB962C8B-B14F-4D97-AF65-F5344CB8AC3E}">
        <p14:creationId xmlns:p14="http://schemas.microsoft.com/office/powerpoint/2010/main" val="250090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a:t>
            </a:r>
            <a:r>
              <a:rPr lang="en-US" baseline="0" dirty="0" smtClean="0"/>
              <a:t> final result after spatial optimization. </a:t>
            </a:r>
          </a:p>
          <a:p>
            <a:r>
              <a:rPr lang="en-US" baseline="0" dirty="0" smtClean="0"/>
              <a:t>The example on the left does not include the temporal coherence term, and thus results in popping artifacts. The result on the right with temporal coherence term looks much smoother.</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23</a:t>
            </a:fld>
            <a:endParaRPr lang="en-US"/>
          </a:p>
        </p:txBody>
      </p:sp>
    </p:spTree>
    <p:extLst>
      <p:ext uri="{BB962C8B-B14F-4D97-AF65-F5344CB8AC3E}">
        <p14:creationId xmlns:p14="http://schemas.microsoft.com/office/powerpoint/2010/main" val="2445225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 will show the result</a:t>
            </a:r>
            <a:r>
              <a:rPr lang="en-US" baseline="0" dirty="0" smtClean="0"/>
              <a:t>s of our methods. Starts from the responsive UI.</a:t>
            </a:r>
            <a:endParaRPr 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24</a:t>
            </a:fld>
            <a:endParaRPr lang="en-US"/>
          </a:p>
        </p:txBody>
      </p:sp>
    </p:spTree>
    <p:extLst>
      <p:ext uri="{BB962C8B-B14F-4D97-AF65-F5344CB8AC3E}">
        <p14:creationId xmlns:p14="http://schemas.microsoft.com/office/powerpoint/2010/main" val="3923005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sz="1200" b="0" i="0" u="none" strike="noStrike" kern="1200" baseline="0" dirty="0" smtClean="0">
                <a:solidFill>
                  <a:schemeClr val="tx1"/>
                </a:solidFill>
                <a:latin typeface="Times New Roman" pitchFamily="18" charset="0"/>
                <a:ea typeface="+mn-ea"/>
                <a:cs typeface="+mn-cs"/>
              </a:rPr>
              <a:t>Here is our user interface, we take two video as inputs, shown in the top two windows.  The morphing results are shown in the bottom windows. We can see they are neither temporally nor spatially aligned.</a:t>
            </a:r>
          </a:p>
          <a:p>
            <a:endParaRPr lang="en-US" altLang="zh-HK" sz="1200" b="0" i="0" u="none" strike="noStrike" kern="1200" baseline="0" dirty="0" smtClean="0">
              <a:solidFill>
                <a:schemeClr val="tx1"/>
              </a:solidFill>
              <a:latin typeface="Times New Roman" pitchFamily="18" charset="0"/>
              <a:ea typeface="+mn-ea"/>
              <a:cs typeface="+mn-cs"/>
            </a:endParaRPr>
          </a:p>
          <a:p>
            <a:r>
              <a:rPr lang="en-US" altLang="zh-HK" sz="1200" b="0" i="0" u="none" strike="noStrike" kern="1200" baseline="0" dirty="0" smtClean="0">
                <a:solidFill>
                  <a:schemeClr val="tx1"/>
                </a:solidFill>
                <a:latin typeface="Times New Roman" pitchFamily="18" charset="0"/>
                <a:ea typeface="+mn-ea"/>
                <a:cs typeface="+mn-cs"/>
              </a:rPr>
              <a:t>User can specify correspondence points on input videos. WE will automatic </a:t>
            </a:r>
            <a:r>
              <a:rPr lang="en-US" altLang="zh-HK" sz="1200" b="0" i="0" u="none" strike="noStrike" kern="1200" baseline="0" dirty="0" err="1" smtClean="0">
                <a:solidFill>
                  <a:schemeClr val="tx1"/>
                </a:solidFill>
                <a:latin typeface="Times New Roman" pitchFamily="18" charset="0"/>
                <a:ea typeface="+mn-ea"/>
                <a:cs typeface="+mn-cs"/>
              </a:rPr>
              <a:t>propogate</a:t>
            </a:r>
            <a:r>
              <a:rPr lang="en-US" altLang="zh-HK" sz="1200" b="0" i="0" u="none" strike="noStrike" kern="1200" baseline="0" dirty="0" smtClean="0">
                <a:solidFill>
                  <a:schemeClr val="tx1"/>
                </a:solidFill>
                <a:latin typeface="Times New Roman" pitchFamily="18" charset="0"/>
                <a:ea typeface="+mn-ea"/>
                <a:cs typeface="+mn-cs"/>
              </a:rPr>
              <a:t> it by optical flow. </a:t>
            </a:r>
            <a:r>
              <a:rPr lang="en-US" altLang="zh-HK" sz="1200" b="0" i="0" u="none" strike="noStrike" kern="1200" baseline="0" dirty="0" err="1" smtClean="0">
                <a:solidFill>
                  <a:schemeClr val="tx1"/>
                </a:solidFill>
                <a:latin typeface="Times New Roman" pitchFamily="18" charset="0"/>
                <a:ea typeface="+mn-ea"/>
                <a:cs typeface="+mn-cs"/>
              </a:rPr>
              <a:t>Futher</a:t>
            </a:r>
            <a:r>
              <a:rPr lang="en-US" altLang="zh-HK" sz="1200" b="0" i="0" u="none" strike="noStrike" kern="1200" baseline="0" dirty="0" smtClean="0">
                <a:solidFill>
                  <a:schemeClr val="tx1"/>
                </a:solidFill>
                <a:latin typeface="Times New Roman" pitchFamily="18" charset="0"/>
                <a:ea typeface="+mn-ea"/>
                <a:cs typeface="+mn-cs"/>
              </a:rPr>
              <a:t> user corrections are cause by  inaccurate optical flow.</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HK" sz="1200" b="0" i="0" u="none" strike="noStrike" kern="1200" baseline="0" dirty="0" smtClean="0">
              <a:solidFill>
                <a:schemeClr val="tx1"/>
              </a:solidFill>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HK" sz="1200" b="0" i="0" u="none" strike="noStrike" kern="1200" baseline="0" dirty="0" smtClean="0">
                <a:solidFill>
                  <a:schemeClr val="tx1"/>
                </a:solidFill>
                <a:latin typeface="Times New Roman" pitchFamily="18" charset="0"/>
                <a:ea typeface="+mn-ea"/>
                <a:cs typeface="+mn-cs"/>
              </a:rPr>
              <a:t>This shows our first stage, after several clicks, the two input videos are aligned.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HK" sz="1200" b="0" i="0" u="none" strike="noStrike" kern="1200" baseline="0" dirty="0" smtClean="0">
              <a:solidFill>
                <a:schemeClr val="tx1"/>
              </a:solidFill>
              <a:latin typeface="Times New Roman" pitchFamily="18" charset="0"/>
              <a:ea typeface="+mn-ea"/>
              <a:cs typeface="+mn-cs"/>
            </a:endParaRPr>
          </a:p>
          <a:p>
            <a:r>
              <a:rPr lang="en-US" altLang="zh-HK" sz="1200" b="0" i="0" u="none" strike="noStrike" kern="1200" baseline="0" dirty="0" smtClean="0">
                <a:solidFill>
                  <a:schemeClr val="tx1"/>
                </a:solidFill>
                <a:latin typeface="Times New Roman" pitchFamily="18" charset="0"/>
                <a:ea typeface="+mn-ea"/>
                <a:cs typeface="+mn-cs"/>
              </a:rPr>
              <a:t>After the first stage, we can go to next stage. All the control points are automatically carried to next stage. No need to specify more but if user want, he can refine them or add new point.</a:t>
            </a:r>
          </a:p>
          <a:p>
            <a:endParaRPr lang="en-US" altLang="zh-HK" sz="1200" b="0" i="0" u="none" strike="noStrike" kern="1200" baseline="0" dirty="0" smtClean="0">
              <a:solidFill>
                <a:schemeClr val="tx1"/>
              </a:solidFill>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HK" sz="1200" b="0" i="0" u="none" strike="noStrike" kern="1200" baseline="0" dirty="0" smtClean="0">
                <a:solidFill>
                  <a:schemeClr val="tx1"/>
                </a:solidFill>
                <a:latin typeface="Times New Roman" pitchFamily="18" charset="0"/>
                <a:ea typeface="+mn-ea"/>
                <a:cs typeface="+mn-cs"/>
              </a:rPr>
              <a:t>We automatically </a:t>
            </a:r>
            <a:r>
              <a:rPr lang="en-US" altLang="zh-CN" sz="1200" dirty="0" smtClean="0">
                <a:effectLst/>
                <a:latin typeface="Times New Roman" panose="02020603050405020304" pitchFamily="18" charset="0"/>
                <a:cs typeface="Times New Roman" panose="02020603050405020304" pitchFamily="18" charset="0"/>
              </a:rPr>
              <a:t>propagate correspondence points </a:t>
            </a:r>
            <a:r>
              <a:rPr lang="en-US" altLang="zh-CN" sz="1200" baseline="0" dirty="0" smtClean="0">
                <a:effectLst/>
                <a:latin typeface="Times New Roman" panose="02020603050405020304" pitchFamily="18" charset="0"/>
                <a:cs typeface="Times New Roman" panose="02020603050405020304" pitchFamily="18" charset="0"/>
              </a:rPr>
              <a:t>to all other frames </a:t>
            </a:r>
            <a:r>
              <a:rPr lang="en-US" altLang="zh-CN" sz="1200" dirty="0" smtClean="0">
                <a:effectLst/>
                <a:latin typeface="Times New Roman" panose="02020603050405020304" pitchFamily="18" charset="0"/>
                <a:cs typeface="Times New Roman" panose="02020603050405020304" pitchFamily="18" charset="0"/>
              </a:rPr>
              <a:t>by optical flow </a:t>
            </a:r>
            <a:r>
              <a:rPr lang="en-US" altLang="zh-CN" sz="1200" baseline="0" dirty="0" smtClean="0">
                <a:effectLst/>
                <a:latin typeface="Times New Roman" panose="02020603050405020304" pitchFamily="18" charset="0"/>
                <a:cs typeface="Times New Roman" panose="02020603050405020304" pitchFamily="18"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HK" sz="1200" b="0" i="0" u="none" strike="noStrike" kern="1200" baseline="0" dirty="0" smtClean="0">
              <a:solidFill>
                <a:schemeClr val="tx1"/>
              </a:solidFill>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b="0" i="0" u="none" strike="noStrike" kern="1200" baseline="0" dirty="0" smtClean="0">
                <a:solidFill>
                  <a:schemeClr val="tx1"/>
                </a:solidFill>
                <a:latin typeface="Times New Roman" pitchFamily="18" charset="0"/>
                <a:ea typeface="+mn-ea"/>
                <a:cs typeface="+mn-cs"/>
              </a:rPr>
              <a:t>This stage takes longer than the first stage, because the similarity term is costly. We use GPU to accelerate it, to make it about 2-4 minutes.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b="0" i="0" u="none" strike="noStrike" kern="1200" baseline="0" dirty="0" smtClean="0">
                <a:solidFill>
                  <a:schemeClr val="tx1"/>
                </a:solidFill>
                <a:latin typeface="Times New Roman" pitchFamily="18" charset="0"/>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b="0" i="0" u="none" strike="noStrike" kern="1200" baseline="0" dirty="0" smtClean="0">
                <a:solidFill>
                  <a:schemeClr val="tx1"/>
                </a:solidFill>
                <a:latin typeface="Times New Roman" pitchFamily="18" charset="0"/>
                <a:ea typeface="+mn-ea"/>
                <a:cs typeface="+mn-cs"/>
              </a:rPr>
              <a:t>Now the second stage finished. And the video are both temporally and spatially aligned, the final results morphing is shown here.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HK" sz="1200" b="0" i="0" u="none" strike="noStrike" kern="1200" baseline="0" dirty="0" smtClean="0">
              <a:solidFill>
                <a:schemeClr val="tx1"/>
              </a:solidFill>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HK" sz="1200" b="0" i="0" u="none" strike="noStrike" kern="1200" baseline="0" dirty="0" smtClean="0">
              <a:solidFill>
                <a:schemeClr val="tx1"/>
              </a:solidFill>
              <a:latin typeface="Times New Roman" pitchFamily="18" charset="0"/>
              <a:ea typeface="+mn-ea"/>
              <a:cs typeface="+mn-cs"/>
            </a:endParaRPr>
          </a:p>
          <a:p>
            <a:r>
              <a:rPr lang="en-US" altLang="zh-HK" sz="1200" b="0" i="0" u="none" strike="noStrike" kern="1200" baseline="0" dirty="0" smtClean="0">
                <a:solidFill>
                  <a:schemeClr val="tx1"/>
                </a:solidFill>
                <a:latin typeface="Times New Roman" pitchFamily="18" charset="0"/>
                <a:ea typeface="+mn-ea"/>
                <a:cs typeface="+mn-cs"/>
              </a:rPr>
              <a:t> </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25</a:t>
            </a:fld>
            <a:endParaRPr lang="en-US"/>
          </a:p>
        </p:txBody>
      </p:sp>
    </p:spTree>
    <p:extLst>
      <p:ext uri="{BB962C8B-B14F-4D97-AF65-F5344CB8AC3E}">
        <p14:creationId xmlns:p14="http://schemas.microsoft.com/office/powerpoint/2010/main" val="3697745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Here are some more results.</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26</a:t>
            </a:fld>
            <a:endParaRPr lang="en-US"/>
          </a:p>
        </p:txBody>
      </p:sp>
    </p:spTree>
    <p:extLst>
      <p:ext uri="{BB962C8B-B14F-4D97-AF65-F5344CB8AC3E}">
        <p14:creationId xmlns:p14="http://schemas.microsoft.com/office/powerpoint/2010/main" val="4166717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The two videos on the left are input videos,</a:t>
            </a:r>
            <a:r>
              <a:rPr lang="en-US" altLang="zh-HK" baseline="0" dirty="0" smtClean="0"/>
              <a:t> and the right one is our result. </a:t>
            </a:r>
            <a:r>
              <a:rPr lang="en-US" altLang="zh-HK" dirty="0" smtClean="0"/>
              <a:t>The table</a:t>
            </a:r>
            <a:r>
              <a:rPr lang="en-US" altLang="zh-HK" baseline="0" dirty="0" smtClean="0"/>
              <a:t> o</a:t>
            </a:r>
            <a:r>
              <a:rPr lang="en-US" altLang="zh-HK" dirty="0" smtClean="0"/>
              <a:t>n the top-right corner shows</a:t>
            </a:r>
            <a:r>
              <a:rPr lang="en-US" altLang="zh-HK" baseline="0" dirty="0" smtClean="0"/>
              <a:t> that duration of video, and the number of correspondences points specified by user and the total adjustments of the points by users.</a:t>
            </a:r>
            <a:endParaRPr lang="en-US" altLang="zh-HK"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27</a:t>
            </a:fld>
            <a:endParaRPr lang="en-US"/>
          </a:p>
        </p:txBody>
      </p:sp>
    </p:spTree>
    <p:extLst>
      <p:ext uri="{BB962C8B-B14F-4D97-AF65-F5344CB8AC3E}">
        <p14:creationId xmlns:p14="http://schemas.microsoft.com/office/powerpoint/2010/main" val="3809855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HK" dirty="0" smtClean="0"/>
              <a:t>The two videos on the left are input videos,</a:t>
            </a:r>
            <a:r>
              <a:rPr lang="en-US" altLang="zh-HK" baseline="0" dirty="0" smtClean="0"/>
              <a:t> and the right one is our result. </a:t>
            </a:r>
            <a:r>
              <a:rPr lang="en-US" altLang="zh-HK" dirty="0" smtClean="0"/>
              <a:t>The table</a:t>
            </a:r>
            <a:r>
              <a:rPr lang="en-US" altLang="zh-HK" baseline="0" dirty="0" smtClean="0"/>
              <a:t> o</a:t>
            </a:r>
            <a:r>
              <a:rPr lang="en-US" altLang="zh-HK" dirty="0" smtClean="0"/>
              <a:t>n the top-right corner shows</a:t>
            </a:r>
            <a:r>
              <a:rPr lang="en-US" altLang="zh-HK" baseline="0" dirty="0" smtClean="0"/>
              <a:t> that duration of video, and the number of correspondences points specified by user and the total adjustments of the points by users.</a:t>
            </a:r>
            <a:endParaRPr lang="en-US" altLang="zh-HK" dirty="0" smtClean="0"/>
          </a:p>
          <a:p>
            <a:endParaRPr lang="en-US" altLang="zh-HK"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28</a:t>
            </a:fld>
            <a:endParaRPr lang="en-US"/>
          </a:p>
        </p:txBody>
      </p:sp>
    </p:spTree>
    <p:extLst>
      <p:ext uri="{BB962C8B-B14F-4D97-AF65-F5344CB8AC3E}">
        <p14:creationId xmlns:p14="http://schemas.microsoft.com/office/powerpoint/2010/main" val="1651217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HK" dirty="0" smtClean="0"/>
              <a:t>The two videos on the left are input videos,</a:t>
            </a:r>
            <a:r>
              <a:rPr lang="en-US" altLang="zh-HK" baseline="0" dirty="0" smtClean="0"/>
              <a:t> and the right one is our result. </a:t>
            </a:r>
            <a:r>
              <a:rPr lang="en-US" altLang="zh-HK" dirty="0" smtClean="0"/>
              <a:t>The table</a:t>
            </a:r>
            <a:r>
              <a:rPr lang="en-US" altLang="zh-HK" baseline="0" dirty="0" smtClean="0"/>
              <a:t> o</a:t>
            </a:r>
            <a:r>
              <a:rPr lang="en-US" altLang="zh-HK" dirty="0" smtClean="0"/>
              <a:t>n the top-right corner shows</a:t>
            </a:r>
            <a:r>
              <a:rPr lang="en-US" altLang="zh-HK" baseline="0" dirty="0" smtClean="0"/>
              <a:t> that duration of video, and the number of correspondences points specified by user and the total adjustments of the points by users.</a:t>
            </a:r>
            <a:endParaRPr lang="en-US" altLang="zh-HK" dirty="0" smtClean="0"/>
          </a:p>
          <a:p>
            <a:endParaRPr lang="en-US" altLang="zh-HK"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29</a:t>
            </a:fld>
            <a:endParaRPr lang="en-US"/>
          </a:p>
        </p:txBody>
      </p:sp>
    </p:spTree>
    <p:extLst>
      <p:ext uri="{BB962C8B-B14F-4D97-AF65-F5344CB8AC3E}">
        <p14:creationId xmlns:p14="http://schemas.microsoft.com/office/powerpoint/2010/main" val="2362545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Lines</a:t>
            </a:r>
            <a:r>
              <a:rPr lang="en-US" altLang="zh-CN" baseline="0" dirty="0" smtClean="0"/>
              <a:t> </a:t>
            </a:r>
            <a:endParaRPr lang="zh-CN" altLang="en-US" dirty="0"/>
          </a:p>
        </p:txBody>
      </p:sp>
      <p:sp>
        <p:nvSpPr>
          <p:cNvPr id="4" name="灯片编号占位符 3"/>
          <p:cNvSpPr>
            <a:spLocks noGrp="1"/>
          </p:cNvSpPr>
          <p:nvPr>
            <p:ph type="sldNum" sz="quarter" idx="10"/>
          </p:nvPr>
        </p:nvSpPr>
        <p:spPr/>
        <p:txBody>
          <a:bodyPr/>
          <a:lstStyle/>
          <a:p>
            <a:fld id="{08A4697D-A4F2-4E0F-A3AF-75F327208188}" type="slidenum">
              <a:rPr lang="zh-CN" altLang="en-US" smtClean="0"/>
              <a:t>3</a:t>
            </a:fld>
            <a:endParaRPr lang="zh-CN" altLang="en-US"/>
          </a:p>
        </p:txBody>
      </p:sp>
    </p:spTree>
    <p:extLst>
      <p:ext uri="{BB962C8B-B14F-4D97-AF65-F5344CB8AC3E}">
        <p14:creationId xmlns:p14="http://schemas.microsoft.com/office/powerpoint/2010/main" val="3189745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HK"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30</a:t>
            </a:fld>
            <a:endParaRPr lang="en-US"/>
          </a:p>
        </p:txBody>
      </p:sp>
    </p:spTree>
    <p:extLst>
      <p:ext uri="{BB962C8B-B14F-4D97-AF65-F5344CB8AC3E}">
        <p14:creationId xmlns:p14="http://schemas.microsoft.com/office/powerpoint/2010/main" val="1949269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HK"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31</a:t>
            </a:fld>
            <a:endParaRPr lang="en-US"/>
          </a:p>
        </p:txBody>
      </p:sp>
    </p:spTree>
    <p:extLst>
      <p:ext uri="{BB962C8B-B14F-4D97-AF65-F5344CB8AC3E}">
        <p14:creationId xmlns:p14="http://schemas.microsoft.com/office/powerpoint/2010/main" val="1866820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Here are some results</a:t>
            </a:r>
            <a:r>
              <a:rPr lang="en-US" altLang="zh-HK" baseline="0" dirty="0" smtClean="0"/>
              <a:t> show the two stages of our method.  This is the synchronization stage. We can see the motion are synchronized after the first stage temporal synchronization.</a:t>
            </a:r>
            <a:endParaRPr lang="en-US" altLang="zh-HK"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32</a:t>
            </a:fld>
            <a:endParaRPr lang="en-US"/>
          </a:p>
        </p:txBody>
      </p:sp>
    </p:spTree>
    <p:extLst>
      <p:ext uri="{BB962C8B-B14F-4D97-AF65-F5344CB8AC3E}">
        <p14:creationId xmlns:p14="http://schemas.microsoft.com/office/powerpoint/2010/main" val="3472170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And here</a:t>
            </a:r>
            <a:r>
              <a:rPr lang="en-US" altLang="zh-HK" baseline="0" dirty="0" smtClean="0"/>
              <a:t> we see the final morph after spatial optimization.</a:t>
            </a:r>
            <a:endParaRPr lang="en-US" altLang="zh-HK"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33</a:t>
            </a:fld>
            <a:endParaRPr lang="en-US"/>
          </a:p>
        </p:txBody>
      </p:sp>
    </p:spTree>
    <p:extLst>
      <p:ext uri="{BB962C8B-B14F-4D97-AF65-F5344CB8AC3E}">
        <p14:creationId xmlns:p14="http://schemas.microsoft.com/office/powerpoint/2010/main" val="1092915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Here</a:t>
            </a:r>
            <a:r>
              <a:rPr lang="en-US" altLang="zh-HK" baseline="0" dirty="0" smtClean="0"/>
              <a:t> is one more example.</a:t>
            </a:r>
            <a:endParaRPr lang="en-US" altLang="zh-HK"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34</a:t>
            </a:fld>
            <a:endParaRPr lang="en-US"/>
          </a:p>
        </p:txBody>
      </p:sp>
    </p:spTree>
    <p:extLst>
      <p:ext uri="{BB962C8B-B14F-4D97-AF65-F5344CB8AC3E}">
        <p14:creationId xmlns:p14="http://schemas.microsoft.com/office/powerpoint/2010/main" val="757305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HK"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35</a:t>
            </a:fld>
            <a:endParaRPr lang="en-US"/>
          </a:p>
        </p:txBody>
      </p:sp>
    </p:spTree>
    <p:extLst>
      <p:ext uri="{BB962C8B-B14F-4D97-AF65-F5344CB8AC3E}">
        <p14:creationId xmlns:p14="http://schemas.microsoft.com/office/powerpoint/2010/main" val="1100033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HK"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36</a:t>
            </a:fld>
            <a:endParaRPr lang="en-US"/>
          </a:p>
        </p:txBody>
      </p:sp>
    </p:spTree>
    <p:extLst>
      <p:ext uri="{BB962C8B-B14F-4D97-AF65-F5344CB8AC3E}">
        <p14:creationId xmlns:p14="http://schemas.microsoft.com/office/powerpoint/2010/main" val="3570586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HK"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37</a:t>
            </a:fld>
            <a:endParaRPr lang="en-US"/>
          </a:p>
        </p:txBody>
      </p:sp>
    </p:spTree>
    <p:extLst>
      <p:ext uri="{BB962C8B-B14F-4D97-AF65-F5344CB8AC3E}">
        <p14:creationId xmlns:p14="http://schemas.microsoft.com/office/powerpoint/2010/main" val="4222556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New Roman" pitchFamily="18" charset="0"/>
                <a:ea typeface="+mn-ea"/>
                <a:cs typeface="+mn-cs"/>
              </a:rPr>
              <a:t>Next, we show some scenarios that are too challenging for our algorithm.</a:t>
            </a:r>
          </a:p>
          <a:p>
            <a:endParaRPr lang="en-US" altLang="zh-HK"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38</a:t>
            </a:fld>
            <a:endParaRPr lang="en-US"/>
          </a:p>
        </p:txBody>
      </p:sp>
    </p:spTree>
    <p:extLst>
      <p:ext uri="{BB962C8B-B14F-4D97-AF65-F5344CB8AC3E}">
        <p14:creationId xmlns:p14="http://schemas.microsoft.com/office/powerpoint/2010/main" val="1328832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latin typeface="Times New Roman" pitchFamily="18" charset="0"/>
              </a:rPr>
              <a:t>If</a:t>
            </a:r>
            <a:r>
              <a:rPr lang="en-US" altLang="zh-HK" baseline="0" dirty="0" smtClean="0">
                <a:latin typeface="Times New Roman" pitchFamily="18" charset="0"/>
              </a:rPr>
              <a:t> there are significant topological differences between the videos, a continuous mapping is not achievable.</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39</a:t>
            </a:fld>
            <a:endParaRPr lang="en-US"/>
          </a:p>
        </p:txBody>
      </p:sp>
    </p:spTree>
    <p:extLst>
      <p:ext uri="{BB962C8B-B14F-4D97-AF65-F5344CB8AC3E}">
        <p14:creationId xmlns:p14="http://schemas.microsoft.com/office/powerpoint/2010/main" val="1441062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Points</a:t>
            </a:r>
          </a:p>
          <a:p>
            <a:endParaRPr lang="en-US" altLang="zh-CN" dirty="0" smtClean="0"/>
          </a:p>
          <a:p>
            <a:r>
              <a:rPr lang="en-US" altLang="zh-CN" dirty="0" smtClean="0"/>
              <a:t>In</a:t>
            </a:r>
            <a:r>
              <a:rPr lang="en-US" altLang="zh-CN" baseline="0" dirty="0" smtClean="0"/>
              <a:t> t</a:t>
            </a:r>
            <a:r>
              <a:rPr lang="en-US" altLang="zh-CN" dirty="0" smtClean="0"/>
              <a:t>he first</a:t>
            </a:r>
            <a:r>
              <a:rPr lang="en-US" altLang="zh-CN" baseline="0" dirty="0" smtClean="0"/>
              <a:t> three kinds of methods, morphing is totally depends on user inputs, no matter in what forms, mesh, points or lines. Mapping function is just the interpolation of user specified correspondences. As a results, users have to specify lots of correspondences to make the mapping function accurate. Otherwise, ghosting effects will happen.</a:t>
            </a:r>
          </a:p>
          <a:p>
            <a:endParaRPr lang="en-US" altLang="zh-CN" baseline="0" dirty="0" smtClean="0"/>
          </a:p>
          <a:p>
            <a:endParaRPr lang="en-US" altLang="zh-CN" baseline="0" dirty="0" smtClean="0"/>
          </a:p>
          <a:p>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08A4697D-A4F2-4E0F-A3AF-75F327208188}" type="slidenum">
              <a:rPr lang="zh-CN" altLang="en-US" smtClean="0"/>
              <a:t>4</a:t>
            </a:fld>
            <a:endParaRPr lang="zh-CN" altLang="en-US"/>
          </a:p>
        </p:txBody>
      </p:sp>
    </p:spTree>
    <p:extLst>
      <p:ext uri="{BB962C8B-B14F-4D97-AF65-F5344CB8AC3E}">
        <p14:creationId xmlns:p14="http://schemas.microsoft.com/office/powerpoint/2010/main" val="1426525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HK" baseline="0" dirty="0" smtClean="0">
                <a:latin typeface="Times New Roman" pitchFamily="18" charset="0"/>
              </a:rPr>
              <a:t>In the top example, the arm extends beyond the body of the subject, unlike in the bottom example.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HK" baseline="0" dirty="0" smtClean="0">
                <a:latin typeface="Times New Roman" pitchFamily="18" charset="0"/>
              </a:rPr>
              <a:t>This makes it impossible to generate a continuous mapping between the two videos without blending the background of the top example with the foreground of the bottom example.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HK" baseline="0" dirty="0" smtClean="0">
              <a:latin typeface="Times New Roman" pitchFamily="18" charset="0"/>
            </a:endParaRPr>
          </a:p>
          <a:p>
            <a:endParaRPr lang="en-US" altLang="zh-HK" dirty="0">
              <a:latin typeface="Times New Roman" pitchFamily="18" charset="0"/>
            </a:endParaRP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40</a:t>
            </a:fld>
            <a:endParaRPr lang="en-US"/>
          </a:p>
        </p:txBody>
      </p:sp>
    </p:spTree>
    <p:extLst>
      <p:ext uri="{BB962C8B-B14F-4D97-AF65-F5344CB8AC3E}">
        <p14:creationId xmlns:p14="http://schemas.microsoft.com/office/powerpoint/2010/main" val="31961217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In this example, the</a:t>
            </a:r>
            <a:r>
              <a:rPr lang="en-US" altLang="zh-HK" baseline="0" dirty="0" smtClean="0"/>
              <a:t> first stage can successfully synchronize the two weight lifters.</a:t>
            </a:r>
            <a:endParaRPr lang="en-US" altLang="zh-HK"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41</a:t>
            </a:fld>
            <a:endParaRPr lang="en-US"/>
          </a:p>
        </p:txBody>
      </p:sp>
    </p:spTree>
    <p:extLst>
      <p:ext uri="{BB962C8B-B14F-4D97-AF65-F5344CB8AC3E}">
        <p14:creationId xmlns:p14="http://schemas.microsoft.com/office/powerpoint/2010/main" val="39064895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However, due to the significant</a:t>
            </a:r>
            <a:r>
              <a:rPr lang="en-US" altLang="zh-HK" baseline="0" dirty="0" smtClean="0"/>
              <a:t> shift in the background, the resulting spatially optimized morph has undesirable distortions. This can only be addressed by masking the background prior to performing the morph.</a:t>
            </a:r>
            <a:endParaRPr lang="en-US" altLang="zh-HK" dirty="0" smtClean="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42</a:t>
            </a:fld>
            <a:endParaRPr lang="en-US"/>
          </a:p>
        </p:txBody>
      </p:sp>
    </p:spTree>
    <p:extLst>
      <p:ext uri="{BB962C8B-B14F-4D97-AF65-F5344CB8AC3E}">
        <p14:creationId xmlns:p14="http://schemas.microsoft.com/office/powerpoint/2010/main" val="2439235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err="1" smtClean="0">
                <a:latin typeface="Times New Roman" pitchFamily="18" charset="0"/>
              </a:rPr>
              <a:t>Finally,Let</a:t>
            </a:r>
            <a:r>
              <a:rPr lang="en-US" altLang="zh-HK" dirty="0" smtClean="0">
                <a:latin typeface="Times New Roman" pitchFamily="18" charset="0"/>
              </a:rPr>
              <a:t> me conclude this paper while playing more results.</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43</a:t>
            </a:fld>
            <a:endParaRPr lang="en-US"/>
          </a:p>
        </p:txBody>
      </p:sp>
    </p:spTree>
    <p:extLst>
      <p:ext uri="{BB962C8B-B14F-4D97-AF65-F5344CB8AC3E}">
        <p14:creationId xmlns:p14="http://schemas.microsoft.com/office/powerpoint/2010/main" val="14740045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HK" dirty="0" smtClean="0">
              <a:latin typeface="Times New Roman" pitchFamily="18" charset="0"/>
            </a:endParaRPr>
          </a:p>
          <a:p>
            <a:r>
              <a:rPr lang="en-US" altLang="zh-HK" dirty="0" smtClean="0">
                <a:latin typeface="Times New Roman" pitchFamily="18" charset="0"/>
              </a:rPr>
              <a:t>Our</a:t>
            </a:r>
            <a:r>
              <a:rPr lang="en-US" altLang="zh-HK" baseline="0" dirty="0" smtClean="0">
                <a:latin typeface="Times New Roman" pitchFamily="18" charset="0"/>
              </a:rPr>
              <a:t> semi-automated vide morphing has three major contributions: requiring less user inputs, synchronizing input videos and making the final morph temporally coherent.</a:t>
            </a:r>
          </a:p>
          <a:p>
            <a:endParaRPr lang="en-US" altLang="zh-HK" baseline="0" dirty="0" smtClean="0">
              <a:latin typeface="Times New Roman" pitchFamily="18" charset="0"/>
            </a:endParaRPr>
          </a:p>
          <a:p>
            <a:r>
              <a:rPr lang="en-US" altLang="zh-HK" baseline="0" dirty="0" smtClean="0">
                <a:latin typeface="Times New Roman" pitchFamily="18" charset="0"/>
              </a:rPr>
              <a:t>The limitation is it cannot solve the occlusions by continuous mapping.</a:t>
            </a:r>
          </a:p>
          <a:p>
            <a:endParaRPr lang="en-US" altLang="zh-HK" baseline="0" dirty="0" smtClean="0">
              <a:latin typeface="Times New Roman" pitchFamily="18" charset="0"/>
            </a:endParaRPr>
          </a:p>
          <a:p>
            <a:r>
              <a:rPr lang="en-US" altLang="zh-CN" sz="1200" b="0" i="0" u="none" strike="noStrike" kern="1200" baseline="0" dirty="0" smtClean="0">
                <a:solidFill>
                  <a:schemeClr val="tx1"/>
                </a:solidFill>
                <a:latin typeface="Times New Roman" pitchFamily="18" charset="0"/>
                <a:ea typeface="+mn-ea"/>
                <a:cs typeface="+mn-cs"/>
              </a:rPr>
              <a:t>In future work, we would like to explore the possibilities of allowing discontinuities in our mapping, to address situations in which there is occlusions, like disagreement between foreground and background motions.</a:t>
            </a:r>
            <a:endParaRPr lang="en-US" altLang="zh-HK" dirty="0">
              <a:latin typeface="Times New Roman" pitchFamily="18" charset="0"/>
            </a:endParaRP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44</a:t>
            </a:fld>
            <a:endParaRPr lang="en-US"/>
          </a:p>
        </p:txBody>
      </p:sp>
    </p:spTree>
    <p:extLst>
      <p:ext uri="{BB962C8B-B14F-4D97-AF65-F5344CB8AC3E}">
        <p14:creationId xmlns:p14="http://schemas.microsoft.com/office/powerpoint/2010/main" val="30713201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45</a:t>
            </a:fld>
            <a:endParaRPr lang="en-US"/>
          </a:p>
        </p:txBody>
      </p:sp>
    </p:spTree>
    <p:extLst>
      <p:ext uri="{BB962C8B-B14F-4D97-AF65-F5344CB8AC3E}">
        <p14:creationId xmlns:p14="http://schemas.microsoft.com/office/powerpoint/2010/main" val="136443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solve this,</a:t>
            </a:r>
            <a:r>
              <a:rPr lang="en-US" altLang="zh-CN" baseline="0" dirty="0" smtClean="0"/>
              <a:t> r</a:t>
            </a:r>
            <a:r>
              <a:rPr lang="en-US" altLang="zh-CN" dirty="0" smtClean="0"/>
              <a:t>ecently</a:t>
            </a:r>
            <a:r>
              <a:rPr lang="en-US" altLang="zh-CN" baseline="0" dirty="0" smtClean="0"/>
              <a:t>, many works began to use image contents as automatic features in addition to manual specified features. There are different kinds of image contents can be used as features, like the facial model, the texture pattern and color. </a:t>
            </a:r>
          </a:p>
          <a:p>
            <a:endParaRPr lang="en-US" altLang="zh-CN" baseline="0" dirty="0" smtClean="0"/>
          </a:p>
          <a:p>
            <a:r>
              <a:rPr lang="en-US" altLang="zh-CN" baseline="0" dirty="0" smtClean="0"/>
              <a:t>The last one is our previous work of image morphing. we use the structural similarity </a:t>
            </a:r>
            <a:r>
              <a:rPr lang="en-US" altLang="zh-CN" baseline="0" dirty="0" err="1" smtClean="0"/>
              <a:t>ssim</a:t>
            </a:r>
            <a:r>
              <a:rPr lang="en-US" altLang="zh-CN" baseline="0" dirty="0" smtClean="0"/>
              <a:t> of small neighborhood to guide the morphing.  Compared the other methods, ours are more general and more automatic.</a:t>
            </a:r>
          </a:p>
          <a:p>
            <a:endParaRPr lang="en-US" altLang="zh-CN" baseline="0" dirty="0" smtClean="0"/>
          </a:p>
          <a:p>
            <a:r>
              <a:rPr lang="en-US" altLang="zh-CN" baseline="0" dirty="0" smtClean="0"/>
              <a:t>Our video morphing leverage some methods from this image morphing paper. If you are interested to it, this  work is going to be presented in </a:t>
            </a:r>
            <a:r>
              <a:rPr lang="en-US" altLang="zh-CN" baseline="0" dirty="0" err="1" smtClean="0"/>
              <a:t>siggraph</a:t>
            </a:r>
            <a:r>
              <a:rPr lang="en-US" altLang="zh-CN" baseline="0" dirty="0" smtClean="0"/>
              <a:t> this year. </a:t>
            </a:r>
            <a:endParaRPr lang="zh-CN" altLang="en-US" dirty="0"/>
          </a:p>
        </p:txBody>
      </p:sp>
      <p:sp>
        <p:nvSpPr>
          <p:cNvPr id="4" name="灯片编号占位符 3"/>
          <p:cNvSpPr>
            <a:spLocks noGrp="1"/>
          </p:cNvSpPr>
          <p:nvPr>
            <p:ph type="sldNum" sz="quarter" idx="10"/>
          </p:nvPr>
        </p:nvSpPr>
        <p:spPr/>
        <p:txBody>
          <a:bodyPr/>
          <a:lstStyle/>
          <a:p>
            <a:fld id="{08A4697D-A4F2-4E0F-A3AF-75F327208188}" type="slidenum">
              <a:rPr lang="zh-CN" altLang="en-US" smtClean="0"/>
              <a:t>5</a:t>
            </a:fld>
            <a:endParaRPr lang="zh-CN" altLang="en-US"/>
          </a:p>
        </p:txBody>
      </p:sp>
    </p:spTree>
    <p:extLst>
      <p:ext uri="{BB962C8B-B14F-4D97-AF65-F5344CB8AC3E}">
        <p14:creationId xmlns:p14="http://schemas.microsoft.com/office/powerpoint/2010/main" val="39370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baseline="0" dirty="0" smtClean="0">
                <a:latin typeface="Times New Roman" panose="02020603050405020304" pitchFamily="18" charset="0"/>
              </a:rPr>
              <a:t>Despite the large amount of work on image morphing, video morphing is much less mature. There are only two papers we can find about video morphing.</a:t>
            </a:r>
          </a:p>
          <a:p>
            <a:endParaRPr lang="en-US" altLang="zh-CN" sz="1200" b="0" i="0" u="none" strike="noStrike" kern="1200" baseline="0" dirty="0" smtClean="0">
              <a:solidFill>
                <a:schemeClr val="tx1"/>
              </a:solidFill>
              <a:latin typeface="Times New Roman" pitchFamily="18" charset="0"/>
              <a:ea typeface="+mn-ea"/>
              <a:cs typeface="+mn-cs"/>
            </a:endParaRPr>
          </a:p>
          <a:p>
            <a:r>
              <a:rPr lang="en-US" altLang="zh-CN" sz="1200" b="0" i="0" u="none" strike="noStrike" kern="1200" baseline="0" dirty="0" smtClean="0">
                <a:solidFill>
                  <a:schemeClr val="tx1"/>
                </a:solidFill>
                <a:latin typeface="Times New Roman" pitchFamily="18" charset="0"/>
                <a:ea typeface="+mn-ea"/>
                <a:cs typeface="+mn-cs"/>
              </a:rPr>
              <a:t>This paper use feature-tracking methods to transfer manually specified feature lines from one frame to the next, in order to ease the burden of user. After transferring features, the morphing of each frame is conducted by the line-based image morphing method.</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6</a:t>
            </a:fld>
            <a:endParaRPr lang="en-US"/>
          </a:p>
        </p:txBody>
      </p:sp>
    </p:spTree>
    <p:extLst>
      <p:ext uri="{BB962C8B-B14F-4D97-AF65-F5344CB8AC3E}">
        <p14:creationId xmlns:p14="http://schemas.microsoft.com/office/powerpoint/2010/main" val="2988137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altLang="zh-CN" sz="1200" b="0" i="0" u="none" strike="noStrike" kern="1200" baseline="0" dirty="0" smtClean="0">
                <a:solidFill>
                  <a:schemeClr val="tx1"/>
                </a:solidFill>
                <a:latin typeface="Times New Roman" pitchFamily="18" charset="0"/>
                <a:ea typeface="+mn-ea"/>
                <a:cs typeface="+mn-cs"/>
              </a:rPr>
              <a:t>This work also </a:t>
            </a:r>
            <a:r>
              <a:rPr lang="en-US" altLang="zh-CN" sz="1200" dirty="0" smtClean="0">
                <a:effectLst/>
                <a:latin typeface="Times New Roman" panose="02020603050405020304" pitchFamily="18" charset="0"/>
                <a:cs typeface="Times New Roman" panose="02020603050405020304" pitchFamily="18" charset="0"/>
              </a:rPr>
              <a:t>propagates features by a feature tracking algorithm.</a:t>
            </a:r>
          </a:p>
          <a:p>
            <a:pPr marL="0" indent="0" algn="l">
              <a:buFont typeface="Arial" panose="020B0604020202020204" pitchFamily="34" charset="0"/>
              <a:buNone/>
            </a:pPr>
            <a:endParaRPr lang="en-US" altLang="zh-CN" sz="1200" dirty="0" smtClean="0">
              <a:effectLst/>
              <a:latin typeface="Times New Roman" panose="02020603050405020304" pitchFamily="18" charset="0"/>
              <a:cs typeface="Times New Roman" panose="02020603050405020304" pitchFamily="18" charset="0"/>
            </a:endParaRPr>
          </a:p>
          <a:p>
            <a:pPr marL="0" indent="0" algn="l">
              <a:buFont typeface="Arial" panose="020B0604020202020204" pitchFamily="34" charset="0"/>
              <a:buNone/>
            </a:pPr>
            <a:r>
              <a:rPr lang="en-US" altLang="zh-CN" sz="1200" dirty="0" smtClean="0">
                <a:effectLst/>
                <a:latin typeface="Times New Roman" panose="02020603050405020304" pitchFamily="18" charset="0"/>
                <a:cs typeface="Times New Roman" panose="02020603050405020304" pitchFamily="18" charset="0"/>
              </a:rPr>
              <a:t>And</a:t>
            </a:r>
            <a:r>
              <a:rPr lang="en-US" altLang="zh-CN" sz="1200" baseline="0" dirty="0" smtClean="0">
                <a:effectLst/>
                <a:latin typeface="Times New Roman" panose="02020603050405020304" pitchFamily="18" charset="0"/>
                <a:cs typeface="Times New Roman" panose="02020603050405020304" pitchFamily="18" charset="0"/>
              </a:rPr>
              <a:t> then they do the image morphing on each frame pair by </a:t>
            </a:r>
            <a:r>
              <a:rPr lang="en-US" altLang="zh-CN" sz="1200" dirty="0" smtClean="0">
                <a:effectLst/>
                <a:latin typeface="Times New Roman" panose="02020603050405020304" pitchFamily="18" charset="0"/>
                <a:cs typeface="Times New Roman" panose="02020603050405020304" pitchFamily="18" charset="0"/>
              </a:rPr>
              <a:t>optimizing the energy function composed</a:t>
            </a:r>
            <a:r>
              <a:rPr lang="en-US" altLang="zh-CN" sz="1200" baseline="0" dirty="0" smtClean="0">
                <a:effectLst/>
                <a:latin typeface="Times New Roman" panose="02020603050405020304" pitchFamily="18" charset="0"/>
                <a:cs typeface="Times New Roman" panose="02020603050405020304" pitchFamily="18" charset="0"/>
              </a:rPr>
              <a:t> by </a:t>
            </a:r>
            <a:r>
              <a:rPr lang="en-US" altLang="zh-CN" sz="1200" dirty="0" smtClean="0">
                <a:effectLst/>
                <a:latin typeface="Times New Roman" panose="02020603050405020304" pitchFamily="18" charset="0"/>
                <a:cs typeface="Times New Roman" panose="02020603050405020304" pitchFamily="18" charset="0"/>
              </a:rPr>
              <a:t>color similarity, and spatial coherence term.</a:t>
            </a:r>
          </a:p>
          <a:p>
            <a:pPr marL="0" indent="0" algn="l">
              <a:buFont typeface="Arial" panose="020B0604020202020204" pitchFamily="34" charset="0"/>
              <a:buNone/>
            </a:pPr>
            <a:endParaRPr lang="en-US" altLang="zh-CN" sz="1200" dirty="0" smtClean="0">
              <a:effectLst/>
              <a:latin typeface="Times New Roman" panose="02020603050405020304" pitchFamily="18"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7</a:t>
            </a:fld>
            <a:endParaRPr lang="en-US"/>
          </a:p>
        </p:txBody>
      </p:sp>
    </p:spTree>
    <p:extLst>
      <p:ext uri="{BB962C8B-B14F-4D97-AF65-F5344CB8AC3E}">
        <p14:creationId xmlns:p14="http://schemas.microsoft.com/office/powerpoint/2010/main" val="1218175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HK" dirty="0" smtClean="0"/>
              <a:t>Somebody</a:t>
            </a:r>
            <a:r>
              <a:rPr lang="en-US" altLang="zh-HK" baseline="0" dirty="0" smtClean="0"/>
              <a:t> may think the reason of less work on video morphing is because the video morphing  is a trivial problem.  It can be the direct application of image morphing on each frame pair </a:t>
            </a:r>
            <a:r>
              <a:rPr lang="en-US" altLang="zh-CN" sz="1200" kern="1200" baseline="0" dirty="0" smtClean="0">
                <a:solidFill>
                  <a:schemeClr val="tx1"/>
                </a:solidFill>
                <a:effectLst/>
                <a:latin typeface="Times New Roman" pitchFamily="18" charset="0"/>
                <a:ea typeface="+mn-ea"/>
                <a:cs typeface="+mn-cs"/>
              </a:rPr>
              <a:t>but things are much more complicated because of the following challenges.</a:t>
            </a:r>
            <a:r>
              <a:rPr lang="en-US" altLang="zh-HK" baseline="0" dirty="0" smtClean="0"/>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HK"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HK" baseline="0" dirty="0" smtClean="0"/>
              <a:t>Firstly, direct application of image morphing requires tedious UI on each frame. Previous papers solve it by transfer the features form one to another with feature tracking.</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HK"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HK" baseline="0" dirty="0" smtClean="0"/>
              <a:t>What’s more </a:t>
            </a:r>
            <a:r>
              <a:rPr lang="en-US" altLang="zh-CN" sz="1200" kern="1200" baseline="0" dirty="0" smtClean="0">
                <a:solidFill>
                  <a:schemeClr val="tx1"/>
                </a:solidFill>
                <a:effectLst/>
                <a:latin typeface="Times New Roman" pitchFamily="18" charset="0"/>
                <a:ea typeface="+mn-ea"/>
                <a:cs typeface="+mn-cs"/>
              </a:rPr>
              <a:t>our video morphing method leverage our recent image morphing method, which is more automatic than traditional methods , so ours can further reduce the user input on single frame compared to other video morphing method.</a:t>
            </a:r>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8</a:t>
            </a:fld>
            <a:endParaRPr lang="en-US"/>
          </a:p>
        </p:txBody>
      </p:sp>
    </p:spTree>
    <p:extLst>
      <p:ext uri="{BB962C8B-B14F-4D97-AF65-F5344CB8AC3E}">
        <p14:creationId xmlns:p14="http://schemas.microsoft.com/office/powerpoint/2010/main" val="465677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Times New Roman" pitchFamily="18" charset="0"/>
                <a:ea typeface="+mn-ea"/>
                <a:cs typeface="+mn-cs"/>
              </a:rPr>
              <a:t>In both earlier techniques, they assumed that the input videos are already temporally synchronized. </a:t>
            </a:r>
          </a:p>
          <a:p>
            <a:endParaRPr lang="en-US" altLang="zh-CN" sz="1200" b="0" i="0" u="none" strike="noStrike" kern="1200" baseline="0" dirty="0" smtClean="0">
              <a:solidFill>
                <a:schemeClr val="tx1"/>
              </a:solidFill>
              <a:latin typeface="Times New Roman" pitchFamily="18" charset="0"/>
              <a:ea typeface="+mn-ea"/>
              <a:cs typeface="+mn-cs"/>
            </a:endParaRPr>
          </a:p>
          <a:p>
            <a:r>
              <a:rPr lang="en-US" altLang="zh-CN" sz="1200" b="0" i="0" u="none" strike="noStrike" kern="1200" baseline="0" dirty="0" smtClean="0">
                <a:solidFill>
                  <a:schemeClr val="tx1"/>
                </a:solidFill>
                <a:latin typeface="Times New Roman" pitchFamily="18" charset="0"/>
                <a:ea typeface="+mn-ea"/>
                <a:cs typeface="+mn-cs"/>
              </a:rPr>
              <a:t>But in real life,</a:t>
            </a:r>
            <a:r>
              <a:rPr lang="en-US" altLang="zh-HK" baseline="0" dirty="0" smtClean="0"/>
              <a:t> the two input videos are not necessary to be temporally synchronized, as shown by the overlaid input videos on the left. Image morphing cannot applied on unsynchronized videos because it often causes topological disagreement, which are impossible to be solved by continuous mapping function.</a:t>
            </a:r>
          </a:p>
          <a:p>
            <a:endParaRPr lang="en-US" altLang="zh-HK"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HK" baseline="0" dirty="0" smtClean="0"/>
              <a:t>One of our contributions is to synchronize the videos temporally to produce the intermediate result shown on the right.</a:t>
            </a:r>
          </a:p>
          <a:p>
            <a:endParaRPr lang="en-US" altLang="zh-HK" baseline="0" dirty="0" smtClean="0"/>
          </a:p>
          <a:p>
            <a:endParaRPr lang="en-US" altLang="zh-HK" baseline="0" dirty="0" smtClean="0"/>
          </a:p>
          <a:p>
            <a:endParaRPr lang="en-US" altLang="zh-HK" baseline="0" dirty="0" smtClean="0"/>
          </a:p>
          <a:p>
            <a:endParaRPr lang="zh-HK" altLang="en-US" dirty="0"/>
          </a:p>
        </p:txBody>
      </p:sp>
      <p:sp>
        <p:nvSpPr>
          <p:cNvPr id="4" name="Header Placeholder 3"/>
          <p:cNvSpPr>
            <a:spLocks noGrp="1"/>
          </p:cNvSpPr>
          <p:nvPr>
            <p:ph type="hdr" sz="quarter" idx="10"/>
          </p:nvPr>
        </p:nvSpPr>
        <p:spPr/>
        <p:txBody>
          <a:bodyPr/>
          <a:lstStyle/>
          <a:p>
            <a:r>
              <a:rPr lang="en-US" smtClean="0"/>
              <a:t>Perfect Spatial Hashing</a:t>
            </a:r>
            <a:endParaRPr lang="en-US"/>
          </a:p>
        </p:txBody>
      </p:sp>
      <p:sp>
        <p:nvSpPr>
          <p:cNvPr id="5" name="Date Placeholder 4"/>
          <p:cNvSpPr>
            <a:spLocks noGrp="1"/>
          </p:cNvSpPr>
          <p:nvPr>
            <p:ph type="dt" idx="11"/>
          </p:nvPr>
        </p:nvSpPr>
        <p:spPr/>
        <p:txBody>
          <a:bodyPr/>
          <a:lstStyle/>
          <a:p>
            <a:fld id="{4725ACE6-BF47-4BA2-8BE2-7261BFFD2418}" type="datetime1">
              <a:rPr lang="en-US" smtClean="0"/>
              <a:pPr/>
              <a:t>6/26/2014</a:t>
            </a:fld>
            <a:endParaRPr lang="en-US"/>
          </a:p>
        </p:txBody>
      </p:sp>
      <p:sp>
        <p:nvSpPr>
          <p:cNvPr id="6" name="Footer Placeholder 5"/>
          <p:cNvSpPr>
            <a:spLocks noGrp="1"/>
          </p:cNvSpPr>
          <p:nvPr>
            <p:ph type="ftr" sz="quarter" idx="12"/>
          </p:nvPr>
        </p:nvSpPr>
        <p:spPr/>
        <p:txBody>
          <a:bodyPr/>
          <a:lstStyle/>
          <a:p>
            <a:r>
              <a:rPr lang="en-US" smtClean="0"/>
              <a:t>Siggraph 2006</a:t>
            </a:r>
            <a:endParaRPr lang="en-US"/>
          </a:p>
        </p:txBody>
      </p:sp>
      <p:sp>
        <p:nvSpPr>
          <p:cNvPr id="7" name="Slide Number Placeholder 6"/>
          <p:cNvSpPr>
            <a:spLocks noGrp="1"/>
          </p:cNvSpPr>
          <p:nvPr>
            <p:ph type="sldNum" sz="quarter" idx="13"/>
          </p:nvPr>
        </p:nvSpPr>
        <p:spPr/>
        <p:txBody>
          <a:bodyPr/>
          <a:lstStyle/>
          <a:p>
            <a:fld id="{FC4D67A3-37AC-4718-9C0F-DA0F0D092FFE}" type="slidenum">
              <a:rPr lang="en-US" smtClean="0"/>
              <a:pPr/>
              <a:t>9</a:t>
            </a:fld>
            <a:endParaRPr lang="en-US"/>
          </a:p>
        </p:txBody>
      </p:sp>
    </p:spTree>
    <p:extLst>
      <p:ext uri="{BB962C8B-B14F-4D97-AF65-F5344CB8AC3E}">
        <p14:creationId xmlns:p14="http://schemas.microsoft.com/office/powerpoint/2010/main" val="3648514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7258E5-4BA7-4098-B956-60D6782E76D1}" type="datetime1">
              <a:rPr lang="en-US" smtClean="0"/>
              <a:pPr/>
              <a:t>6/26/2014</a:t>
            </a:fld>
            <a:endParaRPr lang="en-US"/>
          </a:p>
        </p:txBody>
      </p:sp>
      <p:sp>
        <p:nvSpPr>
          <p:cNvPr id="5" name="Footer Placeholder 4"/>
          <p:cNvSpPr>
            <a:spLocks noGrp="1"/>
          </p:cNvSpPr>
          <p:nvPr>
            <p:ph type="ftr" sz="quarter" idx="11"/>
          </p:nvPr>
        </p:nvSpPr>
        <p:spPr/>
        <p:txBody>
          <a:bodyPr/>
          <a:lstStyle/>
          <a:p>
            <a:r>
              <a:rPr lang="en-US" smtClean="0"/>
              <a:t>Microsoft confidential - Do not distribute.</a:t>
            </a:r>
            <a:endParaRPr lang="en-US"/>
          </a:p>
        </p:txBody>
      </p:sp>
      <p:sp>
        <p:nvSpPr>
          <p:cNvPr id="6" name="Slide Number Placeholder 5"/>
          <p:cNvSpPr>
            <a:spLocks noGrp="1"/>
          </p:cNvSpPr>
          <p:nvPr>
            <p:ph type="sldNum" sz="quarter" idx="12"/>
          </p:nvPr>
        </p:nvSpPr>
        <p:spPr/>
        <p:txBody>
          <a:bodyPr/>
          <a:lstStyle/>
          <a:p>
            <a:fld id="{C9B7316E-38AB-49FD-A17F-DD675A4AA478}" type="slidenum">
              <a:rPr lang="en-US" smtClean="0"/>
              <a:pPr/>
              <a:t>‹#›</a:t>
            </a:fld>
            <a:endParaRPr lang="en-US"/>
          </a:p>
        </p:txBody>
      </p:sp>
    </p:spTree>
    <p:extLst>
      <p:ext uri="{BB962C8B-B14F-4D97-AF65-F5344CB8AC3E}">
        <p14:creationId xmlns:p14="http://schemas.microsoft.com/office/powerpoint/2010/main" val="7549022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829A6A2-BC0A-4B9F-A321-3EBEEAB16790}" type="datetime1">
              <a:rPr lang="en-US" smtClean="0"/>
              <a:pPr/>
              <a:t>6/26/2014</a:t>
            </a:fld>
            <a:endParaRPr lang="en-US"/>
          </a:p>
        </p:txBody>
      </p:sp>
      <p:sp>
        <p:nvSpPr>
          <p:cNvPr id="4" name="Footer Placeholder 3"/>
          <p:cNvSpPr>
            <a:spLocks noGrp="1"/>
          </p:cNvSpPr>
          <p:nvPr>
            <p:ph type="ftr" sz="quarter" idx="11"/>
          </p:nvPr>
        </p:nvSpPr>
        <p:spPr/>
        <p:txBody>
          <a:bodyPr/>
          <a:lstStyle/>
          <a:p>
            <a:r>
              <a:rPr lang="en-US" smtClean="0"/>
              <a:t>Microsoft confidential - Do not distribute.</a:t>
            </a:r>
            <a:endParaRPr lang="en-US"/>
          </a:p>
        </p:txBody>
      </p:sp>
      <p:sp>
        <p:nvSpPr>
          <p:cNvPr id="5" name="Slide Number Placeholder 4"/>
          <p:cNvSpPr>
            <a:spLocks noGrp="1"/>
          </p:cNvSpPr>
          <p:nvPr>
            <p:ph type="sldNum" sz="quarter" idx="12"/>
          </p:nvPr>
        </p:nvSpPr>
        <p:spPr/>
        <p:txBody>
          <a:bodyPr/>
          <a:lstStyle/>
          <a:p>
            <a:fld id="{938ECBCB-881A-4F14-B619-3255133AA1B7}" type="slidenum">
              <a:rPr lang="en-US" smtClean="0"/>
              <a:pPr/>
              <a:t>‹#›</a:t>
            </a:fld>
            <a:endParaRPr lang="en-US"/>
          </a:p>
        </p:txBody>
      </p:sp>
    </p:spTree>
    <p:extLst>
      <p:ext uri="{BB962C8B-B14F-4D97-AF65-F5344CB8AC3E}">
        <p14:creationId xmlns:p14="http://schemas.microsoft.com/office/powerpoint/2010/main" val="2171751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4D8DA2-150B-4F2C-BAA4-DE89F00EEFC9}" type="datetime1">
              <a:rPr lang="en-US" smtClean="0"/>
              <a:pPr/>
              <a:t>6/26/2014</a:t>
            </a:fld>
            <a:endParaRPr lang="en-US"/>
          </a:p>
        </p:txBody>
      </p:sp>
      <p:sp>
        <p:nvSpPr>
          <p:cNvPr id="3" name="Footer Placeholder 2"/>
          <p:cNvSpPr>
            <a:spLocks noGrp="1"/>
          </p:cNvSpPr>
          <p:nvPr>
            <p:ph type="ftr" sz="quarter" idx="11"/>
          </p:nvPr>
        </p:nvSpPr>
        <p:spPr/>
        <p:txBody>
          <a:bodyPr/>
          <a:lstStyle/>
          <a:p>
            <a:r>
              <a:rPr lang="en-US" smtClean="0"/>
              <a:t>Microsoft confidential - Do not distribute.</a:t>
            </a:r>
            <a:endParaRPr lang="en-US"/>
          </a:p>
        </p:txBody>
      </p:sp>
      <p:sp>
        <p:nvSpPr>
          <p:cNvPr id="4" name="Slide Number Placeholder 3"/>
          <p:cNvSpPr>
            <a:spLocks noGrp="1"/>
          </p:cNvSpPr>
          <p:nvPr>
            <p:ph type="sldNum" sz="quarter" idx="12"/>
          </p:nvPr>
        </p:nvSpPr>
        <p:spPr/>
        <p:txBody>
          <a:bodyPr/>
          <a:lstStyle/>
          <a:p>
            <a:fld id="{39E898E6-DE02-470E-9C16-8E3F86078297}" type="slidenum">
              <a:rPr lang="en-US" smtClean="0"/>
              <a:pPr/>
              <a:t>‹#›</a:t>
            </a:fld>
            <a:endParaRPr lang="en-US"/>
          </a:p>
        </p:txBody>
      </p:sp>
    </p:spTree>
    <p:extLst>
      <p:ext uri="{BB962C8B-B14F-4D97-AF65-F5344CB8AC3E}">
        <p14:creationId xmlns:p14="http://schemas.microsoft.com/office/powerpoint/2010/main" val="3206643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1470025"/>
          </a:xfrm>
        </p:spPr>
        <p:txBody>
          <a:bodyPr>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457200" y="3200400"/>
            <a:ext cx="8229600" cy="2438400"/>
          </a:xfrm>
        </p:spPr>
        <p:txBody>
          <a:bodyPr anchor="ct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41329F7-5ED1-40D8-9484-8E9250542B9F}" type="datetime1">
              <a:rPr lang="en-US" smtClean="0"/>
              <a:pPr/>
              <a:t>6/26/2014</a:t>
            </a:fld>
            <a:endParaRPr lang="en-US" dirty="0"/>
          </a:p>
        </p:txBody>
      </p:sp>
      <p:sp>
        <p:nvSpPr>
          <p:cNvPr id="5" name="Footer Placeholder 4"/>
          <p:cNvSpPr>
            <a:spLocks noGrp="1"/>
          </p:cNvSpPr>
          <p:nvPr>
            <p:ph type="ftr" sz="quarter" idx="11"/>
          </p:nvPr>
        </p:nvSpPr>
        <p:spPr/>
        <p:txBody>
          <a:bodyPr/>
          <a:lstStyle/>
          <a:p>
            <a:r>
              <a:rPr lang="en-US" smtClean="0"/>
              <a:t>Microsoft confidential - Do not distribute.</a:t>
            </a:r>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706504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609600"/>
            <a:ext cx="7772400" cy="1362075"/>
          </a:xfrm>
        </p:spPr>
        <p:txBody>
          <a:bodyPr anchor="ctr">
            <a:normAutofit/>
          </a:bodyPr>
          <a:lstStyle>
            <a:lvl1pPr algn="ctr" rtl="0" eaLnBrk="0" fontAlgn="base" hangingPunct="0">
              <a:lnSpc>
                <a:spcPct val="100000"/>
              </a:lnSpc>
              <a:spcBef>
                <a:spcPct val="0"/>
              </a:spcBef>
              <a:spcAft>
                <a:spcPct val="0"/>
              </a:spcAft>
              <a:defRPr lang="en-US" sz="3600" dirty="0">
                <a:solidFill>
                  <a:schemeClr val="tx2"/>
                </a:solidFill>
                <a:effectLst>
                  <a:outerShdw blurRad="50800" dist="25400" dir="2700000" algn="tl">
                    <a:schemeClr val="tx1">
                      <a:alpha val="30000"/>
                    </a:schemeClr>
                  </a:outerShdw>
                </a:effectLst>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648200"/>
            <a:ext cx="7772400" cy="1500187"/>
          </a:xfrm>
        </p:spPr>
        <p:txBody>
          <a:bodyPr anchor="ctr">
            <a:normAutofit/>
          </a:bodyPr>
          <a:lstStyle>
            <a:lvl1pPr marL="0" indent="0">
              <a:buNone/>
              <a:defRPr lang="en-US" sz="2800" dirty="0" smtClean="0">
                <a:solidFill>
                  <a:schemeClr val="tx1"/>
                </a:solidFill>
                <a:effectLst>
                  <a:outerShdw blurRad="50800" dist="25400" dir="2700000" algn="ctr" rotWithShape="0">
                    <a:schemeClr val="tx1">
                      <a:alpha val="3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342900" lvl="0" indent="-342900" algn="ctr" rtl="0" eaLnBrk="0" fontAlgn="base" hangingPunct="0">
              <a:spcBef>
                <a:spcPct val="20000"/>
              </a:spcBef>
              <a:spcAft>
                <a:spcPct val="0"/>
              </a:spcAft>
              <a:buClr>
                <a:schemeClr val="accent2"/>
              </a:buClr>
              <a:buSzPct val="55000"/>
              <a:buFont typeface="Monotype Sort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0C1D360C-D40A-46C9-ABEC-665CFE39C807}" type="datetime1">
              <a:rPr lang="en-US" smtClean="0"/>
              <a:pPr/>
              <a:t>6/26/2014</a:t>
            </a:fld>
            <a:endParaRPr lang="en-US" dirty="0"/>
          </a:p>
        </p:txBody>
      </p:sp>
      <p:sp>
        <p:nvSpPr>
          <p:cNvPr id="5" name="Footer Placeholder 4"/>
          <p:cNvSpPr>
            <a:spLocks noGrp="1"/>
          </p:cNvSpPr>
          <p:nvPr>
            <p:ph type="ftr" sz="quarter" idx="11"/>
          </p:nvPr>
        </p:nvSpPr>
        <p:spPr/>
        <p:txBody>
          <a:bodyPr/>
          <a:lstStyle/>
          <a:p>
            <a:r>
              <a:rPr lang="en-US" smtClean="0"/>
              <a:t>Microsoft confidential - Do not distribute.</a:t>
            </a:r>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084088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oject heading">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28600"/>
            <a:ext cx="9144000" cy="1371600"/>
          </a:xfrm>
          <a:noFill/>
          <a:ln w="9525">
            <a:noFill/>
            <a:miter lim="800000"/>
            <a:headEnd/>
            <a:tailEnd/>
          </a:ln>
          <a:effectLst/>
        </p:spPr>
        <p:txBody>
          <a:bodyPr vert="horz" wrap="square" lIns="92075" tIns="46038" rIns="92075" bIns="46038" numCol="1" anchor="ctr" anchorCtr="1" compatLnSpc="1">
            <a:prstTxWarp prst="textNoShape">
              <a:avLst/>
            </a:prstTxWarp>
          </a:bodyPr>
          <a:lstStyle>
            <a:lvl1pPr algn="ctr" rtl="0" eaLnBrk="0" fontAlgn="base" hangingPunct="0">
              <a:lnSpc>
                <a:spcPct val="100000"/>
              </a:lnSpc>
              <a:spcBef>
                <a:spcPct val="0"/>
              </a:spcBef>
              <a:spcAft>
                <a:spcPct val="0"/>
              </a:spcAft>
              <a:defRPr lang="en-US" sz="3600" dirty="0">
                <a:solidFill>
                  <a:schemeClr val="tx2"/>
                </a:solidFill>
                <a:effectLst>
                  <a:outerShdw blurRad="50800" dist="25400" dir="2700000" algn="tl">
                    <a:schemeClr val="tx1">
                      <a:alpha val="30000"/>
                    </a:schemeClr>
                  </a:outerShdw>
                </a:effectLst>
                <a:latin typeface="+mj-lt"/>
                <a:ea typeface="+mj-ea"/>
                <a:cs typeface="+mj-cs"/>
              </a:defRPr>
            </a:lvl1pPr>
          </a:lstStyle>
          <a:p>
            <a:r>
              <a:rPr lang="en-US" dirty="0" smtClean="0"/>
              <a:t>Project</a:t>
            </a:r>
            <a:br>
              <a:rPr lang="en-US" dirty="0" smtClean="0"/>
            </a:br>
            <a:r>
              <a:rPr lang="en-US" dirty="0" smtClean="0"/>
              <a:t>title</a:t>
            </a:r>
            <a:endParaRPr lang="en-US" dirty="0"/>
          </a:p>
        </p:txBody>
      </p:sp>
      <p:sp>
        <p:nvSpPr>
          <p:cNvPr id="3" name="Date Placeholder 2"/>
          <p:cNvSpPr>
            <a:spLocks noGrp="1"/>
          </p:cNvSpPr>
          <p:nvPr>
            <p:ph type="dt" sz="half" idx="10"/>
          </p:nvPr>
        </p:nvSpPr>
        <p:spPr/>
        <p:txBody>
          <a:bodyPr/>
          <a:lstStyle/>
          <a:p>
            <a:fld id="{0C1D360C-D40A-46C9-ABEC-665CFE39C807}" type="datetime1">
              <a:rPr lang="en-US" smtClean="0"/>
              <a:pPr/>
              <a:t>6/26/2014</a:t>
            </a:fld>
            <a:endParaRPr lang="en-US" dirty="0"/>
          </a:p>
        </p:txBody>
      </p:sp>
      <p:sp>
        <p:nvSpPr>
          <p:cNvPr id="4" name="Footer Placeholder 3"/>
          <p:cNvSpPr>
            <a:spLocks noGrp="1"/>
          </p:cNvSpPr>
          <p:nvPr>
            <p:ph type="ftr" sz="quarter" idx="11"/>
          </p:nvPr>
        </p:nvSpPr>
        <p:spPr/>
        <p:txBody>
          <a:bodyPr/>
          <a:lstStyle/>
          <a:p>
            <a:r>
              <a:rPr lang="en-US" smtClean="0"/>
              <a:t>Microsoft confidential - Do not distribute.</a:t>
            </a:r>
            <a:endParaRPr lang="en-US" dirty="0"/>
          </a:p>
        </p:txBody>
      </p:sp>
      <p:sp>
        <p:nvSpPr>
          <p:cNvPr id="5" name="Slide Number Placeholder 4"/>
          <p:cNvSpPr>
            <a:spLocks noGrp="1"/>
          </p:cNvSpPr>
          <p:nvPr>
            <p:ph type="sldNum" sz="quarter" idx="12"/>
          </p:nvPr>
        </p:nvSpPr>
        <p:spPr/>
        <p:txBody>
          <a:bodyPr/>
          <a:lstStyle/>
          <a:p>
            <a:endParaRPr lang="en-US" dirty="0"/>
          </a:p>
        </p:txBody>
      </p:sp>
      <p:sp>
        <p:nvSpPr>
          <p:cNvPr id="7" name="Text Placeholder 6"/>
          <p:cNvSpPr>
            <a:spLocks noGrp="1"/>
          </p:cNvSpPr>
          <p:nvPr>
            <p:ph type="body" sz="quarter" idx="13" hasCustomPrompt="1"/>
          </p:nvPr>
        </p:nvSpPr>
        <p:spPr>
          <a:xfrm>
            <a:off x="0" y="5334000"/>
            <a:ext cx="9144000" cy="1066800"/>
          </a:xfrm>
          <a:effectLst/>
        </p:spPr>
        <p:txBody>
          <a:bodyPr anchor="ctr"/>
          <a:lstStyle>
            <a:lvl1pPr algn="ctr">
              <a:buNone/>
              <a:defRPr sz="2400"/>
            </a:lvl1pPr>
          </a:lstStyle>
          <a:p>
            <a:pPr lvl="0"/>
            <a:r>
              <a:rPr lang="en-US" dirty="0" smtClean="0"/>
              <a:t>Authors</a:t>
            </a:r>
          </a:p>
          <a:p>
            <a:pPr lvl="0"/>
            <a:r>
              <a:rPr lang="en-US" dirty="0" smtClean="0"/>
              <a:t>Venue</a:t>
            </a:r>
          </a:p>
        </p:txBody>
      </p:sp>
      <p:sp>
        <p:nvSpPr>
          <p:cNvPr id="8" name="Frame 7"/>
          <p:cNvSpPr/>
          <p:nvPr/>
        </p:nvSpPr>
        <p:spPr bwMode="auto">
          <a:xfrm>
            <a:off x="0" y="0"/>
            <a:ext cx="9144000" cy="6858000"/>
          </a:xfrm>
          <a:prstGeom prst="frame">
            <a:avLst>
              <a:gd name="adj1" fmla="val 1315"/>
            </a:avLst>
          </a:prstGeom>
          <a:solidFill>
            <a:schemeClr val="accent1">
              <a:lumMod val="60000"/>
              <a:lumOff val="40000"/>
            </a:schemeClr>
          </a:solid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9" name="Picture Placeholder 8"/>
          <p:cNvSpPr>
            <a:spLocks noGrp="1"/>
          </p:cNvSpPr>
          <p:nvPr>
            <p:ph type="pic" sz="quarter" idx="14" hasCustomPrompt="1"/>
          </p:nvPr>
        </p:nvSpPr>
        <p:spPr>
          <a:xfrm>
            <a:off x="1290320" y="1905000"/>
            <a:ext cx="6563360" cy="3185160"/>
          </a:xfrm>
          <a:noFill/>
          <a:ln w="9525">
            <a:noFill/>
            <a:miter lim="800000"/>
            <a:headEnd/>
            <a:tailEnd/>
          </a:ln>
          <a:effectLst>
            <a:outerShdw blurRad="63500" sx="102000" sy="102000" algn="ctr" rotWithShape="0">
              <a:prstClr val="black">
                <a:alpha val="40000"/>
              </a:prstClr>
            </a:outerShdw>
          </a:effectLst>
        </p:spPr>
        <p:txBody>
          <a:bodyPr/>
          <a:lstStyle>
            <a:lvl1pPr>
              <a:defRPr/>
            </a:lvl1pPr>
          </a:lstStyle>
          <a:p>
            <a:r>
              <a:rPr lang="en-US" dirty="0" smtClean="0"/>
              <a:t>Project picture</a:t>
            </a:r>
            <a:endParaRPr lang="en-US" dirty="0"/>
          </a:p>
        </p:txBody>
      </p:sp>
    </p:spTree>
    <p:extLst>
      <p:ext uri="{BB962C8B-B14F-4D97-AF65-F5344CB8AC3E}">
        <p14:creationId xmlns:p14="http://schemas.microsoft.com/office/powerpoint/2010/main" val="2333584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90600"/>
          </a:xfrm>
          <a:prstGeom prst="rect">
            <a:avLst/>
          </a:prstGeom>
        </p:spPr>
        <p:txBody>
          <a:bodyPr vert="horz" lIns="91440" tIns="45720" rIns="91440" bIns="45720" rtlCol="0" anchor="ctr">
            <a:normAutofit/>
          </a:bodyPr>
          <a:lstStyle/>
          <a:p>
            <a:pPr lvl="0" algn="ctr" rtl="0" eaLnBrk="0" fontAlgn="base" hangingPunct="0">
              <a:lnSpc>
                <a:spcPct val="90000"/>
              </a:lnSpc>
              <a:spcBef>
                <a:spcPct val="0"/>
              </a:spcBef>
              <a:spcAft>
                <a:spcPct val="0"/>
              </a:spcAft>
            </a:pPr>
            <a:r>
              <a:rPr lang="en-US" smtClean="0"/>
              <a:t>Click to edit Master title style</a:t>
            </a:r>
            <a:endParaRPr lang="en-US" dirty="0"/>
          </a:p>
        </p:txBody>
      </p:sp>
      <p:sp>
        <p:nvSpPr>
          <p:cNvPr id="3" name="Text Placeholder 2"/>
          <p:cNvSpPr>
            <a:spLocks noGrp="1"/>
          </p:cNvSpPr>
          <p:nvPr>
            <p:ph type="body" idx="1"/>
          </p:nvPr>
        </p:nvSpPr>
        <p:spPr>
          <a:xfrm>
            <a:off x="609600" y="990600"/>
            <a:ext cx="8382000" cy="5867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5879"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D360C-D40A-46C9-ABEC-665CFE39C807}" type="datetime1">
              <a:rPr lang="en-US" smtClean="0"/>
              <a:pPr/>
              <a:t>6/26/2014</a:t>
            </a:fld>
            <a:endParaRPr lang="en-US" dirty="0"/>
          </a:p>
        </p:txBody>
      </p:sp>
      <p:sp>
        <p:nvSpPr>
          <p:cNvPr id="5" name="Footer Placeholder 4"/>
          <p:cNvSpPr>
            <a:spLocks noGrp="1"/>
          </p:cNvSpPr>
          <p:nvPr>
            <p:ph type="ftr" sz="quarter" idx="3"/>
          </p:nvPr>
        </p:nvSpPr>
        <p:spPr>
          <a:xfrm>
            <a:off x="2286000" y="6492875"/>
            <a:ext cx="4572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Microsoft confidential - Do not distribute.</a:t>
            </a:r>
            <a:endParaRPr lang="en-US" dirty="0"/>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9814623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ctr" defTabSz="914400" rtl="0" eaLnBrk="1" latinLnBrk="0" hangingPunct="1">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p:titleStyle>
    <p:bodyStyle>
      <a:lvl1pPr marL="342900" indent="-342900" algn="l" defTabSz="914400" rtl="0" eaLnBrk="1" latinLnBrk="0" hangingPunct="1">
        <a:spcBef>
          <a:spcPts val="720"/>
        </a:spcBef>
        <a:buClr>
          <a:schemeClr val="accent2"/>
        </a:buClr>
        <a:buSzPct val="75000"/>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1pPr>
      <a:lvl2pPr marL="742950" indent="-285750" algn="l" defTabSz="914400" rtl="0" eaLnBrk="1" latinLnBrk="0" hangingPunct="1">
        <a:spcBef>
          <a:spcPct val="20000"/>
        </a:spcBef>
        <a:buClr>
          <a:schemeClr val="accent2"/>
        </a:buClr>
        <a:buSzPct val="65000"/>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2pPr>
      <a:lvl3pPr marL="1197864" indent="-283464" algn="l" defTabSz="914400" rtl="0" eaLnBrk="1" latinLnBrk="0" hangingPunct="1">
        <a:spcBef>
          <a:spcPts val="720"/>
        </a:spcBef>
        <a:buClr>
          <a:schemeClr val="accent2"/>
        </a:buClr>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3pPr>
      <a:lvl4pPr marL="1655064" indent="-283464" algn="l" defTabSz="914400" rtl="0" eaLnBrk="1" latinLnBrk="0" hangingPunct="1">
        <a:spcBef>
          <a:spcPts val="0"/>
        </a:spcBef>
        <a:buClr>
          <a:schemeClr val="accent2"/>
        </a:buClr>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4pPr>
      <a:lvl5pPr marL="2112264" indent="-283464" algn="l" defTabSz="914400" rtl="0" eaLnBrk="1" latinLnBrk="0" hangingPunct="1">
        <a:spcBef>
          <a:spcPts val="0"/>
        </a:spcBef>
        <a:buClr>
          <a:schemeClr val="accent2"/>
        </a:buClr>
        <a:buFont typeface="Arial" pitchFamily="34" charset="0"/>
        <a:buChar char="»"/>
        <a:defRPr sz="3000" kern="1200">
          <a:solidFill>
            <a:schemeClr val="tx1"/>
          </a:solidFill>
          <a:effectLst>
            <a:outerShdw blurRad="50800" dist="25400" dir="2700000" algn="ctr" rotWithShape="0">
              <a:schemeClr val="tx1">
                <a:alpha val="3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5.png"/><Relationship Id="rId3" Type="http://schemas.microsoft.com/office/2007/relationships/media" Target="../media/media2.mp4"/><Relationship Id="rId7" Type="http://schemas.openxmlformats.org/officeDocument/2006/relationships/slideLayout" Target="../slideLayouts/slideLayout4.xml"/><Relationship Id="rId12"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3.jpeg"/><Relationship Id="rId5" Type="http://schemas.microsoft.com/office/2007/relationships/media" Target="../media/media3.mp4"/><Relationship Id="rId10" Type="http://schemas.openxmlformats.org/officeDocument/2006/relationships/image" Target="../media/image2.png"/><Relationship Id="rId4" Type="http://schemas.openxmlformats.org/officeDocument/2006/relationships/video" Target="../media/media2.mp4"/><Relationship Id="rId9" Type="http://schemas.openxmlformats.org/officeDocument/2006/relationships/image" Target="../media/image1.pn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video" Target="../media/media6.mp4"/><Relationship Id="rId7" Type="http://schemas.openxmlformats.org/officeDocument/2006/relationships/notesSlide" Target="../notesSlides/notesSlide10.xml"/><Relationship Id="rId2" Type="http://schemas.microsoft.com/office/2007/relationships/media" Target="../media/media6.mp4"/><Relationship Id="rId1" Type="http://schemas.openxmlformats.org/officeDocument/2006/relationships/tags" Target="../tags/tag3.xml"/><Relationship Id="rId6" Type="http://schemas.openxmlformats.org/officeDocument/2006/relationships/slideLayout" Target="../slideLayouts/slideLayout2.xml"/><Relationship Id="rId5" Type="http://schemas.openxmlformats.org/officeDocument/2006/relationships/video" Target="../media/media7.mp4"/><Relationship Id="rId4" Type="http://schemas.microsoft.com/office/2007/relationships/media" Target="../media/media7.mp4"/><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7.mp4"/><Relationship Id="rId7" Type="http://schemas.openxmlformats.org/officeDocument/2006/relationships/image" Target="../media/image3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11.xml"/><Relationship Id="rId5" Type="http://schemas.openxmlformats.org/officeDocument/2006/relationships/slideLayout" Target="../slideLayouts/slideLayout2.xml"/><Relationship Id="rId10" Type="http://schemas.openxmlformats.org/officeDocument/2006/relationships/image" Target="../media/image42.png"/><Relationship Id="rId4" Type="http://schemas.openxmlformats.org/officeDocument/2006/relationships/video" Target="../media/media7.mp4"/><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13" Type="http://schemas.openxmlformats.org/officeDocument/2006/relationships/image" Target="../media/image52.png"/><Relationship Id="rId3" Type="http://schemas.openxmlformats.org/officeDocument/2006/relationships/image" Target="../media/image421.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451.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microsoft.com/office/2007/relationships/media" Target="../media/media11.mp4"/><Relationship Id="rId13" Type="http://schemas.openxmlformats.org/officeDocument/2006/relationships/notesSlide" Target="../notesSlides/notesSlide14.xml"/><Relationship Id="rId18" Type="http://schemas.openxmlformats.org/officeDocument/2006/relationships/image" Target="../media/image57.png"/><Relationship Id="rId3" Type="http://schemas.openxmlformats.org/officeDocument/2006/relationships/video" Target="../media/media8.mp4"/><Relationship Id="rId7" Type="http://schemas.openxmlformats.org/officeDocument/2006/relationships/video" Target="../media/media10.mp4"/><Relationship Id="rId12" Type="http://schemas.openxmlformats.org/officeDocument/2006/relationships/slideLayout" Target="../slideLayouts/slideLayout2.xml"/><Relationship Id="rId17" Type="http://schemas.openxmlformats.org/officeDocument/2006/relationships/image" Target="../media/image56.png"/><Relationship Id="rId2" Type="http://schemas.microsoft.com/office/2007/relationships/media" Target="../media/media8.mp4"/><Relationship Id="rId16" Type="http://schemas.openxmlformats.org/officeDocument/2006/relationships/image" Target="../media/image55.png"/><Relationship Id="rId1" Type="http://schemas.openxmlformats.org/officeDocument/2006/relationships/tags" Target="../tags/tag4.xml"/><Relationship Id="rId6" Type="http://schemas.microsoft.com/office/2007/relationships/media" Target="../media/media10.mp4"/><Relationship Id="rId11" Type="http://schemas.openxmlformats.org/officeDocument/2006/relationships/video" Target="../media/media12.mp4"/><Relationship Id="rId5" Type="http://schemas.openxmlformats.org/officeDocument/2006/relationships/video" Target="../media/media9.mp4"/><Relationship Id="rId15" Type="http://schemas.openxmlformats.org/officeDocument/2006/relationships/image" Target="../media/image54.png"/><Relationship Id="rId10" Type="http://schemas.microsoft.com/office/2007/relationships/media" Target="../media/media12.mp4"/><Relationship Id="rId4" Type="http://schemas.microsoft.com/office/2007/relationships/media" Target="../media/media9.mp4"/><Relationship Id="rId9" Type="http://schemas.openxmlformats.org/officeDocument/2006/relationships/video" Target="../media/media11.mp4"/><Relationship Id="rId1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5.xml"/><Relationship Id="rId7" Type="http://schemas.openxmlformats.org/officeDocument/2006/relationships/image" Target="../media/image340.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30.png"/><Relationship Id="rId5" Type="http://schemas.openxmlformats.org/officeDocument/2006/relationships/image" Target="../media/image320.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610.png"/><Relationship Id="rId3" Type="http://schemas.openxmlformats.org/officeDocument/2006/relationships/notesSlide" Target="../notesSlides/notesSlide16.xml"/><Relationship Id="rId7" Type="http://schemas.openxmlformats.org/officeDocument/2006/relationships/image" Target="../media/image580.png"/><Relationship Id="rId12" Type="http://schemas.openxmlformats.org/officeDocument/2006/relationships/image" Target="../media/image600.png"/><Relationship Id="rId2" Type="http://schemas.openxmlformats.org/officeDocument/2006/relationships/slideLayout" Target="../slideLayouts/slideLayout2.xml"/><Relationship Id="rId16" Type="http://schemas.openxmlformats.org/officeDocument/2006/relationships/image" Target="../media/image64.png"/><Relationship Id="rId1" Type="http://schemas.openxmlformats.org/officeDocument/2006/relationships/tags" Target="../tags/tag6.xml"/><Relationship Id="rId6" Type="http://schemas.openxmlformats.org/officeDocument/2006/relationships/image" Target="../media/image570.png"/><Relationship Id="rId11" Type="http://schemas.openxmlformats.org/officeDocument/2006/relationships/image" Target="../media/image590.png"/><Relationship Id="rId5" Type="http://schemas.openxmlformats.org/officeDocument/2006/relationships/image" Target="../media/image560.png"/><Relationship Id="rId15" Type="http://schemas.openxmlformats.org/officeDocument/2006/relationships/image" Target="../media/image63.png"/><Relationship Id="rId10" Type="http://schemas.openxmlformats.org/officeDocument/2006/relationships/image" Target="../media/image47.png"/><Relationship Id="rId9" Type="http://schemas.openxmlformats.org/officeDocument/2006/relationships/image" Target="../media/image46.png"/><Relationship Id="rId1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18.xml"/><Relationship Id="rId7" Type="http://schemas.openxmlformats.org/officeDocument/2006/relationships/image" Target="../media/image340.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30.png"/><Relationship Id="rId5" Type="http://schemas.openxmlformats.org/officeDocument/2006/relationships/image" Target="../media/image320.png"/><Relationship Id="rId4" Type="http://schemas.openxmlformats.org/officeDocument/2006/relationships/image" Target="../media/image190.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14.mp4"/><Relationship Id="rId7" Type="http://schemas.openxmlformats.org/officeDocument/2006/relationships/image" Target="../media/image65.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video" Target="../media/media14.mp4"/></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90.png"/><Relationship Id="rId13" Type="http://schemas.openxmlformats.org/officeDocument/2006/relationships/image" Target="../media/image80.png"/><Relationship Id="rId3" Type="http://schemas.openxmlformats.org/officeDocument/2006/relationships/notesSlide" Target="../notesSlides/notesSlide20.xml"/><Relationship Id="rId7" Type="http://schemas.openxmlformats.org/officeDocument/2006/relationships/image" Target="../media/image340.png"/><Relationship Id="rId12"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30.png"/><Relationship Id="rId11" Type="http://schemas.openxmlformats.org/officeDocument/2006/relationships/image" Target="../media/image47.png"/><Relationship Id="rId5" Type="http://schemas.openxmlformats.org/officeDocument/2006/relationships/image" Target="../media/image320.png"/><Relationship Id="rId10" Type="http://schemas.openxmlformats.org/officeDocument/2006/relationships/image" Target="../media/image46.png"/><Relationship Id="rId9" Type="http://schemas.openxmlformats.org/officeDocument/2006/relationships/image" Target="../media/image45.png"/><Relationship Id="rId14" Type="http://schemas.openxmlformats.org/officeDocument/2006/relationships/image" Target="../media/image81.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21.xml"/><Relationship Id="rId7"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550.png"/><Relationship Id="rId9"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image" Target="../media/image420.png"/><Relationship Id="rId3" Type="http://schemas.openxmlformats.org/officeDocument/2006/relationships/notesSlide" Target="../notesSlides/notesSlide22.xml"/><Relationship Id="rId7" Type="http://schemas.openxmlformats.org/officeDocument/2006/relationships/image" Target="../media/image690.png"/><Relationship Id="rId12" Type="http://schemas.openxmlformats.org/officeDocument/2006/relationships/image" Target="../media/image410.png"/><Relationship Id="rId2" Type="http://schemas.openxmlformats.org/officeDocument/2006/relationships/slideLayout" Target="../slideLayouts/slideLayout2.xml"/><Relationship Id="rId16" Type="http://schemas.openxmlformats.org/officeDocument/2006/relationships/image" Target="../media/image450.png"/><Relationship Id="rId1" Type="http://schemas.openxmlformats.org/officeDocument/2006/relationships/tags" Target="../tags/tag11.xml"/><Relationship Id="rId6" Type="http://schemas.openxmlformats.org/officeDocument/2006/relationships/image" Target="../media/image47.png"/><Relationship Id="rId11" Type="http://schemas.openxmlformats.org/officeDocument/2006/relationships/image" Target="../media/image400.png"/><Relationship Id="rId5" Type="http://schemas.openxmlformats.org/officeDocument/2006/relationships/image" Target="../media/image46.png"/><Relationship Id="rId15" Type="http://schemas.openxmlformats.org/officeDocument/2006/relationships/image" Target="../media/image440.png"/><Relationship Id="rId10" Type="http://schemas.openxmlformats.org/officeDocument/2006/relationships/image" Target="../media/image390.png"/><Relationship Id="rId4" Type="http://schemas.openxmlformats.org/officeDocument/2006/relationships/image" Target="../media/image45.png"/><Relationship Id="rId9" Type="http://schemas.openxmlformats.org/officeDocument/2006/relationships/image" Target="../media/image790.png"/><Relationship Id="rId14" Type="http://schemas.openxmlformats.org/officeDocument/2006/relationships/image" Target="../media/image430.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media" Target="../media/media15.mp4"/><Relationship Id="rId7" Type="http://schemas.openxmlformats.org/officeDocument/2006/relationships/image" Target="../media/image49.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video" Target="../media/media15.mp4"/></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7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3" Type="http://schemas.microsoft.com/office/2007/relationships/media" Target="../media/media18.mp4"/><Relationship Id="rId7"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video" Target="../media/media19.mp4"/><Relationship Id="rId11" Type="http://schemas.openxmlformats.org/officeDocument/2006/relationships/image" Target="../media/image77.png"/><Relationship Id="rId5" Type="http://schemas.microsoft.com/office/2007/relationships/media" Target="../media/media19.mp4"/><Relationship Id="rId10" Type="http://schemas.openxmlformats.org/officeDocument/2006/relationships/image" Target="../media/image76.png"/><Relationship Id="rId4" Type="http://schemas.openxmlformats.org/officeDocument/2006/relationships/video" Target="../media/media18.mp4"/><Relationship Id="rId9"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8.xml"/><Relationship Id="rId3" Type="http://schemas.microsoft.com/office/2007/relationships/media" Target="../media/media21.mp4"/><Relationship Id="rId7" Type="http://schemas.openxmlformats.org/officeDocument/2006/relationships/slideLayout" Target="../slideLayouts/slideLayout2.xml"/><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video" Target="../media/media22.mp4"/><Relationship Id="rId11" Type="http://schemas.openxmlformats.org/officeDocument/2006/relationships/image" Target="../media/image83.png"/><Relationship Id="rId5" Type="http://schemas.microsoft.com/office/2007/relationships/media" Target="../media/media22.mp4"/><Relationship Id="rId10" Type="http://schemas.openxmlformats.org/officeDocument/2006/relationships/image" Target="../media/image82.png"/><Relationship Id="rId4" Type="http://schemas.openxmlformats.org/officeDocument/2006/relationships/video" Target="../media/media21.mp4"/><Relationship Id="rId9"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microsoft.com/office/2007/relationships/media" Target="../media/media24.mp4"/><Relationship Id="rId7" Type="http://schemas.openxmlformats.org/officeDocument/2006/relationships/slideLayout" Target="../slideLayouts/slideLayout2.xml"/><Relationship Id="rId2" Type="http://schemas.openxmlformats.org/officeDocument/2006/relationships/video" Target="../media/media23.mp4"/><Relationship Id="rId1" Type="http://schemas.microsoft.com/office/2007/relationships/media" Target="../media/media23.mp4"/><Relationship Id="rId6" Type="http://schemas.openxmlformats.org/officeDocument/2006/relationships/video" Target="../media/media25.mp4"/><Relationship Id="rId11" Type="http://schemas.openxmlformats.org/officeDocument/2006/relationships/image" Target="../media/image86.png"/><Relationship Id="rId5" Type="http://schemas.microsoft.com/office/2007/relationships/media" Target="../media/media25.mp4"/><Relationship Id="rId10" Type="http://schemas.openxmlformats.org/officeDocument/2006/relationships/image" Target="../media/image85.png"/><Relationship Id="rId4" Type="http://schemas.openxmlformats.org/officeDocument/2006/relationships/video" Target="../media/media24.mp4"/><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xml"/><Relationship Id="rId7" Type="http://schemas.openxmlformats.org/officeDocument/2006/relationships/image" Target="../media/image9.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wmf"/><Relationship Id="rId4" Type="http://schemas.openxmlformats.org/officeDocument/2006/relationships/oleObject" Target="../embeddings/oleObject1.bin"/><Relationship Id="rId9" Type="http://schemas.openxmlformats.org/officeDocument/2006/relationships/image" Target="../media/image10.wmf"/></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microsoft.com/office/2007/relationships/media" Target="../media/media27.mp4"/><Relationship Id="rId7" Type="http://schemas.openxmlformats.org/officeDocument/2006/relationships/slideLayout" Target="../slideLayouts/slideLayout2.xml"/><Relationship Id="rId2" Type="http://schemas.openxmlformats.org/officeDocument/2006/relationships/video" Target="../media/media26.mp4"/><Relationship Id="rId1" Type="http://schemas.microsoft.com/office/2007/relationships/media" Target="../media/media26.mp4"/><Relationship Id="rId6" Type="http://schemas.openxmlformats.org/officeDocument/2006/relationships/video" Target="../media/media28.mp4"/><Relationship Id="rId11" Type="http://schemas.openxmlformats.org/officeDocument/2006/relationships/image" Target="../media/image89.png"/><Relationship Id="rId5" Type="http://schemas.microsoft.com/office/2007/relationships/media" Target="../media/media28.mp4"/><Relationship Id="rId10" Type="http://schemas.openxmlformats.org/officeDocument/2006/relationships/image" Target="../media/image88.png"/><Relationship Id="rId4" Type="http://schemas.openxmlformats.org/officeDocument/2006/relationships/video" Target="../media/media27.mp4"/><Relationship Id="rId9" Type="http://schemas.openxmlformats.org/officeDocument/2006/relationships/image" Target="../media/image87.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microsoft.com/office/2007/relationships/media" Target="../media/media30.mp4"/><Relationship Id="rId7" Type="http://schemas.openxmlformats.org/officeDocument/2006/relationships/slideLayout" Target="../slideLayouts/slideLayout2.xml"/><Relationship Id="rId2" Type="http://schemas.openxmlformats.org/officeDocument/2006/relationships/video" Target="../media/media29.mp4"/><Relationship Id="rId1" Type="http://schemas.microsoft.com/office/2007/relationships/media" Target="../media/media29.mp4"/><Relationship Id="rId6" Type="http://schemas.openxmlformats.org/officeDocument/2006/relationships/video" Target="../media/media31.mp4"/><Relationship Id="rId11" Type="http://schemas.openxmlformats.org/officeDocument/2006/relationships/image" Target="../media/image92.png"/><Relationship Id="rId5" Type="http://schemas.microsoft.com/office/2007/relationships/media" Target="../media/media31.mp4"/><Relationship Id="rId10" Type="http://schemas.openxmlformats.org/officeDocument/2006/relationships/image" Target="../media/image91.png"/><Relationship Id="rId4" Type="http://schemas.openxmlformats.org/officeDocument/2006/relationships/video" Target="../media/media30.mp4"/><Relationship Id="rId9" Type="http://schemas.openxmlformats.org/officeDocument/2006/relationships/image" Target="../media/image90.png"/></Relationships>
</file>

<file path=ppt/slides/_rels/slide32.xml.rels><?xml version="1.0" encoding="UTF-8" standalone="yes"?>
<Relationships xmlns="http://schemas.openxmlformats.org/package/2006/relationships"><Relationship Id="rId8" Type="http://schemas.openxmlformats.org/officeDocument/2006/relationships/image" Target="../media/image94.png"/><Relationship Id="rId3" Type="http://schemas.microsoft.com/office/2007/relationships/media" Target="../media/media33.mp4"/><Relationship Id="rId7" Type="http://schemas.openxmlformats.org/officeDocument/2006/relationships/image" Target="../media/image93.png"/><Relationship Id="rId2" Type="http://schemas.openxmlformats.org/officeDocument/2006/relationships/video" Target="../media/media32.mp4"/><Relationship Id="rId1" Type="http://schemas.microsoft.com/office/2007/relationships/media" Target="../media/media32.mp4"/><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video" Target="../media/media33.mp4"/></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microsoft.com/office/2007/relationships/media" Target="../media/media35.mp4"/><Relationship Id="rId7" Type="http://schemas.openxmlformats.org/officeDocument/2006/relationships/slideLayout" Target="../slideLayouts/slideLayout2.xml"/><Relationship Id="rId2" Type="http://schemas.openxmlformats.org/officeDocument/2006/relationships/video" Target="../media/media34.mp4"/><Relationship Id="rId1" Type="http://schemas.microsoft.com/office/2007/relationships/media" Target="../media/media34.mp4"/><Relationship Id="rId6" Type="http://schemas.openxmlformats.org/officeDocument/2006/relationships/video" Target="../media/media36.mp4"/><Relationship Id="rId11" Type="http://schemas.openxmlformats.org/officeDocument/2006/relationships/image" Target="../media/image97.png"/><Relationship Id="rId5" Type="http://schemas.microsoft.com/office/2007/relationships/media" Target="../media/media36.mp4"/><Relationship Id="rId10" Type="http://schemas.openxmlformats.org/officeDocument/2006/relationships/image" Target="../media/image96.png"/><Relationship Id="rId4" Type="http://schemas.openxmlformats.org/officeDocument/2006/relationships/video" Target="../media/media35.mp4"/><Relationship Id="rId9" Type="http://schemas.openxmlformats.org/officeDocument/2006/relationships/image" Target="../media/image95.png"/></Relationships>
</file>

<file path=ppt/slides/_rels/slide34.xml.rels><?xml version="1.0" encoding="UTF-8" standalone="yes"?>
<Relationships xmlns="http://schemas.openxmlformats.org/package/2006/relationships"><Relationship Id="rId8" Type="http://schemas.openxmlformats.org/officeDocument/2006/relationships/image" Target="../media/image99.png"/><Relationship Id="rId3" Type="http://schemas.microsoft.com/office/2007/relationships/media" Target="../media/media38.mp4"/><Relationship Id="rId7" Type="http://schemas.openxmlformats.org/officeDocument/2006/relationships/image" Target="../media/image98.png"/><Relationship Id="rId2" Type="http://schemas.openxmlformats.org/officeDocument/2006/relationships/video" Target="../media/media37.mp4"/><Relationship Id="rId1" Type="http://schemas.microsoft.com/office/2007/relationships/media" Target="../media/media37.mp4"/><Relationship Id="rId6" Type="http://schemas.openxmlformats.org/officeDocument/2006/relationships/notesSlide" Target="../notesSlides/notesSlide34.xml"/><Relationship Id="rId5" Type="http://schemas.openxmlformats.org/officeDocument/2006/relationships/slideLayout" Target="../slideLayouts/slideLayout2.xml"/><Relationship Id="rId4" Type="http://schemas.openxmlformats.org/officeDocument/2006/relationships/video" Target="../media/media38.mp4"/></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microsoft.com/office/2007/relationships/media" Target="../media/media40.mp4"/><Relationship Id="rId7" Type="http://schemas.openxmlformats.org/officeDocument/2006/relationships/slideLayout" Target="../slideLayouts/slideLayout2.xml"/><Relationship Id="rId2" Type="http://schemas.openxmlformats.org/officeDocument/2006/relationships/video" Target="../media/media39.mp4"/><Relationship Id="rId1" Type="http://schemas.microsoft.com/office/2007/relationships/media" Target="../media/media39.mp4"/><Relationship Id="rId6" Type="http://schemas.openxmlformats.org/officeDocument/2006/relationships/video" Target="../media/media41.mp4"/><Relationship Id="rId11" Type="http://schemas.openxmlformats.org/officeDocument/2006/relationships/image" Target="../media/image102.png"/><Relationship Id="rId5" Type="http://schemas.microsoft.com/office/2007/relationships/media" Target="../media/media41.mp4"/><Relationship Id="rId10" Type="http://schemas.openxmlformats.org/officeDocument/2006/relationships/image" Target="../media/image101.png"/><Relationship Id="rId4" Type="http://schemas.openxmlformats.org/officeDocument/2006/relationships/video" Target="../media/media40.mp4"/><Relationship Id="rId9" Type="http://schemas.openxmlformats.org/officeDocument/2006/relationships/image" Target="../media/image100.pn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3" Type="http://schemas.microsoft.com/office/2007/relationships/media" Target="../media/media43.mp4"/><Relationship Id="rId7" Type="http://schemas.openxmlformats.org/officeDocument/2006/relationships/image" Target="../media/image103.png"/><Relationship Id="rId2" Type="http://schemas.openxmlformats.org/officeDocument/2006/relationships/video" Target="../media/media42.mp4"/><Relationship Id="rId1" Type="http://schemas.microsoft.com/office/2007/relationships/media" Target="../media/media42.mp4"/><Relationship Id="rId6" Type="http://schemas.openxmlformats.org/officeDocument/2006/relationships/notesSlide" Target="../notesSlides/notesSlide36.xml"/><Relationship Id="rId5" Type="http://schemas.openxmlformats.org/officeDocument/2006/relationships/slideLayout" Target="../slideLayouts/slideLayout2.xml"/><Relationship Id="rId4" Type="http://schemas.openxmlformats.org/officeDocument/2006/relationships/video" Target="../media/media43.mp4"/></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microsoft.com/office/2007/relationships/media" Target="../media/media45.mp4"/><Relationship Id="rId7" Type="http://schemas.openxmlformats.org/officeDocument/2006/relationships/slideLayout" Target="../slideLayouts/slideLayout2.xml"/><Relationship Id="rId2" Type="http://schemas.openxmlformats.org/officeDocument/2006/relationships/video" Target="../media/media44.mp4"/><Relationship Id="rId1" Type="http://schemas.microsoft.com/office/2007/relationships/media" Target="../media/media44.mp4"/><Relationship Id="rId6" Type="http://schemas.openxmlformats.org/officeDocument/2006/relationships/video" Target="../media/media46.mp4"/><Relationship Id="rId11" Type="http://schemas.openxmlformats.org/officeDocument/2006/relationships/image" Target="../media/image107.png"/><Relationship Id="rId5" Type="http://schemas.microsoft.com/office/2007/relationships/media" Target="../media/media46.mp4"/><Relationship Id="rId10" Type="http://schemas.openxmlformats.org/officeDocument/2006/relationships/image" Target="../media/image106.png"/><Relationship Id="rId4" Type="http://schemas.openxmlformats.org/officeDocument/2006/relationships/video" Target="../media/media45.mp4"/><Relationship Id="rId9" Type="http://schemas.openxmlformats.org/officeDocument/2006/relationships/image" Target="../media/image10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9.xml"/><Relationship Id="rId3" Type="http://schemas.microsoft.com/office/2007/relationships/media" Target="../media/media48.mp4"/><Relationship Id="rId7" Type="http://schemas.openxmlformats.org/officeDocument/2006/relationships/slideLayout" Target="../slideLayouts/slideLayout2.xml"/><Relationship Id="rId2" Type="http://schemas.openxmlformats.org/officeDocument/2006/relationships/video" Target="../media/media47.mp4"/><Relationship Id="rId1" Type="http://schemas.microsoft.com/office/2007/relationships/media" Target="../media/media47.mp4"/><Relationship Id="rId6" Type="http://schemas.openxmlformats.org/officeDocument/2006/relationships/video" Target="../media/media49.mp4"/><Relationship Id="rId11" Type="http://schemas.openxmlformats.org/officeDocument/2006/relationships/image" Target="../media/image110.png"/><Relationship Id="rId5" Type="http://schemas.microsoft.com/office/2007/relationships/media" Target="../media/media49.mp4"/><Relationship Id="rId10" Type="http://schemas.openxmlformats.org/officeDocument/2006/relationships/image" Target="../media/image109.png"/><Relationship Id="rId4" Type="http://schemas.openxmlformats.org/officeDocument/2006/relationships/video" Target="../media/media48.mp4"/><Relationship Id="rId9"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1.wmf"/><Relationship Id="rId4"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1.xml.rels><?xml version="1.0" encoding="UTF-8" standalone="yes"?>
<Relationships xmlns="http://schemas.openxmlformats.org/package/2006/relationships"><Relationship Id="rId8" Type="http://schemas.openxmlformats.org/officeDocument/2006/relationships/image" Target="../media/image115.png"/><Relationship Id="rId3" Type="http://schemas.microsoft.com/office/2007/relationships/media" Target="../media/media51.mp4"/><Relationship Id="rId7" Type="http://schemas.openxmlformats.org/officeDocument/2006/relationships/image" Target="../media/image114.png"/><Relationship Id="rId2" Type="http://schemas.openxmlformats.org/officeDocument/2006/relationships/video" Target="../media/media50.mp4"/><Relationship Id="rId1" Type="http://schemas.microsoft.com/office/2007/relationships/media" Target="../media/media50.mp4"/><Relationship Id="rId6" Type="http://schemas.openxmlformats.org/officeDocument/2006/relationships/notesSlide" Target="../notesSlides/notesSlide41.xml"/><Relationship Id="rId5" Type="http://schemas.openxmlformats.org/officeDocument/2006/relationships/slideLayout" Target="../slideLayouts/slideLayout2.xml"/><Relationship Id="rId4" Type="http://schemas.openxmlformats.org/officeDocument/2006/relationships/video" Target="../media/media51.mp4"/></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microsoft.com/office/2007/relationships/media" Target="../media/media53.mp4"/><Relationship Id="rId7" Type="http://schemas.openxmlformats.org/officeDocument/2006/relationships/slideLayout" Target="../slideLayouts/slideLayout2.xml"/><Relationship Id="rId2" Type="http://schemas.openxmlformats.org/officeDocument/2006/relationships/video" Target="../media/media52.mp4"/><Relationship Id="rId1" Type="http://schemas.microsoft.com/office/2007/relationships/media" Target="../media/media52.mp4"/><Relationship Id="rId6" Type="http://schemas.openxmlformats.org/officeDocument/2006/relationships/video" Target="../media/media54.mp4"/><Relationship Id="rId11" Type="http://schemas.openxmlformats.org/officeDocument/2006/relationships/image" Target="../media/image118.png"/><Relationship Id="rId5" Type="http://schemas.microsoft.com/office/2007/relationships/media" Target="../media/media54.mp4"/><Relationship Id="rId10" Type="http://schemas.openxmlformats.org/officeDocument/2006/relationships/image" Target="../media/image117.png"/><Relationship Id="rId4" Type="http://schemas.openxmlformats.org/officeDocument/2006/relationships/video" Target="../media/media53.mp4"/><Relationship Id="rId9" Type="http://schemas.openxmlformats.org/officeDocument/2006/relationships/image" Target="../media/image11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44.xml"/><Relationship Id="rId3" Type="http://schemas.microsoft.com/office/2007/relationships/media" Target="../media/media56.mp4"/><Relationship Id="rId7" Type="http://schemas.openxmlformats.org/officeDocument/2006/relationships/slideLayout" Target="../slideLayouts/slideLayout2.xml"/><Relationship Id="rId2" Type="http://schemas.openxmlformats.org/officeDocument/2006/relationships/video" Target="../media/media55.mp4"/><Relationship Id="rId1" Type="http://schemas.microsoft.com/office/2007/relationships/media" Target="../media/media55.mp4"/><Relationship Id="rId6" Type="http://schemas.openxmlformats.org/officeDocument/2006/relationships/video" Target="../media/media57.mp4"/><Relationship Id="rId11" Type="http://schemas.openxmlformats.org/officeDocument/2006/relationships/image" Target="../media/image121.png"/><Relationship Id="rId5" Type="http://schemas.microsoft.com/office/2007/relationships/media" Target="../media/media57.mp4"/><Relationship Id="rId10" Type="http://schemas.openxmlformats.org/officeDocument/2006/relationships/image" Target="../media/image120.png"/><Relationship Id="rId4" Type="http://schemas.openxmlformats.org/officeDocument/2006/relationships/video" Target="../media/media56.mp4"/><Relationship Id="rId9" Type="http://schemas.openxmlformats.org/officeDocument/2006/relationships/image" Target="../media/image11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5.xml"/><Relationship Id="rId7" Type="http://schemas.openxmlformats.org/officeDocument/2006/relationships/image" Target="../media/image13.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12.wmf"/><Relationship Id="rId10" Type="http://schemas.openxmlformats.org/officeDocument/2006/relationships/image" Target="../media/image14.wmf"/><Relationship Id="rId4" Type="http://schemas.openxmlformats.org/officeDocument/2006/relationships/oleObject" Target="../embeddings/oleObject5.bin"/><Relationship Id="rId9"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notesSlide" Target="../notesSlides/notesSlide8.xm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video" Target="../media/media4.mp4"/><Relationship Id="rId7" Type="http://schemas.openxmlformats.org/officeDocument/2006/relationships/notesSlide" Target="../notesSlides/notesSlide9.xml"/><Relationship Id="rId2" Type="http://schemas.microsoft.com/office/2007/relationships/media" Target="../media/media4.mp4"/><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video" Target="../media/media5.mp4"/><Relationship Id="rId4" Type="http://schemas.microsoft.com/office/2007/relationships/media" Target="../media/media5.mp4"/><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38200" y="3581400"/>
            <a:ext cx="7772400" cy="1470025"/>
          </a:xfrm>
        </p:spPr>
        <p:txBody>
          <a:bodyPr>
            <a:noAutofit/>
          </a:bodyPr>
          <a:lstStyle/>
          <a:p>
            <a:r>
              <a:rPr lang="en-US" altLang="zh-CN" b="1" dirty="0" smtClean="0">
                <a:solidFill>
                  <a:schemeClr val="tx2"/>
                </a:solidFill>
                <a:effectLst>
                  <a:outerShdw blurRad="50800" dist="25400" dir="2700000" algn="tl">
                    <a:schemeClr val="tx1">
                      <a:alpha val="30000"/>
                    </a:schemeClr>
                  </a:outerShdw>
                </a:effectLst>
                <a:latin typeface="Britannic Bold" pitchFamily="34" charset="0"/>
              </a:rPr>
              <a:t>Semi-Automated Video Morphing</a:t>
            </a:r>
            <a:r>
              <a:rPr lang="en-US" altLang="zh-CN" sz="2800" b="1" dirty="0">
                <a:effectLst>
                  <a:outerShdw blurRad="38100" dist="38100" dir="2700000" algn="tl">
                    <a:srgbClr val="000000">
                      <a:alpha val="43137"/>
                    </a:srgbClr>
                  </a:outerShdw>
                </a:effectLst>
                <a:latin typeface="Britannic Bold" pitchFamily="34" charset="0"/>
              </a:rPr>
              <a:t/>
            </a:r>
            <a:br>
              <a:rPr lang="en-US" altLang="zh-CN" sz="2800" b="1" dirty="0">
                <a:effectLst>
                  <a:outerShdw blurRad="38100" dist="38100" dir="2700000" algn="tl">
                    <a:srgbClr val="000000">
                      <a:alpha val="43137"/>
                    </a:srgbClr>
                  </a:outerShdw>
                </a:effectLst>
                <a:latin typeface="Britannic Bold" pitchFamily="34" charset="0"/>
              </a:rPr>
            </a:br>
            <a:r>
              <a:rPr lang="en-US" altLang="zh-CN" sz="2800" b="1" dirty="0" smtClean="0">
                <a:effectLst>
                  <a:outerShdw blurRad="38100" dist="38100" dir="2700000" algn="tl">
                    <a:srgbClr val="000000">
                      <a:alpha val="43137"/>
                    </a:srgbClr>
                  </a:outerShdw>
                </a:effectLst>
                <a:latin typeface="Britannic Bold" pitchFamily="34" charset="0"/>
              </a:rPr>
              <a:t/>
            </a:r>
            <a:br>
              <a:rPr lang="en-US" altLang="zh-CN" sz="2800" b="1" dirty="0" smtClean="0">
                <a:effectLst>
                  <a:outerShdw blurRad="38100" dist="38100" dir="2700000" algn="tl">
                    <a:srgbClr val="000000">
                      <a:alpha val="43137"/>
                    </a:srgbClr>
                  </a:outerShdw>
                </a:effectLst>
                <a:latin typeface="Britannic Bold" pitchFamily="34" charset="0"/>
              </a:rPr>
            </a:br>
            <a:r>
              <a:rPr lang="en-US" altLang="zh-CN" sz="2800" b="1" dirty="0" smtClean="0">
                <a:effectLst>
                  <a:outerShdw blurRad="38100" dist="38100" dir="2700000" algn="tl">
                    <a:srgbClr val="000000">
                      <a:alpha val="43137"/>
                    </a:srgbClr>
                  </a:outerShdw>
                </a:effectLst>
                <a:latin typeface="Britannic Bold" pitchFamily="34" charset="0"/>
              </a:rPr>
              <a:t/>
            </a:r>
            <a:br>
              <a:rPr lang="en-US" altLang="zh-CN" sz="2800" b="1" dirty="0" smtClean="0">
                <a:effectLst>
                  <a:outerShdw blurRad="38100" dist="38100" dir="2700000" algn="tl">
                    <a:srgbClr val="000000">
                      <a:alpha val="43137"/>
                    </a:srgbClr>
                  </a:outerShdw>
                </a:effectLst>
                <a:latin typeface="Britannic Bold" pitchFamily="34" charset="0"/>
              </a:rPr>
            </a:br>
            <a:r>
              <a:rPr lang="en-US" altLang="zh-CN" sz="2800" b="1" dirty="0" smtClean="0">
                <a:solidFill>
                  <a:schemeClr val="tx2">
                    <a:lumMod val="60000"/>
                    <a:lumOff val="40000"/>
                  </a:schemeClr>
                </a:solidFill>
                <a:effectLst>
                  <a:outerShdw blurRad="38100" dist="38100" dir="2700000" algn="tl">
                    <a:srgbClr val="000000">
                      <a:alpha val="43137"/>
                    </a:srgbClr>
                  </a:outerShdw>
                </a:effectLst>
              </a:rPr>
              <a:t>Jing Liao</a:t>
            </a:r>
            <a:r>
              <a:rPr lang="en-US" altLang="zh-CN" sz="2800" b="1" dirty="0">
                <a:solidFill>
                  <a:schemeClr val="tx2">
                    <a:lumMod val="60000"/>
                    <a:lumOff val="40000"/>
                  </a:schemeClr>
                </a:solidFill>
                <a:effectLst>
                  <a:outerShdw blurRad="38100" dist="38100" dir="2700000" algn="tl">
                    <a:srgbClr val="000000">
                      <a:alpha val="43137"/>
                    </a:srgbClr>
                  </a:outerShdw>
                </a:effectLst>
              </a:rPr>
              <a:t>, </a:t>
            </a:r>
            <a:r>
              <a:rPr lang="en-US" altLang="zh-CN" sz="2800" b="1" dirty="0" smtClean="0">
                <a:solidFill>
                  <a:schemeClr val="tx2">
                    <a:lumMod val="60000"/>
                    <a:lumOff val="40000"/>
                  </a:schemeClr>
                </a:solidFill>
                <a:effectLst>
                  <a:outerShdw blurRad="38100" dist="38100" dir="2700000" algn="tl">
                    <a:srgbClr val="000000">
                      <a:alpha val="43137"/>
                    </a:srgbClr>
                  </a:outerShdw>
                </a:effectLst>
              </a:rPr>
              <a:t>Rodolfo Lima, Diego </a:t>
            </a:r>
            <a:r>
              <a:rPr lang="en-US" altLang="zh-CN" sz="2800" b="1" dirty="0" err="1" smtClean="0">
                <a:solidFill>
                  <a:schemeClr val="tx2">
                    <a:lumMod val="60000"/>
                    <a:lumOff val="40000"/>
                  </a:schemeClr>
                </a:solidFill>
                <a:effectLst>
                  <a:outerShdw blurRad="38100" dist="38100" dir="2700000" algn="tl">
                    <a:srgbClr val="000000">
                      <a:alpha val="43137"/>
                    </a:srgbClr>
                  </a:outerShdw>
                </a:effectLst>
              </a:rPr>
              <a:t>Nehab</a:t>
            </a:r>
            <a:r>
              <a:rPr lang="en-US" altLang="zh-CN" sz="2800" b="1" dirty="0" smtClean="0">
                <a:solidFill>
                  <a:schemeClr val="tx2">
                    <a:lumMod val="60000"/>
                    <a:lumOff val="40000"/>
                  </a:schemeClr>
                </a:solidFill>
                <a:effectLst>
                  <a:outerShdw blurRad="38100" dist="38100" dir="2700000" algn="tl">
                    <a:srgbClr val="000000">
                      <a:alpha val="43137"/>
                    </a:srgbClr>
                  </a:outerShdw>
                </a:effectLst>
              </a:rPr>
              <a:t/>
            </a:r>
            <a:br>
              <a:rPr lang="en-US" altLang="zh-CN" sz="2800" b="1" dirty="0" smtClean="0">
                <a:solidFill>
                  <a:schemeClr val="tx2">
                    <a:lumMod val="60000"/>
                    <a:lumOff val="40000"/>
                  </a:schemeClr>
                </a:solidFill>
                <a:effectLst>
                  <a:outerShdw blurRad="38100" dist="38100" dir="2700000" algn="tl">
                    <a:srgbClr val="000000">
                      <a:alpha val="43137"/>
                    </a:srgbClr>
                  </a:outerShdw>
                </a:effectLst>
              </a:rPr>
            </a:br>
            <a:r>
              <a:rPr lang="en-US" altLang="zh-CN" sz="2800" b="1" dirty="0" smtClean="0">
                <a:solidFill>
                  <a:schemeClr val="tx2">
                    <a:lumMod val="60000"/>
                    <a:lumOff val="40000"/>
                  </a:schemeClr>
                </a:solidFill>
                <a:effectLst>
                  <a:outerShdw blurRad="38100" dist="38100" dir="2700000" algn="tl">
                    <a:srgbClr val="000000">
                      <a:alpha val="43137"/>
                    </a:srgbClr>
                  </a:outerShdw>
                </a:effectLst>
              </a:rPr>
              <a:t/>
            </a:r>
            <a:br>
              <a:rPr lang="en-US" altLang="zh-CN" sz="2800" b="1" dirty="0" smtClean="0">
                <a:solidFill>
                  <a:schemeClr val="tx2">
                    <a:lumMod val="60000"/>
                    <a:lumOff val="40000"/>
                  </a:schemeClr>
                </a:solidFill>
                <a:effectLst>
                  <a:outerShdw blurRad="38100" dist="38100" dir="2700000" algn="tl">
                    <a:srgbClr val="000000">
                      <a:alpha val="43137"/>
                    </a:srgbClr>
                  </a:outerShdw>
                </a:effectLst>
              </a:rPr>
            </a:br>
            <a:r>
              <a:rPr lang="en-US" altLang="zh-CN" sz="2800" b="1" dirty="0" err="1" smtClean="0">
                <a:solidFill>
                  <a:schemeClr val="tx2">
                    <a:lumMod val="60000"/>
                    <a:lumOff val="40000"/>
                  </a:schemeClr>
                </a:solidFill>
                <a:effectLst>
                  <a:outerShdw blurRad="38100" dist="38100" dir="2700000" algn="tl">
                    <a:srgbClr val="000000">
                      <a:alpha val="43137"/>
                    </a:srgbClr>
                  </a:outerShdw>
                </a:effectLst>
              </a:rPr>
              <a:t>Hugues</a:t>
            </a:r>
            <a:r>
              <a:rPr lang="en-US" altLang="zh-CN" sz="2800" b="1" dirty="0" smtClean="0">
                <a:solidFill>
                  <a:schemeClr val="tx2">
                    <a:lumMod val="60000"/>
                    <a:lumOff val="40000"/>
                  </a:schemeClr>
                </a:solidFill>
                <a:effectLst>
                  <a:outerShdw blurRad="38100" dist="38100" dir="2700000" algn="tl">
                    <a:srgbClr val="000000">
                      <a:alpha val="43137"/>
                    </a:srgbClr>
                  </a:outerShdw>
                </a:effectLst>
              </a:rPr>
              <a:t> Hoppe, Pedro Sander</a:t>
            </a:r>
            <a:r>
              <a:rPr lang="en-US" altLang="zh-CN" sz="2800" b="1" dirty="0" smtClean="0"/>
              <a:t/>
            </a:r>
            <a:br>
              <a:rPr lang="en-US" altLang="zh-CN" sz="2800" b="1" dirty="0" smtClean="0"/>
            </a:br>
            <a:endParaRPr lang="en-US" sz="2800" b="1" dirty="0"/>
          </a:p>
        </p:txBody>
      </p:sp>
      <p:sp>
        <p:nvSpPr>
          <p:cNvPr id="9" name="Right Arrow 8"/>
          <p:cNvSpPr/>
          <p:nvPr/>
        </p:nvSpPr>
        <p:spPr>
          <a:xfrm>
            <a:off x="2349956" y="990600"/>
            <a:ext cx="642235" cy="228600"/>
          </a:xfrm>
          <a:prstGeom prst="rightArrow">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zh-CN" altLang="en-US">
              <a:effectLst/>
            </a:endParaRPr>
          </a:p>
        </p:txBody>
      </p:sp>
      <p:sp>
        <p:nvSpPr>
          <p:cNvPr id="12" name="Right Arrow 11"/>
          <p:cNvSpPr/>
          <p:nvPr/>
        </p:nvSpPr>
        <p:spPr>
          <a:xfrm flipH="1">
            <a:off x="6019800" y="990600"/>
            <a:ext cx="574183" cy="218941"/>
          </a:xfrm>
          <a:prstGeom prst="rightArrow">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zh-CN" altLang="en-US">
              <a:effectLst/>
            </a:endParaRPr>
          </a:p>
        </p:txBody>
      </p:sp>
      <p:pic>
        <p:nvPicPr>
          <p:cNvPr id="1026" name="Picture 2" descr="U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482" y="6056869"/>
            <a:ext cx="3585849" cy="5725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3.impa.br/~diego/impa.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6575" y="6017514"/>
            <a:ext cx="1219200" cy="7071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3.gstatic.com/images?q=tbn:ANd9GcTPzdq0SZCr1jDZve3iI_U-dftsur2y1Eb_d6ldLUrBt9nDClHx"/>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3975" y="6056868"/>
            <a:ext cx="2206625" cy="557827"/>
          </a:xfrm>
          <a:prstGeom prst="rect">
            <a:avLst/>
          </a:prstGeom>
          <a:noFill/>
          <a:extLst>
            <a:ext uri="{909E8E84-426E-40DD-AFC4-6F175D3DCCD1}">
              <a14:hiddenFill xmlns:a14="http://schemas.microsoft.com/office/drawing/2010/main">
                <a:solidFill>
                  <a:srgbClr val="FFFFFF"/>
                </a:solidFill>
              </a14:hiddenFill>
            </a:ext>
          </a:extLst>
        </p:spPr>
      </p:pic>
      <p:pic>
        <p:nvPicPr>
          <p:cNvPr id="19" name="input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4348" y="76200"/>
            <a:ext cx="2133600" cy="2133600"/>
          </a:xfrm>
          <a:prstGeom prst="rect">
            <a:avLst/>
          </a:prstGeom>
        </p:spPr>
      </p:pic>
      <p:pic>
        <p:nvPicPr>
          <p:cNvPr id="20" name="movie_color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3124200" y="0"/>
            <a:ext cx="2590800" cy="2590800"/>
          </a:xfrm>
          <a:prstGeom prst="rect">
            <a:avLst/>
          </a:prstGeom>
        </p:spPr>
      </p:pic>
      <p:pic>
        <p:nvPicPr>
          <p:cNvPr id="21" name="input1">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6858000" y="75127"/>
            <a:ext cx="2134673" cy="2134673"/>
          </a:xfrm>
          <a:prstGeom prst="rect">
            <a:avLst/>
          </a:prstGeom>
        </p:spPr>
      </p:pic>
    </p:spTree>
    <p:extLst>
      <p:ext uri="{BB962C8B-B14F-4D97-AF65-F5344CB8AC3E}">
        <p14:creationId xmlns:p14="http://schemas.microsoft.com/office/powerpoint/2010/main" val="4238322865"/>
      </p:ext>
    </p:extLst>
  </p:cSld>
  <p:clrMapOvr>
    <a:masterClrMapping/>
  </p:clrMapOvr>
  <mc:AlternateContent xmlns:mc="http://schemas.openxmlformats.org/markup-compatibility/2006" xmlns:p14="http://schemas.microsoft.com/office/powerpoint/2010/main">
    <mc:Choice Requires="p14">
      <p:transition p14:dur="10" advTm="17739"/>
    </mc:Choice>
    <mc:Fallback xmlns="">
      <p:transition advTm="17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00" fill="hold"/>
                                        <p:tgtEl>
                                          <p:spTgt spid="19"/>
                                        </p:tgtEl>
                                      </p:cBhvr>
                                    </p:cmd>
                                  </p:childTnLst>
                                </p:cTn>
                              </p:par>
                              <p:par>
                                <p:cTn id="7" presetID="1" presetClass="mediacall" presetSubtype="0" fill="hold" nodeType="withEffect">
                                  <p:stCondLst>
                                    <p:cond delay="0"/>
                                  </p:stCondLst>
                                  <p:childTnLst>
                                    <p:cmd type="call" cmd="playFrom(0.0)">
                                      <p:cBhvr>
                                        <p:cTn id="8" dur="5600" fill="hold"/>
                                        <p:tgtEl>
                                          <p:spTgt spid="20"/>
                                        </p:tgtEl>
                                      </p:cBhvr>
                                    </p:cmd>
                                  </p:childTnLst>
                                </p:cTn>
                              </p:par>
                              <p:par>
                                <p:cTn id="9" presetID="1" presetClass="mediacall" presetSubtype="0" fill="hold" nodeType="withEffect">
                                  <p:stCondLst>
                                    <p:cond delay="0"/>
                                  </p:stCondLst>
                                  <p:childTnLst>
                                    <p:cmd type="call" cmd="playFrom(0.0)">
                                      <p:cBhvr>
                                        <p:cTn id="10" dur="56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9"/>
                </p:tgtEl>
              </p:cMediaNode>
            </p:video>
            <p:video>
              <p:cMediaNode vol="80000">
                <p:cTn id="12" repeatCount="indefinite" fill="hold" display="0">
                  <p:stCondLst>
                    <p:cond delay="indefinite"/>
                  </p:stCondLst>
                </p:cTn>
                <p:tgtEl>
                  <p:spTgt spid="20"/>
                </p:tgtEl>
              </p:cMediaNode>
            </p:video>
            <p:video>
              <p:cMediaNode vol="80000">
                <p:cTn id="13" repeatCount="indefinite" fill="hold" display="0">
                  <p:stCondLst>
                    <p:cond delay="indefinite"/>
                  </p:stCondLst>
                </p:cTn>
                <p:tgtEl>
                  <p:spTgt spid="21"/>
                </p:tgtEl>
              </p:cMediaNode>
            </p:video>
          </p:childTnLst>
        </p:cTn>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altLang="zh-CN" dirty="0"/>
              <a:t>Challenges of image -&gt; video</a:t>
            </a:r>
            <a:endParaRPr lang="en-US" dirty="0"/>
          </a:p>
        </p:txBody>
      </p:sp>
      <p:sp>
        <p:nvSpPr>
          <p:cNvPr id="22" name="标题 1"/>
          <p:cNvSpPr txBox="1">
            <a:spLocks/>
          </p:cNvSpPr>
          <p:nvPr/>
        </p:nvSpPr>
        <p:spPr>
          <a:xfrm>
            <a:off x="290866" y="977900"/>
            <a:ext cx="3657600" cy="5334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r>
              <a:rPr lang="en-US" altLang="zh-CN" sz="2800" b="1" dirty="0" smtClean="0">
                <a:solidFill>
                  <a:schemeClr val="tx2">
                    <a:lumMod val="60000"/>
                    <a:lumOff val="40000"/>
                  </a:schemeClr>
                </a:solidFill>
                <a:latin typeface="Britannic Bold" pitchFamily="34" charset="0"/>
              </a:rPr>
              <a:t>Popping</a:t>
            </a:r>
            <a:endParaRPr lang="en-US" altLang="zh-CN" sz="2800" b="1" dirty="0">
              <a:solidFill>
                <a:schemeClr val="tx2">
                  <a:lumMod val="60000"/>
                  <a:lumOff val="40000"/>
                </a:schemeClr>
              </a:solidFill>
              <a:latin typeface="Britannic Bold" pitchFamily="34" charset="0"/>
            </a:endParaRPr>
          </a:p>
        </p:txBody>
      </p:sp>
      <p:sp>
        <p:nvSpPr>
          <p:cNvPr id="13" name="Right Arrow 12"/>
          <p:cNvSpPr/>
          <p:nvPr/>
        </p:nvSpPr>
        <p:spPr>
          <a:xfrm>
            <a:off x="4267200" y="3352800"/>
            <a:ext cx="609600" cy="381000"/>
          </a:xfrm>
          <a:prstGeom prst="rightArrow">
            <a:avLst/>
          </a:prstGeom>
          <a:gradFill>
            <a:gsLst>
              <a:gs pos="0">
                <a:schemeClr val="accent1"/>
              </a:gs>
              <a:gs pos="100000">
                <a:srgbClr val="4BC3AF"/>
              </a:gs>
            </a:gsLst>
            <a:lin ang="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solidFill>
                <a:srgbClr val="00B0F0"/>
              </a:solidFill>
              <a:effectLst/>
            </a:endParaRPr>
          </a:p>
        </p:txBody>
      </p:sp>
      <p:sp>
        <p:nvSpPr>
          <p:cNvPr id="25" name="标题 1"/>
          <p:cNvSpPr txBox="1">
            <a:spLocks/>
          </p:cNvSpPr>
          <p:nvPr/>
        </p:nvSpPr>
        <p:spPr>
          <a:xfrm>
            <a:off x="5192486" y="1007946"/>
            <a:ext cx="3657600" cy="5334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r>
              <a:rPr lang="en-US" altLang="zh-CN" sz="2800" b="1" dirty="0" smtClean="0">
                <a:solidFill>
                  <a:srgbClr val="4BC3AF"/>
                </a:solidFill>
                <a:latin typeface="Britannic Bold" pitchFamily="34" charset="0"/>
              </a:rPr>
              <a:t>Smooth</a:t>
            </a:r>
            <a:endParaRPr lang="en-US" altLang="zh-CN" sz="2800" b="1" dirty="0">
              <a:solidFill>
                <a:srgbClr val="4BC3AF"/>
              </a:solidFill>
              <a:latin typeface="Britannic Bold" pitchFamily="34" charset="0"/>
            </a:endParaRPr>
          </a:p>
        </p:txBody>
      </p:sp>
      <p:pic>
        <p:nvPicPr>
          <p:cNvPr id="5" name="poppin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57516" y="1793240"/>
            <a:ext cx="3966633" cy="4759960"/>
          </a:xfrm>
          <a:prstGeom prst="rect">
            <a:avLst/>
          </a:prstGeom>
          <a:ln>
            <a:solidFill>
              <a:schemeClr val="tx1"/>
            </a:solidFill>
          </a:ln>
        </p:spPr>
      </p:pic>
      <p:pic>
        <p:nvPicPr>
          <p:cNvPr id="3" name="movie_color1">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9"/>
          <a:stretch>
            <a:fillRect/>
          </a:stretch>
        </p:blipFill>
        <p:spPr>
          <a:xfrm>
            <a:off x="5049588" y="1828800"/>
            <a:ext cx="3932766" cy="4719320"/>
          </a:xfrm>
          <a:prstGeom prst="rect">
            <a:avLst/>
          </a:prstGeom>
          <a:ln>
            <a:solidFill>
              <a:schemeClr val="tx1"/>
            </a:solidFill>
          </a:ln>
        </p:spPr>
      </p:pic>
    </p:spTree>
    <p:custDataLst>
      <p:tags r:id="rId1"/>
    </p:custDataLst>
    <p:extLst>
      <p:ext uri="{BB962C8B-B14F-4D97-AF65-F5344CB8AC3E}">
        <p14:creationId xmlns:p14="http://schemas.microsoft.com/office/powerpoint/2010/main" val="567110976"/>
      </p:ext>
    </p:extLst>
  </p:cSld>
  <p:clrMapOvr>
    <a:masterClrMapping/>
  </p:clrMapOvr>
  <mc:AlternateContent xmlns:mc="http://schemas.openxmlformats.org/markup-compatibility/2006" xmlns:p14="http://schemas.microsoft.com/office/powerpoint/2010/main">
    <mc:Choice Requires="p14">
      <p:transition p14:dur="10" advTm="19549"/>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67" fill="hold"/>
                                        <p:tgtEl>
                                          <p:spTgt spid="5"/>
                                        </p:tgtEl>
                                      </p:cBhvr>
                                    </p:cmd>
                                  </p:childTnLst>
                                </p:cTn>
                              </p:par>
                              <p:par>
                                <p:cTn id="7" presetID="1" presetClass="mediacall" presetSubtype="0" fill="hold" nodeType="withEffect">
                                  <p:stCondLst>
                                    <p:cond delay="0"/>
                                  </p:stCondLst>
                                  <p:childTnLst>
                                    <p:cmd type="call" cmd="playFrom(0.0)">
                                      <p:cBhvr>
                                        <p:cTn id="8" dur="66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remove" display="0">
                  <p:stCondLst>
                    <p:cond delay="indefinite"/>
                  </p:stCondLst>
                </p:cTn>
                <p:tgtEl>
                  <p:spTgt spid="5"/>
                </p:tgtEl>
              </p:cMediaNode>
            </p:video>
            <p:video>
              <p:cMediaNode vol="80000">
                <p:cTn id="10" repeatCount="indefinite" fill="remove"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0" objId="5"/>
        <p14:playEvt time="0" objId="3"/>
        <p14:playEvt time="6691" objId="5"/>
        <p14:playEvt time="6927" objId="3"/>
        <p14:playEvt time="13429" objId="5"/>
        <p14:playEvt time="13629" objId="3"/>
        <p14:stopEvt time="19549" objId="5"/>
        <p14:stopEvt time="19549"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Contributions</a:t>
            </a:r>
            <a:endParaRPr lang="zh-CN" altLang="en-US" dirty="0"/>
          </a:p>
        </p:txBody>
      </p:sp>
      <p:grpSp>
        <p:nvGrpSpPr>
          <p:cNvPr id="18" name="Group 17"/>
          <p:cNvGrpSpPr/>
          <p:nvPr/>
        </p:nvGrpSpPr>
        <p:grpSpPr>
          <a:xfrm>
            <a:off x="6019800" y="990600"/>
            <a:ext cx="2514600" cy="1694673"/>
            <a:chOff x="5073962" y="2441575"/>
            <a:chExt cx="4023804" cy="2743200"/>
          </a:xfrm>
        </p:grpSpPr>
        <p:grpSp>
          <p:nvGrpSpPr>
            <p:cNvPr id="19" name="Group 18"/>
            <p:cNvGrpSpPr/>
            <p:nvPr/>
          </p:nvGrpSpPr>
          <p:grpSpPr>
            <a:xfrm>
              <a:off x="5073962" y="2441575"/>
              <a:ext cx="4023804" cy="2743200"/>
              <a:chOff x="-76200" y="2502244"/>
              <a:chExt cx="4023804" cy="2743200"/>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1604" y="2502244"/>
                <a:ext cx="2286000" cy="2743200"/>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 y="2502244"/>
                <a:ext cx="2286000" cy="2743200"/>
              </a:xfrm>
              <a:prstGeom prst="rect">
                <a:avLst/>
              </a:prstGeom>
            </p:spPr>
          </p:pic>
        </p:grpSp>
        <p:sp>
          <p:nvSpPr>
            <p:cNvPr id="20" name="Oval 19"/>
            <p:cNvSpPr/>
            <p:nvPr/>
          </p:nvSpPr>
          <p:spPr>
            <a:xfrm>
              <a:off x="6502004" y="3016667"/>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1" name="Oval 20"/>
            <p:cNvSpPr/>
            <p:nvPr/>
          </p:nvSpPr>
          <p:spPr>
            <a:xfrm>
              <a:off x="6109127" y="3856215"/>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2" name="Oval 21"/>
            <p:cNvSpPr/>
            <p:nvPr/>
          </p:nvSpPr>
          <p:spPr>
            <a:xfrm>
              <a:off x="6306850" y="4815880"/>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3" name="Oval 22"/>
            <p:cNvSpPr/>
            <p:nvPr/>
          </p:nvSpPr>
          <p:spPr>
            <a:xfrm>
              <a:off x="5953048" y="4679559"/>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4" name="Oval 23"/>
            <p:cNvSpPr/>
            <p:nvPr/>
          </p:nvSpPr>
          <p:spPr>
            <a:xfrm>
              <a:off x="8296314" y="2985562"/>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5" name="Oval 24"/>
            <p:cNvSpPr/>
            <p:nvPr/>
          </p:nvSpPr>
          <p:spPr>
            <a:xfrm>
              <a:off x="8162798" y="3899076"/>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6" name="Oval 25"/>
            <p:cNvSpPr/>
            <p:nvPr/>
          </p:nvSpPr>
          <p:spPr>
            <a:xfrm>
              <a:off x="7704890" y="4638049"/>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27" name="Oval 26"/>
            <p:cNvSpPr/>
            <p:nvPr/>
          </p:nvSpPr>
          <p:spPr>
            <a:xfrm>
              <a:off x="8062601" y="4759213"/>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grpSp>
      <p:pic>
        <p:nvPicPr>
          <p:cNvPr id="31" name="afterresamp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569168" y="2723446"/>
            <a:ext cx="1587378" cy="1904854"/>
          </a:xfrm>
          <a:prstGeom prst="rect">
            <a:avLst/>
          </a:prstGeom>
          <a:ln>
            <a:solidFill>
              <a:schemeClr val="bg1"/>
            </a:solidFill>
          </a:ln>
        </p:spPr>
      </p:pic>
      <p:pic>
        <p:nvPicPr>
          <p:cNvPr id="32" name="movie_color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6569168" y="4764874"/>
            <a:ext cx="1679948" cy="2015938"/>
          </a:xfrm>
          <a:prstGeom prst="rect">
            <a:avLst/>
          </a:prstGeom>
          <a:ln>
            <a:solidFill>
              <a:schemeClr val="bg1"/>
            </a:solidFill>
          </a:ln>
        </p:spPr>
      </p:pic>
      <p:grpSp>
        <p:nvGrpSpPr>
          <p:cNvPr id="34" name="组合 15"/>
          <p:cNvGrpSpPr/>
          <p:nvPr/>
        </p:nvGrpSpPr>
        <p:grpSpPr>
          <a:xfrm>
            <a:off x="518081" y="1374000"/>
            <a:ext cx="5286162" cy="1216800"/>
            <a:chOff x="5535558" y="1311371"/>
            <a:chExt cx="2317027" cy="853106"/>
          </a:xfrm>
        </p:grpSpPr>
        <p:sp>
          <p:nvSpPr>
            <p:cNvPr id="35" name="TextBox 34"/>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effectLst/>
                  <a:latin typeface="微软雅黑" pitchFamily="34" charset="-122"/>
                  <a:ea typeface="微软雅黑" pitchFamily="34" charset="-122"/>
                </a:rPr>
                <a:t>Convenient UI</a:t>
              </a:r>
              <a:endParaRPr lang="zh-CN" altLang="en-US" sz="2400" b="1" dirty="0">
                <a:effectLst/>
                <a:latin typeface="微软雅黑" pitchFamily="34" charset="-122"/>
                <a:ea typeface="微软雅黑" pitchFamily="34" charset="-122"/>
              </a:endParaRPr>
            </a:p>
          </p:txBody>
        </p:sp>
        <p:cxnSp>
          <p:nvCxnSpPr>
            <p:cNvPr id="36" name="直接连接符 10"/>
            <p:cNvCxnSpPr/>
            <p:nvPr/>
          </p:nvCxnSpPr>
          <p:spPr>
            <a:xfrm>
              <a:off x="5626508" y="1743788"/>
              <a:ext cx="0" cy="42068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流程图: 联系 11"/>
            <p:cNvSpPr/>
            <p:nvPr/>
          </p:nvSpPr>
          <p:spPr>
            <a:xfrm>
              <a:off x="5535558" y="1724469"/>
              <a:ext cx="157795" cy="252398"/>
            </a:xfrm>
            <a:prstGeom prst="flowChartConnector">
              <a:avLst/>
            </a:prstGeom>
            <a:solidFill>
              <a:srgbClr val="00B0F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25"/>
            <p:cNvCxnSpPr/>
            <p:nvPr/>
          </p:nvCxnSpPr>
          <p:spPr>
            <a:xfrm>
              <a:off x="5632781" y="2152421"/>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组合 28"/>
          <p:cNvGrpSpPr/>
          <p:nvPr/>
        </p:nvGrpSpPr>
        <p:grpSpPr>
          <a:xfrm>
            <a:off x="486333" y="3355200"/>
            <a:ext cx="5317909" cy="1216800"/>
            <a:chOff x="5535558" y="1311371"/>
            <a:chExt cx="2317027" cy="853106"/>
          </a:xfrm>
        </p:grpSpPr>
        <p:sp>
          <p:nvSpPr>
            <p:cNvPr id="40" name="TextBox 39"/>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effectLst/>
                  <a:latin typeface="微软雅黑" pitchFamily="34" charset="-122"/>
                  <a:ea typeface="微软雅黑" pitchFamily="34" charset="-122"/>
                </a:rPr>
                <a:t>Temporal Synchronization</a:t>
              </a:r>
              <a:endParaRPr lang="zh-CN" altLang="en-US" sz="2400" b="1" dirty="0">
                <a:effectLst/>
                <a:latin typeface="微软雅黑" pitchFamily="34" charset="-122"/>
                <a:ea typeface="微软雅黑" pitchFamily="34" charset="-122"/>
              </a:endParaRPr>
            </a:p>
          </p:txBody>
        </p:sp>
        <p:cxnSp>
          <p:nvCxnSpPr>
            <p:cNvPr id="41" name="直接连接符 30"/>
            <p:cNvCxnSpPr/>
            <p:nvPr/>
          </p:nvCxnSpPr>
          <p:spPr>
            <a:xfrm>
              <a:off x="5626508" y="1743788"/>
              <a:ext cx="0" cy="4206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流程图: 联系 31"/>
            <p:cNvSpPr/>
            <p:nvPr/>
          </p:nvSpPr>
          <p:spPr>
            <a:xfrm>
              <a:off x="5535558" y="1724471"/>
              <a:ext cx="156853" cy="252398"/>
            </a:xfrm>
            <a:prstGeom prst="flowChartConnector">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连接符 32"/>
            <p:cNvCxnSpPr/>
            <p:nvPr/>
          </p:nvCxnSpPr>
          <p:spPr>
            <a:xfrm>
              <a:off x="5632781" y="2148655"/>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 name="组合 33"/>
          <p:cNvGrpSpPr/>
          <p:nvPr/>
        </p:nvGrpSpPr>
        <p:grpSpPr>
          <a:xfrm>
            <a:off x="486334" y="5259485"/>
            <a:ext cx="5317908" cy="1217515"/>
            <a:chOff x="5535558" y="1311371"/>
            <a:chExt cx="2317027" cy="853106"/>
          </a:xfrm>
        </p:grpSpPr>
        <p:sp>
          <p:nvSpPr>
            <p:cNvPr id="45" name="TextBox 44"/>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r>
                <a:rPr lang="en-US" altLang="zh-CN" sz="2400" b="1" dirty="0">
                  <a:effectLst/>
                  <a:latin typeface="微软雅黑" pitchFamily="34" charset="-122"/>
                  <a:ea typeface="微软雅黑" pitchFamily="34" charset="-122"/>
                </a:rPr>
                <a:t>Temporal </a:t>
              </a:r>
              <a:r>
                <a:rPr lang="en-US" altLang="zh-CN" sz="2400" b="1" dirty="0" smtClean="0">
                  <a:effectLst/>
                  <a:latin typeface="微软雅黑" pitchFamily="34" charset="-122"/>
                  <a:ea typeface="微软雅黑" pitchFamily="34" charset="-122"/>
                </a:rPr>
                <a:t>Coherence</a:t>
              </a:r>
              <a:endParaRPr lang="zh-CN" altLang="en-US" sz="2400" b="1" dirty="0">
                <a:effectLst/>
                <a:latin typeface="微软雅黑" pitchFamily="34" charset="-122"/>
                <a:ea typeface="微软雅黑" pitchFamily="34" charset="-122"/>
              </a:endParaRPr>
            </a:p>
          </p:txBody>
        </p:sp>
        <p:cxnSp>
          <p:nvCxnSpPr>
            <p:cNvPr id="46" name="直接连接符 35"/>
            <p:cNvCxnSpPr/>
            <p:nvPr/>
          </p:nvCxnSpPr>
          <p:spPr>
            <a:xfrm>
              <a:off x="5626508" y="1743788"/>
              <a:ext cx="0" cy="4206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流程图: 联系 36"/>
            <p:cNvSpPr/>
            <p:nvPr/>
          </p:nvSpPr>
          <p:spPr>
            <a:xfrm>
              <a:off x="5535558" y="1724471"/>
              <a:ext cx="156853" cy="252250"/>
            </a:xfrm>
            <a:prstGeom prst="flowChartConnector">
              <a:avLst/>
            </a:pr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连接符 37"/>
            <p:cNvCxnSpPr/>
            <p:nvPr/>
          </p:nvCxnSpPr>
          <p:spPr>
            <a:xfrm>
              <a:off x="5632781" y="2148655"/>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1854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334" fill="hold"/>
                                        <p:tgtEl>
                                          <p:spTgt spid="31"/>
                                        </p:tgtEl>
                                      </p:cBhvr>
                                    </p:cmd>
                                  </p:childTnLst>
                                </p:cTn>
                              </p:par>
                              <p:par>
                                <p:cTn id="9" presetID="1" presetClass="mediacall" presetSubtype="0" fill="hold" nodeType="withEffect">
                                  <p:stCondLst>
                                    <p:cond delay="0"/>
                                  </p:stCondLst>
                                  <p:childTnLst>
                                    <p:cmd type="call" cmd="playFrom(0.0)">
                                      <p:cBhvr>
                                        <p:cTn id="10" dur="6667"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remove" display="0">
                  <p:stCondLst>
                    <p:cond delay="indefinite"/>
                  </p:stCondLst>
                </p:cTn>
                <p:tgtEl>
                  <p:spTgt spid="31"/>
                </p:tgtEl>
              </p:cMediaNode>
            </p:video>
            <p:video>
              <p:cMediaNode vol="80000">
                <p:cTn id="12" repeatCount="indefinite" fill="remove" display="0">
                  <p:stCondLst>
                    <p:cond delay="indefinite"/>
                  </p:stCondLst>
                </p:cTn>
                <p:tgtEl>
                  <p:spTgt spid="3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Oval 71"/>
          <p:cNvSpPr/>
          <p:nvPr/>
        </p:nvSpPr>
        <p:spPr>
          <a:xfrm>
            <a:off x="3993926" y="4494837"/>
            <a:ext cx="74924" cy="74924"/>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73" name="Oval 72"/>
          <p:cNvSpPr/>
          <p:nvPr/>
        </p:nvSpPr>
        <p:spPr>
          <a:xfrm>
            <a:off x="3987215" y="4664277"/>
            <a:ext cx="74924" cy="74924"/>
          </a:xfrm>
          <a:prstGeom prst="ellipse">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74" name="Cube 73"/>
          <p:cNvSpPr/>
          <p:nvPr/>
        </p:nvSpPr>
        <p:spPr>
          <a:xfrm>
            <a:off x="3602749" y="2303597"/>
            <a:ext cx="1752600" cy="3810000"/>
          </a:xfrm>
          <a:prstGeom prst="cub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75" name="Parallelogram 14"/>
          <p:cNvSpPr/>
          <p:nvPr/>
        </p:nvSpPr>
        <p:spPr>
          <a:xfrm>
            <a:off x="3602749" y="4139246"/>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76" name="Parallelogram 14"/>
          <p:cNvSpPr/>
          <p:nvPr/>
        </p:nvSpPr>
        <p:spPr>
          <a:xfrm>
            <a:off x="3602749" y="3248296"/>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77" name="Parallelogram 14"/>
          <p:cNvSpPr/>
          <p:nvPr/>
        </p:nvSpPr>
        <p:spPr>
          <a:xfrm>
            <a:off x="3602749" y="2292511"/>
            <a:ext cx="1762125" cy="450488"/>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 name="connsiteX0" fmla="*/ 0 w 1762125"/>
              <a:gd name="connsiteY0" fmla="*/ 466725 h 469716"/>
              <a:gd name="connsiteX1" fmla="*/ 447675 w 1762125"/>
              <a:gd name="connsiteY1" fmla="*/ 9525 h 469716"/>
              <a:gd name="connsiteX2" fmla="*/ 1762125 w 1762125"/>
              <a:gd name="connsiteY2" fmla="*/ 0 h 469716"/>
              <a:gd name="connsiteX3" fmla="*/ 1321594 w 1762125"/>
              <a:gd name="connsiteY3" fmla="*/ 469716 h 469716"/>
              <a:gd name="connsiteX4" fmla="*/ 0 w 1762125"/>
              <a:gd name="connsiteY4" fmla="*/ 466725 h 46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9716">
                <a:moveTo>
                  <a:pt x="0" y="466725"/>
                </a:moveTo>
                <a:lnTo>
                  <a:pt x="447675" y="9525"/>
                </a:lnTo>
                <a:lnTo>
                  <a:pt x="1762125" y="0"/>
                </a:lnTo>
                <a:lnTo>
                  <a:pt x="1321594" y="469716"/>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78" name="Parallelogram 14"/>
          <p:cNvSpPr/>
          <p:nvPr/>
        </p:nvSpPr>
        <p:spPr>
          <a:xfrm>
            <a:off x="3593224" y="4853847"/>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79" name="Parallelogram 14"/>
          <p:cNvSpPr/>
          <p:nvPr/>
        </p:nvSpPr>
        <p:spPr>
          <a:xfrm>
            <a:off x="3611109" y="5666751"/>
            <a:ext cx="1762125" cy="447619"/>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24" name="Cube 23"/>
          <p:cNvSpPr/>
          <p:nvPr/>
        </p:nvSpPr>
        <p:spPr>
          <a:xfrm>
            <a:off x="373747" y="2292511"/>
            <a:ext cx="1752600" cy="3810000"/>
          </a:xfrm>
          <a:prstGeom prst="cub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mc:AlternateContent xmlns:mc="http://schemas.openxmlformats.org/markup-compatibility/2006" xmlns:a14="http://schemas.microsoft.com/office/drawing/2010/main">
        <mc:Choice Requires="a14">
          <p:sp>
            <p:nvSpPr>
              <p:cNvPr id="63" name="TextBox 62"/>
              <p:cNvSpPr txBox="1"/>
              <p:nvPr/>
            </p:nvSpPr>
            <p:spPr>
              <a:xfrm>
                <a:off x="675734" y="1398389"/>
                <a:ext cx="1199111" cy="350865"/>
              </a:xfrm>
              <a:prstGeom prst="rect">
                <a:avLst/>
              </a:prstGeom>
              <a:noFill/>
            </p:spPr>
            <p:txBody>
              <a:bodyPr wrap="none" lIns="18288" tIns="0" rIns="18288" bIns="0" rtlCol="0">
                <a:spAutoFit/>
              </a:bodyPr>
              <a:lstStyle/>
              <a:p>
                <a:pPr>
                  <a:lnSpc>
                    <a:spcPct val="95000"/>
                  </a:lnSpc>
                </a:pPr>
                <a:r>
                  <a:rPr lang="en-US" sz="2400" dirty="0" smtClean="0">
                    <a:effectLst/>
                  </a:rPr>
                  <a:t>Video </a:t>
                </a:r>
                <a14:m>
                  <m:oMath xmlns:m="http://schemas.openxmlformats.org/officeDocument/2006/math">
                    <m:sSub>
                      <m:sSubPr>
                        <m:ctrlPr>
                          <a:rPr lang="en-US" sz="2400" b="0" i="1" smtClean="0">
                            <a:effectLst/>
                            <a:latin typeface="Cambria Math" panose="02040503050406030204" pitchFamily="18" charset="0"/>
                          </a:rPr>
                        </m:ctrlPr>
                      </m:sSubPr>
                      <m:e>
                        <m:r>
                          <a:rPr lang="en-US" sz="2400" b="0" i="1" smtClean="0">
                            <a:effectLst/>
                            <a:latin typeface="Cambria Math" panose="02040503050406030204" pitchFamily="18" charset="0"/>
                          </a:rPr>
                          <m:t>𝑉</m:t>
                        </m:r>
                      </m:e>
                      <m:sub>
                        <m:r>
                          <a:rPr lang="en-US" sz="2400" b="0" i="1" smtClean="0">
                            <a:effectLst/>
                            <a:latin typeface="Cambria Math"/>
                          </a:rPr>
                          <m:t>0</m:t>
                        </m:r>
                      </m:sub>
                    </m:sSub>
                  </m:oMath>
                </a14:m>
                <a:endParaRPr lang="en-US" sz="2400" dirty="0" err="1" smtClean="0">
                  <a:effectLst/>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675734" y="1398389"/>
                <a:ext cx="1199111" cy="350865"/>
              </a:xfrm>
              <a:prstGeom prst="rect">
                <a:avLst/>
              </a:prstGeom>
              <a:blipFill rotWithShape="0">
                <a:blip r:embed="rId3"/>
                <a:stretch>
                  <a:fillRect l="-13706" t="-29310" r="-2538" b="-534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7303309" y="1386689"/>
                <a:ext cx="1191994" cy="350865"/>
              </a:xfrm>
              <a:prstGeom prst="rect">
                <a:avLst/>
              </a:prstGeom>
              <a:noFill/>
            </p:spPr>
            <p:txBody>
              <a:bodyPr wrap="none" lIns="18288" tIns="0" rIns="18288" bIns="0" rtlCol="0">
                <a:spAutoFit/>
              </a:bodyPr>
              <a:lstStyle/>
              <a:p>
                <a:pPr>
                  <a:lnSpc>
                    <a:spcPct val="95000"/>
                  </a:lnSpc>
                </a:pPr>
                <a:r>
                  <a:rPr lang="en-US" sz="2400" dirty="0" smtClean="0">
                    <a:effectLst/>
                  </a:rPr>
                  <a:t>Video </a:t>
                </a:r>
                <a14:m>
                  <m:oMath xmlns:m="http://schemas.openxmlformats.org/officeDocument/2006/math">
                    <m:sSub>
                      <m:sSubPr>
                        <m:ctrlPr>
                          <a:rPr lang="en-US" sz="2400" b="0" i="1" smtClean="0">
                            <a:effectLst/>
                            <a:latin typeface="Cambria Math" panose="02040503050406030204" pitchFamily="18" charset="0"/>
                          </a:rPr>
                        </m:ctrlPr>
                      </m:sSubPr>
                      <m:e>
                        <m:r>
                          <a:rPr lang="en-US" sz="2400" b="0" i="1" smtClean="0">
                            <a:effectLst/>
                            <a:latin typeface="Cambria Math" panose="02040503050406030204" pitchFamily="18" charset="0"/>
                          </a:rPr>
                          <m:t>𝑉</m:t>
                        </m:r>
                      </m:e>
                      <m:sub>
                        <m:r>
                          <a:rPr lang="en-US" sz="2400" b="0" i="1" smtClean="0">
                            <a:effectLst/>
                            <a:latin typeface="Cambria Math"/>
                          </a:rPr>
                          <m:t>1</m:t>
                        </m:r>
                      </m:sub>
                    </m:sSub>
                  </m:oMath>
                </a14:m>
                <a:endParaRPr lang="en-US" sz="2400" dirty="0" err="1" smtClean="0">
                  <a:effectLst/>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7303309" y="1386689"/>
                <a:ext cx="1191994" cy="350865"/>
              </a:xfrm>
              <a:prstGeom prst="rect">
                <a:avLst/>
              </a:prstGeom>
              <a:blipFill rotWithShape="0">
                <a:blip r:embed="rId4"/>
                <a:stretch>
                  <a:fillRect l="-13776" t="-29310" r="-2041" b="-534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3249077" y="1398701"/>
                <a:ext cx="2523191" cy="350865"/>
              </a:xfrm>
              <a:prstGeom prst="rect">
                <a:avLst/>
              </a:prstGeom>
              <a:noFill/>
            </p:spPr>
            <p:txBody>
              <a:bodyPr wrap="none" lIns="18288" tIns="0" rIns="18288" bIns="0" rtlCol="0">
                <a:spAutoFit/>
              </a:bodyPr>
              <a:lstStyle/>
              <a:p>
                <a:pPr>
                  <a:lnSpc>
                    <a:spcPct val="95000"/>
                  </a:lnSpc>
                </a:pPr>
                <a:r>
                  <a:rPr lang="en-US" sz="2400" dirty="0" smtClean="0">
                    <a:effectLst/>
                  </a:rPr>
                  <a:t>Halfway domain </a:t>
                </a:r>
                <a14:m>
                  <m:oMath xmlns:m="http://schemas.openxmlformats.org/officeDocument/2006/math">
                    <m:r>
                      <m:rPr>
                        <m:sty m:val="p"/>
                      </m:rPr>
                      <a:rPr lang="en-US" sz="2400" b="0" i="0" smtClean="0">
                        <a:effectLst/>
                        <a:latin typeface="Cambria Math"/>
                      </a:rPr>
                      <m:t>Ω</m:t>
                    </m:r>
                  </m:oMath>
                </a14:m>
                <a:endParaRPr lang="en-US" sz="2400" dirty="0" smtClean="0">
                  <a:effectLst/>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3249077" y="1398701"/>
                <a:ext cx="2523191" cy="350865"/>
              </a:xfrm>
              <a:prstGeom prst="rect">
                <a:avLst/>
              </a:prstGeom>
              <a:blipFill rotWithShape="0">
                <a:blip r:embed="rId5"/>
                <a:stretch>
                  <a:fillRect l="-6039" t="-29310" r="-3140" b="-53448"/>
                </a:stretch>
              </a:blipFill>
            </p:spPr>
            <p:txBody>
              <a:bodyPr/>
              <a:lstStyle/>
              <a:p>
                <a:r>
                  <a:rPr lang="zh-CN" altLang="en-US">
                    <a:noFill/>
                  </a:rPr>
                  <a:t> </a:t>
                </a:r>
              </a:p>
            </p:txBody>
          </p:sp>
        </mc:Fallback>
      </mc:AlternateContent>
      <p:sp>
        <p:nvSpPr>
          <p:cNvPr id="4" name="Title 3"/>
          <p:cNvSpPr>
            <a:spLocks noGrp="1"/>
          </p:cNvSpPr>
          <p:nvPr>
            <p:ph type="title"/>
          </p:nvPr>
        </p:nvSpPr>
        <p:spPr/>
        <p:txBody>
          <a:bodyPr/>
          <a:lstStyle/>
          <a:p>
            <a:r>
              <a:rPr lang="en-US" altLang="zh-CN" dirty="0" smtClean="0"/>
              <a:t>Optimization of Spatiotemporal Map</a:t>
            </a:r>
            <a:endParaRPr lang="zh-CN" altLang="en-US" dirty="0"/>
          </a:p>
        </p:txBody>
      </p:sp>
      <p:sp>
        <p:nvSpPr>
          <p:cNvPr id="136" name="Oval 135"/>
          <p:cNvSpPr/>
          <p:nvPr/>
        </p:nvSpPr>
        <p:spPr>
          <a:xfrm>
            <a:off x="7339566" y="4472290"/>
            <a:ext cx="74924" cy="74924"/>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39" name="Oval 138"/>
          <p:cNvSpPr/>
          <p:nvPr/>
        </p:nvSpPr>
        <p:spPr>
          <a:xfrm>
            <a:off x="7332855" y="4641730"/>
            <a:ext cx="74924" cy="74924"/>
          </a:xfrm>
          <a:prstGeom prst="ellipse">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31" name="Parallelogram 14"/>
          <p:cNvSpPr/>
          <p:nvPr/>
        </p:nvSpPr>
        <p:spPr>
          <a:xfrm>
            <a:off x="373747" y="4128160"/>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589" y="4035586"/>
            <a:ext cx="587159" cy="587159"/>
          </a:xfrm>
          <a:prstGeom prst="rect">
            <a:avLst/>
          </a:prstGeom>
        </p:spPr>
      </p:pic>
      <p:sp>
        <p:nvSpPr>
          <p:cNvPr id="36" name="Parallelogram 14"/>
          <p:cNvSpPr/>
          <p:nvPr/>
        </p:nvSpPr>
        <p:spPr>
          <a:xfrm>
            <a:off x="373747" y="3237210"/>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417" y="3138868"/>
            <a:ext cx="587159" cy="587159"/>
          </a:xfrm>
          <a:prstGeom prst="rect">
            <a:avLst/>
          </a:prstGeom>
        </p:spPr>
      </p:pic>
      <p:sp>
        <p:nvSpPr>
          <p:cNvPr id="39" name="Parallelogram 14"/>
          <p:cNvSpPr/>
          <p:nvPr/>
        </p:nvSpPr>
        <p:spPr>
          <a:xfrm>
            <a:off x="373747" y="2281424"/>
            <a:ext cx="1762125" cy="450487"/>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 name="connsiteX0" fmla="*/ 0 w 1762125"/>
              <a:gd name="connsiteY0" fmla="*/ 466725 h 469715"/>
              <a:gd name="connsiteX1" fmla="*/ 447675 w 1762125"/>
              <a:gd name="connsiteY1" fmla="*/ 9525 h 469715"/>
              <a:gd name="connsiteX2" fmla="*/ 1762125 w 1762125"/>
              <a:gd name="connsiteY2" fmla="*/ 0 h 469715"/>
              <a:gd name="connsiteX3" fmla="*/ 1307307 w 1762125"/>
              <a:gd name="connsiteY3" fmla="*/ 469715 h 469715"/>
              <a:gd name="connsiteX4" fmla="*/ 0 w 1762125"/>
              <a:gd name="connsiteY4" fmla="*/ 466725 h 46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9715">
                <a:moveTo>
                  <a:pt x="0" y="466725"/>
                </a:moveTo>
                <a:lnTo>
                  <a:pt x="447675" y="9525"/>
                </a:lnTo>
                <a:lnTo>
                  <a:pt x="1762125" y="0"/>
                </a:lnTo>
                <a:lnTo>
                  <a:pt x="1307307" y="469715"/>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839" y="2177381"/>
            <a:ext cx="587159" cy="563123"/>
          </a:xfrm>
          <a:prstGeom prst="rect">
            <a:avLst/>
          </a:prstGeom>
        </p:spPr>
      </p:pic>
      <p:sp>
        <p:nvSpPr>
          <p:cNvPr id="42" name="Parallelogram 14"/>
          <p:cNvSpPr/>
          <p:nvPr/>
        </p:nvSpPr>
        <p:spPr>
          <a:xfrm>
            <a:off x="364222" y="4842761"/>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pic>
        <p:nvPicPr>
          <p:cNvPr id="43" name="Picture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609" y="4770281"/>
            <a:ext cx="587159" cy="587159"/>
          </a:xfrm>
          <a:prstGeom prst="rect">
            <a:avLst/>
          </a:prstGeom>
        </p:spPr>
      </p:pic>
      <p:sp>
        <p:nvSpPr>
          <p:cNvPr id="45" name="Parallelogram 14"/>
          <p:cNvSpPr/>
          <p:nvPr/>
        </p:nvSpPr>
        <p:spPr>
          <a:xfrm>
            <a:off x="382107" y="5655665"/>
            <a:ext cx="1762125" cy="447619"/>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199" y="5609077"/>
            <a:ext cx="587159" cy="563123"/>
          </a:xfrm>
          <a:prstGeom prst="rect">
            <a:avLst/>
          </a:prstGeom>
        </p:spPr>
      </p:pic>
      <p:sp>
        <p:nvSpPr>
          <p:cNvPr id="137" name="Oval 136"/>
          <p:cNvSpPr/>
          <p:nvPr/>
        </p:nvSpPr>
        <p:spPr>
          <a:xfrm>
            <a:off x="1486996" y="3433870"/>
            <a:ext cx="74924" cy="74924"/>
          </a:xfrm>
          <a:prstGeom prst="ellipse">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89" name="Picture 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8409" y="4184626"/>
            <a:ext cx="405083" cy="387374"/>
          </a:xfrm>
          <a:prstGeom prst="rect">
            <a:avLst/>
          </a:prstGeom>
        </p:spPr>
      </p:pic>
      <p:sp>
        <p:nvSpPr>
          <p:cNvPr id="47" name="Cube 46"/>
          <p:cNvSpPr/>
          <p:nvPr/>
        </p:nvSpPr>
        <p:spPr>
          <a:xfrm>
            <a:off x="6948389" y="2281050"/>
            <a:ext cx="1752600" cy="3810000"/>
          </a:xfrm>
          <a:prstGeom prst="cub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49" name="Parallelogram 14"/>
          <p:cNvSpPr/>
          <p:nvPr/>
        </p:nvSpPr>
        <p:spPr>
          <a:xfrm>
            <a:off x="6948389" y="4116699"/>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52" name="Parallelogram 14"/>
          <p:cNvSpPr/>
          <p:nvPr/>
        </p:nvSpPr>
        <p:spPr>
          <a:xfrm>
            <a:off x="6948389" y="3225749"/>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55" name="Parallelogram 14"/>
          <p:cNvSpPr/>
          <p:nvPr/>
        </p:nvSpPr>
        <p:spPr>
          <a:xfrm>
            <a:off x="6948389" y="2269964"/>
            <a:ext cx="1762125" cy="450488"/>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 name="connsiteX0" fmla="*/ 0 w 1762125"/>
              <a:gd name="connsiteY0" fmla="*/ 466725 h 469716"/>
              <a:gd name="connsiteX1" fmla="*/ 447675 w 1762125"/>
              <a:gd name="connsiteY1" fmla="*/ 9525 h 469716"/>
              <a:gd name="connsiteX2" fmla="*/ 1762125 w 1762125"/>
              <a:gd name="connsiteY2" fmla="*/ 0 h 469716"/>
              <a:gd name="connsiteX3" fmla="*/ 1321594 w 1762125"/>
              <a:gd name="connsiteY3" fmla="*/ 469716 h 469716"/>
              <a:gd name="connsiteX4" fmla="*/ 0 w 1762125"/>
              <a:gd name="connsiteY4" fmla="*/ 466725 h 46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9716">
                <a:moveTo>
                  <a:pt x="0" y="466725"/>
                </a:moveTo>
                <a:lnTo>
                  <a:pt x="447675" y="9525"/>
                </a:lnTo>
                <a:lnTo>
                  <a:pt x="1762125" y="0"/>
                </a:lnTo>
                <a:lnTo>
                  <a:pt x="1321594" y="469716"/>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58" name="Parallelogram 14"/>
          <p:cNvSpPr/>
          <p:nvPr/>
        </p:nvSpPr>
        <p:spPr>
          <a:xfrm>
            <a:off x="6938864" y="4831300"/>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61" name="Parallelogram 14"/>
          <p:cNvSpPr/>
          <p:nvPr/>
        </p:nvSpPr>
        <p:spPr>
          <a:xfrm>
            <a:off x="6956749" y="5644204"/>
            <a:ext cx="1762125" cy="447619"/>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grpSp>
        <p:nvGrpSpPr>
          <p:cNvPr id="6" name="Group 5"/>
          <p:cNvGrpSpPr/>
          <p:nvPr/>
        </p:nvGrpSpPr>
        <p:grpSpPr>
          <a:xfrm>
            <a:off x="4826367" y="3728126"/>
            <a:ext cx="3418382" cy="1318710"/>
            <a:chOff x="4826367" y="3728126"/>
            <a:chExt cx="3418382" cy="1318710"/>
          </a:xfrm>
        </p:grpSpPr>
        <mc:AlternateContent xmlns:mc="http://schemas.openxmlformats.org/markup-compatibility/2006" xmlns:a14="http://schemas.microsoft.com/office/drawing/2010/main">
          <mc:Choice Requires="a14">
            <p:sp>
              <p:nvSpPr>
                <p:cNvPr id="121" name="TextBox 120"/>
                <p:cNvSpPr txBox="1"/>
                <p:nvPr/>
              </p:nvSpPr>
              <p:spPr>
                <a:xfrm>
                  <a:off x="5181380" y="3728126"/>
                  <a:ext cx="2469840" cy="459700"/>
                </a:xfrm>
                <a:prstGeom prst="roundRect">
                  <a:avLst/>
                </a:prstGeom>
                <a:solidFill>
                  <a:schemeClr val="bg1"/>
                </a:solidFill>
                <a:effectLst>
                  <a:softEdge rad="31750"/>
                </a:effectLst>
              </p:spPr>
              <p:txBody>
                <a:bodyPr wrap="none" lIns="18288" tIns="9144" rIns="18288" bIns="36576" rtlCol="0">
                  <a:spAutoFit/>
                </a:bodyPr>
                <a:lstStyle/>
                <a:p>
                  <a:pPr algn="l"/>
                  <a14:m>
                    <m:oMathPara xmlns:m="http://schemas.openxmlformats.org/officeDocument/2006/math">
                      <m:oMathParaPr>
                        <m:jc m:val="center"/>
                      </m:oMathParaPr>
                      <m:oMath xmlns:m="http://schemas.openxmlformats.org/officeDocument/2006/math">
                        <m:sSub>
                          <m:sSubPr>
                            <m:ctrlPr>
                              <a:rPr lang="en-US" sz="2400" b="0" i="1" smtClean="0">
                                <a:effectLst/>
                                <a:latin typeface="Cambria Math" panose="02040503050406030204" pitchFamily="18" charset="0"/>
                              </a:rPr>
                            </m:ctrlPr>
                          </m:sSubPr>
                          <m:e>
                            <m:r>
                              <a:rPr lang="en-US" sz="2400" b="0" i="1" smtClean="0">
                                <a:effectLst/>
                                <a:latin typeface="Cambria Math"/>
                              </a:rPr>
                              <m:t>𝜙</m:t>
                            </m:r>
                          </m:e>
                          <m:sub>
                            <m:r>
                              <a:rPr lang="en-US" sz="2400" b="0" i="1" smtClean="0">
                                <a:effectLst/>
                                <a:latin typeface="Cambria Math"/>
                              </a:rPr>
                              <m:t>1</m:t>
                            </m:r>
                          </m:sub>
                        </m:sSub>
                        <m:d>
                          <m:dPr>
                            <m:ctrlPr>
                              <a:rPr lang="en-US" sz="2400" b="0" i="1" smtClean="0">
                                <a:effectLst/>
                                <a:latin typeface="Cambria Math" panose="02040503050406030204" pitchFamily="18" charset="0"/>
                              </a:rPr>
                            </m:ctrlPr>
                          </m:dPr>
                          <m:e>
                            <m:r>
                              <a:rPr lang="en-US" sz="2400" b="0" i="1" smtClean="0">
                                <a:effectLst/>
                                <a:latin typeface="Cambria Math"/>
                              </a:rPr>
                              <m:t>𝑝</m:t>
                            </m:r>
                          </m:e>
                        </m:d>
                        <m:r>
                          <a:rPr lang="en-US" sz="2400" b="0" i="1" smtClean="0">
                            <a:effectLst/>
                            <a:latin typeface="Cambria Math"/>
                          </a:rPr>
                          <m:t>=</m:t>
                        </m:r>
                        <m:r>
                          <a:rPr lang="en-US" sz="2400" b="0" i="1" smtClean="0">
                            <a:effectLst/>
                            <a:latin typeface="Cambria Math"/>
                          </a:rPr>
                          <m:t>𝑝</m:t>
                        </m:r>
                        <m:r>
                          <a:rPr lang="en-US" sz="2400" b="0" i="1" smtClean="0">
                            <a:effectLst/>
                            <a:latin typeface="Cambria Math"/>
                          </a:rPr>
                          <m:t>+</m:t>
                        </m:r>
                        <m:r>
                          <a:rPr lang="en-US" sz="2400" b="0" i="1" smtClean="0">
                            <a:effectLst/>
                            <a:latin typeface="Cambria Math"/>
                          </a:rPr>
                          <m:t>𝑣</m:t>
                        </m:r>
                        <m:d>
                          <m:dPr>
                            <m:ctrlPr>
                              <a:rPr lang="en-US" sz="2400" b="0" i="1" smtClean="0">
                                <a:effectLst/>
                                <a:latin typeface="Cambria Math" panose="02040503050406030204" pitchFamily="18" charset="0"/>
                              </a:rPr>
                            </m:ctrlPr>
                          </m:dPr>
                          <m:e>
                            <m:r>
                              <a:rPr lang="en-US" sz="2400" b="0" i="1" smtClean="0">
                                <a:effectLst/>
                                <a:latin typeface="Cambria Math"/>
                              </a:rPr>
                              <m:t>𝑝</m:t>
                            </m:r>
                          </m:e>
                        </m:d>
                      </m:oMath>
                    </m:oMathPara>
                  </a14:m>
                  <a:endParaRPr lang="en-US" sz="2400" dirty="0" err="1" smtClean="0">
                    <a:effectLst/>
                  </a:endParaRPr>
                </a:p>
              </p:txBody>
            </p:sp>
          </mc:Choice>
          <mc:Fallback xmlns="">
            <p:sp>
              <p:nvSpPr>
                <p:cNvPr id="121" name="TextBox 120"/>
                <p:cNvSpPr txBox="1">
                  <a:spLocks noRot="1" noChangeAspect="1" noMove="1" noResize="1" noEditPoints="1" noAdjustHandles="1" noChangeArrowheads="1" noChangeShapeType="1" noTextEdit="1"/>
                </p:cNvSpPr>
                <p:nvPr/>
              </p:nvSpPr>
              <p:spPr>
                <a:xfrm>
                  <a:off x="5181380" y="3728126"/>
                  <a:ext cx="2469840" cy="459700"/>
                </a:xfrm>
                <a:prstGeom prst="roundRect">
                  <a:avLst/>
                </a:prstGeom>
                <a:blipFill rotWithShape="0">
                  <a:blip r:embed="rId9"/>
                  <a:stretch>
                    <a:fillRect l="-2222" b="-17333"/>
                  </a:stretch>
                </a:blipFill>
                <a:effectLst>
                  <a:softEdge rad="31750"/>
                </a:effectLst>
              </p:spPr>
              <p:txBody>
                <a:bodyPr/>
                <a:lstStyle/>
                <a:p>
                  <a:r>
                    <a:rPr lang="zh-CN" altLang="en-US">
                      <a:noFill/>
                    </a:rPr>
                    <a:t> </a:t>
                  </a:r>
                </a:p>
              </p:txBody>
            </p:sp>
          </mc:Fallback>
        </mc:AlternateContent>
        <p:sp>
          <p:nvSpPr>
            <p:cNvPr id="141" name="Freeform 140"/>
            <p:cNvSpPr/>
            <p:nvPr/>
          </p:nvSpPr>
          <p:spPr>
            <a:xfrm flipH="1" flipV="1">
              <a:off x="4826367" y="4229636"/>
              <a:ext cx="3418382" cy="817200"/>
            </a:xfrm>
            <a:custGeom>
              <a:avLst/>
              <a:gdLst>
                <a:gd name="connsiteX0" fmla="*/ 2386241 w 2386241"/>
                <a:gd name="connsiteY0" fmla="*/ 156474 h 156474"/>
                <a:gd name="connsiteX1" fmla="*/ 0 w 2386241"/>
                <a:gd name="connsiteY1" fmla="*/ 0 h 156474"/>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18699"/>
                <a:gd name="connsiteX1" fmla="*/ 1129553 w 2386241"/>
                <a:gd name="connsiteY1" fmla="*/ 415636 h 418699"/>
                <a:gd name="connsiteX2" fmla="*/ 0 w 2386241"/>
                <a:gd name="connsiteY2" fmla="*/ 0 h 418699"/>
                <a:gd name="connsiteX0" fmla="*/ 2428781 w 2428781"/>
                <a:gd name="connsiteY0" fmla="*/ 133975 h 418341"/>
                <a:gd name="connsiteX1" fmla="*/ 1129553 w 2428781"/>
                <a:gd name="connsiteY1" fmla="*/ 415636 h 418341"/>
                <a:gd name="connsiteX2" fmla="*/ 0 w 2428781"/>
                <a:gd name="connsiteY2" fmla="*/ 0 h 418341"/>
                <a:gd name="connsiteX0" fmla="*/ 2625530 w 2625530"/>
                <a:gd name="connsiteY0" fmla="*/ 421952 h 706318"/>
                <a:gd name="connsiteX1" fmla="*/ 1326302 w 2625530"/>
                <a:gd name="connsiteY1" fmla="*/ 703613 h 706318"/>
                <a:gd name="connsiteX2" fmla="*/ 0 w 2625530"/>
                <a:gd name="connsiteY2" fmla="*/ 0 h 706318"/>
                <a:gd name="connsiteX0" fmla="*/ 2625530 w 2625530"/>
                <a:gd name="connsiteY0" fmla="*/ 421952 h 421952"/>
                <a:gd name="connsiteX1" fmla="*/ 0 w 2625530"/>
                <a:gd name="connsiteY1" fmla="*/ 0 h 421952"/>
                <a:gd name="connsiteX0" fmla="*/ 2625530 w 2625530"/>
                <a:gd name="connsiteY0" fmla="*/ 421952 h 421952"/>
                <a:gd name="connsiteX1" fmla="*/ 0 w 2625530"/>
                <a:gd name="connsiteY1" fmla="*/ 0 h 421952"/>
                <a:gd name="connsiteX0" fmla="*/ 2625530 w 2625530"/>
                <a:gd name="connsiteY0" fmla="*/ 421952 h 513848"/>
                <a:gd name="connsiteX1" fmla="*/ 0 w 2625530"/>
                <a:gd name="connsiteY1" fmla="*/ 0 h 513848"/>
                <a:gd name="connsiteX0" fmla="*/ 2625530 w 2625530"/>
                <a:gd name="connsiteY0" fmla="*/ 421952 h 558165"/>
                <a:gd name="connsiteX1" fmla="*/ 0 w 2625530"/>
                <a:gd name="connsiteY1" fmla="*/ 0 h 558165"/>
                <a:gd name="connsiteX0" fmla="*/ 2497909 w 2497909"/>
                <a:gd name="connsiteY0" fmla="*/ 534443 h 649942"/>
                <a:gd name="connsiteX1" fmla="*/ 0 w 2497909"/>
                <a:gd name="connsiteY1" fmla="*/ 0 h 649942"/>
                <a:gd name="connsiteX0" fmla="*/ 2519179 w 2519179"/>
                <a:gd name="connsiteY0" fmla="*/ 520944 h 638631"/>
                <a:gd name="connsiteX1" fmla="*/ 0 w 2519179"/>
                <a:gd name="connsiteY1" fmla="*/ 0 h 638631"/>
                <a:gd name="connsiteX0" fmla="*/ 2519179 w 2519179"/>
                <a:gd name="connsiteY0" fmla="*/ 520944 h 621455"/>
                <a:gd name="connsiteX1" fmla="*/ 0 w 2519179"/>
                <a:gd name="connsiteY1" fmla="*/ 0 h 621455"/>
                <a:gd name="connsiteX0" fmla="*/ 2519179 w 2519179"/>
                <a:gd name="connsiteY0" fmla="*/ 520944 h 620336"/>
                <a:gd name="connsiteX1" fmla="*/ 0 w 2519179"/>
                <a:gd name="connsiteY1" fmla="*/ 0 h 620336"/>
                <a:gd name="connsiteX0" fmla="*/ 2257557 w 2257557"/>
                <a:gd name="connsiteY0" fmla="*/ 488547 h 593158"/>
                <a:gd name="connsiteX1" fmla="*/ 0 w 2257557"/>
                <a:gd name="connsiteY1" fmla="*/ 0 h 593158"/>
                <a:gd name="connsiteX0" fmla="*/ 2862574 w 2862574"/>
                <a:gd name="connsiteY0" fmla="*/ 472548 h 579915"/>
                <a:gd name="connsiteX1" fmla="*/ 0 w 2862574"/>
                <a:gd name="connsiteY1" fmla="*/ 0 h 579915"/>
                <a:gd name="connsiteX0" fmla="*/ 2862574 w 2862574"/>
                <a:gd name="connsiteY0" fmla="*/ 472548 h 579072"/>
                <a:gd name="connsiteX1" fmla="*/ 0 w 2862574"/>
                <a:gd name="connsiteY1" fmla="*/ 0 h 579072"/>
              </a:gdLst>
              <a:ahLst/>
              <a:cxnLst>
                <a:cxn ang="0">
                  <a:pos x="connsiteX0" y="connsiteY0"/>
                </a:cxn>
                <a:cxn ang="0">
                  <a:pos x="connsiteX1" y="connsiteY1"/>
                </a:cxn>
              </a:cxnLst>
              <a:rect l="l" t="t" r="r" b="b"/>
              <a:pathLst>
                <a:path w="2862574" h="579072">
                  <a:moveTo>
                    <a:pt x="2862574" y="472548"/>
                  </a:moveTo>
                  <a:cubicBezTo>
                    <a:pt x="1891681" y="750364"/>
                    <a:pt x="445048" y="446728"/>
                    <a:pt x="0" y="0"/>
                  </a:cubicBezTo>
                </a:path>
              </a:pathLst>
            </a:custGeom>
            <a:noFill/>
            <a:ln w="127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7" name="Picture 6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40051" y="2286000"/>
            <a:ext cx="426670" cy="426670"/>
          </a:xfrm>
          <a:prstGeom prst="rect">
            <a:avLst/>
          </a:prstGeom>
        </p:spPr>
      </p:pic>
      <p:pic>
        <p:nvPicPr>
          <p:cNvPr id="68" name="Picture 6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19411" y="3230930"/>
            <a:ext cx="426670" cy="426670"/>
          </a:xfrm>
          <a:prstGeom prst="rect">
            <a:avLst/>
          </a:prstGeom>
        </p:spPr>
      </p:pic>
      <p:pic>
        <p:nvPicPr>
          <p:cNvPr id="69" name="Picture 6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02355" y="4119914"/>
            <a:ext cx="426670" cy="426670"/>
          </a:xfrm>
          <a:prstGeom prst="rect">
            <a:avLst/>
          </a:prstGeom>
        </p:spPr>
      </p:pic>
      <p:pic>
        <p:nvPicPr>
          <p:cNvPr id="70" name="Picture 6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84881" y="4830527"/>
            <a:ext cx="426670" cy="426670"/>
          </a:xfrm>
          <a:prstGeom prst="rect">
            <a:avLst/>
          </a:prstGeom>
        </p:spPr>
      </p:pic>
      <p:sp>
        <p:nvSpPr>
          <p:cNvPr id="66" name="Oval 65"/>
          <p:cNvSpPr/>
          <p:nvPr/>
        </p:nvSpPr>
        <p:spPr>
          <a:xfrm>
            <a:off x="8196167" y="5016449"/>
            <a:ext cx="74924" cy="74924"/>
          </a:xfrm>
          <a:prstGeom prst="ellipse">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71" name="Picture 7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33784" y="5680603"/>
            <a:ext cx="426670" cy="426670"/>
          </a:xfrm>
          <a:prstGeom prst="rect">
            <a:avLst/>
          </a:prstGeom>
        </p:spPr>
      </p:pic>
      <p:grpSp>
        <p:nvGrpSpPr>
          <p:cNvPr id="5" name="Group 4"/>
          <p:cNvGrpSpPr/>
          <p:nvPr/>
        </p:nvGrpSpPr>
        <p:grpSpPr>
          <a:xfrm>
            <a:off x="1507088" y="2980459"/>
            <a:ext cx="3338170" cy="1169977"/>
            <a:chOff x="1507088" y="2980459"/>
            <a:chExt cx="3338170" cy="1169977"/>
          </a:xfrm>
        </p:grpSpPr>
        <p:sp>
          <p:nvSpPr>
            <p:cNvPr id="7" name="Freeform 6"/>
            <p:cNvSpPr/>
            <p:nvPr/>
          </p:nvSpPr>
          <p:spPr>
            <a:xfrm rot="495278" flipV="1">
              <a:off x="1507088" y="3584802"/>
              <a:ext cx="3338170" cy="565634"/>
            </a:xfrm>
            <a:custGeom>
              <a:avLst/>
              <a:gdLst>
                <a:gd name="connsiteX0" fmla="*/ 2386241 w 2386241"/>
                <a:gd name="connsiteY0" fmla="*/ 156474 h 156474"/>
                <a:gd name="connsiteX1" fmla="*/ 0 w 2386241"/>
                <a:gd name="connsiteY1" fmla="*/ 0 h 156474"/>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18699"/>
                <a:gd name="connsiteX1" fmla="*/ 1129553 w 2386241"/>
                <a:gd name="connsiteY1" fmla="*/ 415636 h 418699"/>
                <a:gd name="connsiteX2" fmla="*/ 0 w 2386241"/>
                <a:gd name="connsiteY2" fmla="*/ 0 h 418699"/>
                <a:gd name="connsiteX0" fmla="*/ 2447296 w 2447296"/>
                <a:gd name="connsiteY0" fmla="*/ -1 h 984343"/>
                <a:gd name="connsiteX1" fmla="*/ 1129553 w 2447296"/>
                <a:gd name="connsiteY1" fmla="*/ 983769 h 984343"/>
                <a:gd name="connsiteX2" fmla="*/ 0 w 2447296"/>
                <a:gd name="connsiteY2" fmla="*/ 568133 h 984343"/>
                <a:gd name="connsiteX0" fmla="*/ 2447296 w 2447296"/>
                <a:gd name="connsiteY0" fmla="*/ 0 h 984860"/>
                <a:gd name="connsiteX1" fmla="*/ 1129553 w 2447296"/>
                <a:gd name="connsiteY1" fmla="*/ 983770 h 984860"/>
                <a:gd name="connsiteX2" fmla="*/ 0 w 2447296"/>
                <a:gd name="connsiteY2" fmla="*/ 568134 h 984860"/>
                <a:gd name="connsiteX0" fmla="*/ 2447296 w 2447296"/>
                <a:gd name="connsiteY0" fmla="*/ 0 h 865610"/>
                <a:gd name="connsiteX1" fmla="*/ 1080413 w 2447296"/>
                <a:gd name="connsiteY1" fmla="*/ 864154 h 865610"/>
                <a:gd name="connsiteX2" fmla="*/ 0 w 2447296"/>
                <a:gd name="connsiteY2" fmla="*/ 568134 h 865610"/>
                <a:gd name="connsiteX0" fmla="*/ 2447296 w 2447296"/>
                <a:gd name="connsiteY0" fmla="*/ 0 h 864154"/>
                <a:gd name="connsiteX1" fmla="*/ 1080413 w 2447296"/>
                <a:gd name="connsiteY1" fmla="*/ 864154 h 864154"/>
                <a:gd name="connsiteX2" fmla="*/ 0 w 2447296"/>
                <a:gd name="connsiteY2" fmla="*/ 568134 h 864154"/>
                <a:gd name="connsiteX0" fmla="*/ 2112121 w 2112121"/>
                <a:gd name="connsiteY0" fmla="*/ 0 h 888822"/>
                <a:gd name="connsiteX1" fmla="*/ 745238 w 2112121"/>
                <a:gd name="connsiteY1" fmla="*/ 864154 h 888822"/>
                <a:gd name="connsiteX2" fmla="*/ 0 w 2112121"/>
                <a:gd name="connsiteY2" fmla="*/ 693435 h 888822"/>
                <a:gd name="connsiteX0" fmla="*/ 2112121 w 2112121"/>
                <a:gd name="connsiteY0" fmla="*/ 0 h 693435"/>
                <a:gd name="connsiteX1" fmla="*/ 0 w 2112121"/>
                <a:gd name="connsiteY1" fmla="*/ 693435 h 693435"/>
                <a:gd name="connsiteX0" fmla="*/ 2112121 w 2112121"/>
                <a:gd name="connsiteY0" fmla="*/ 0 h 693435"/>
                <a:gd name="connsiteX1" fmla="*/ 0 w 2112121"/>
                <a:gd name="connsiteY1" fmla="*/ 693435 h 693435"/>
                <a:gd name="connsiteX0" fmla="*/ 2112121 w 2112121"/>
                <a:gd name="connsiteY0" fmla="*/ 0 h 693435"/>
                <a:gd name="connsiteX1" fmla="*/ 0 w 2112121"/>
                <a:gd name="connsiteY1" fmla="*/ 693435 h 693435"/>
                <a:gd name="connsiteX0" fmla="*/ 2112121 w 2112121"/>
                <a:gd name="connsiteY0" fmla="*/ 0 h 771294"/>
                <a:gd name="connsiteX1" fmla="*/ 0 w 2112121"/>
                <a:gd name="connsiteY1" fmla="*/ 693435 h 771294"/>
                <a:gd name="connsiteX0" fmla="*/ 2121563 w 2121563"/>
                <a:gd name="connsiteY0" fmla="*/ 0 h 755970"/>
                <a:gd name="connsiteX1" fmla="*/ 0 w 2121563"/>
                <a:gd name="connsiteY1" fmla="*/ 675055 h 755970"/>
                <a:gd name="connsiteX0" fmla="*/ 2121563 w 2121563"/>
                <a:gd name="connsiteY0" fmla="*/ 0 h 806642"/>
                <a:gd name="connsiteX1" fmla="*/ 0 w 2121563"/>
                <a:gd name="connsiteY1" fmla="*/ 675055 h 806642"/>
                <a:gd name="connsiteX0" fmla="*/ 2380560 w 2380560"/>
                <a:gd name="connsiteY0" fmla="*/ 0 h 815590"/>
                <a:gd name="connsiteX1" fmla="*/ 0 w 2380560"/>
                <a:gd name="connsiteY1" fmla="*/ 687722 h 815590"/>
                <a:gd name="connsiteX0" fmla="*/ 2380560 w 2380560"/>
                <a:gd name="connsiteY0" fmla="*/ 0 h 804248"/>
                <a:gd name="connsiteX1" fmla="*/ 0 w 2380560"/>
                <a:gd name="connsiteY1" fmla="*/ 687722 h 804248"/>
              </a:gdLst>
              <a:ahLst/>
              <a:cxnLst>
                <a:cxn ang="0">
                  <a:pos x="connsiteX0" y="connsiteY0"/>
                </a:cxn>
                <a:cxn ang="0">
                  <a:pos x="connsiteX1" y="connsiteY1"/>
                </a:cxn>
              </a:cxnLst>
              <a:rect l="l" t="t" r="r" b="b"/>
              <a:pathLst>
                <a:path w="2380560" h="804248">
                  <a:moveTo>
                    <a:pt x="2380560" y="0"/>
                  </a:moveTo>
                  <a:cubicBezTo>
                    <a:pt x="1484990" y="926853"/>
                    <a:pt x="707998" y="887609"/>
                    <a:pt x="0" y="687722"/>
                  </a:cubicBezTo>
                </a:path>
              </a:pathLst>
            </a:custGeom>
            <a:noFill/>
            <a:ln w="127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8" name="TextBox 117"/>
                <p:cNvSpPr txBox="1"/>
                <p:nvPr/>
              </p:nvSpPr>
              <p:spPr>
                <a:xfrm>
                  <a:off x="1630520" y="2980459"/>
                  <a:ext cx="2477027" cy="459700"/>
                </a:xfrm>
                <a:prstGeom prst="roundRect">
                  <a:avLst/>
                </a:prstGeom>
                <a:solidFill>
                  <a:schemeClr val="bg1"/>
                </a:solidFill>
                <a:effectLst>
                  <a:softEdge rad="31750"/>
                </a:effectLst>
              </p:spPr>
              <p:txBody>
                <a:bodyPr wrap="none" lIns="18288" tIns="9144" rIns="18288" bIns="36576" rtlCol="0">
                  <a:spAutoFit/>
                </a:bodyPr>
                <a:lstStyle/>
                <a:p>
                  <a:pPr algn="l"/>
                  <a14:m>
                    <m:oMathPara xmlns:m="http://schemas.openxmlformats.org/officeDocument/2006/math">
                      <m:oMathParaPr>
                        <m:jc m:val="center"/>
                      </m:oMathParaPr>
                      <m:oMath xmlns:m="http://schemas.openxmlformats.org/officeDocument/2006/math">
                        <m:sSub>
                          <m:sSubPr>
                            <m:ctrlPr>
                              <a:rPr lang="en-US" sz="2400" b="0" i="1" smtClean="0">
                                <a:effectLst/>
                                <a:latin typeface="Cambria Math" panose="02040503050406030204" pitchFamily="18" charset="0"/>
                              </a:rPr>
                            </m:ctrlPr>
                          </m:sSubPr>
                          <m:e>
                            <m:r>
                              <a:rPr lang="en-US" sz="2400" b="0" i="1" smtClean="0">
                                <a:effectLst/>
                                <a:latin typeface="Cambria Math"/>
                              </a:rPr>
                              <m:t>𝜙</m:t>
                            </m:r>
                          </m:e>
                          <m:sub>
                            <m:r>
                              <a:rPr lang="en-US" sz="2400" b="0" i="1" smtClean="0">
                                <a:effectLst/>
                                <a:latin typeface="Cambria Math"/>
                              </a:rPr>
                              <m:t>0</m:t>
                            </m:r>
                          </m:sub>
                        </m:sSub>
                        <m:d>
                          <m:dPr>
                            <m:ctrlPr>
                              <a:rPr lang="en-US" sz="2400" b="0" i="1" smtClean="0">
                                <a:effectLst/>
                                <a:latin typeface="Cambria Math" panose="02040503050406030204" pitchFamily="18" charset="0"/>
                              </a:rPr>
                            </m:ctrlPr>
                          </m:dPr>
                          <m:e>
                            <m:r>
                              <a:rPr lang="en-US" sz="2400" b="0" i="1" smtClean="0">
                                <a:effectLst/>
                                <a:latin typeface="Cambria Math"/>
                              </a:rPr>
                              <m:t>𝑝</m:t>
                            </m:r>
                          </m:e>
                        </m:d>
                        <m:r>
                          <a:rPr lang="en-US" sz="2400" b="0" i="1" smtClean="0">
                            <a:effectLst/>
                            <a:latin typeface="Cambria Math"/>
                          </a:rPr>
                          <m:t>=</m:t>
                        </m:r>
                        <m:r>
                          <a:rPr lang="en-US" sz="2400" b="0" i="1" smtClean="0">
                            <a:effectLst/>
                            <a:latin typeface="Cambria Math"/>
                          </a:rPr>
                          <m:t>𝑝</m:t>
                        </m:r>
                        <m:r>
                          <a:rPr lang="en-US" sz="2400" b="0" i="1" smtClean="0">
                            <a:effectLst/>
                            <a:latin typeface="Cambria Math"/>
                          </a:rPr>
                          <m:t>−</m:t>
                        </m:r>
                        <m:r>
                          <a:rPr lang="en-US" sz="2400" b="0" i="1" smtClean="0">
                            <a:effectLst/>
                            <a:latin typeface="Cambria Math"/>
                          </a:rPr>
                          <m:t>𝑣</m:t>
                        </m:r>
                        <m:d>
                          <m:dPr>
                            <m:ctrlPr>
                              <a:rPr lang="en-US" sz="2400" b="0" i="1" smtClean="0">
                                <a:effectLst/>
                                <a:latin typeface="Cambria Math" panose="02040503050406030204" pitchFamily="18" charset="0"/>
                              </a:rPr>
                            </m:ctrlPr>
                          </m:dPr>
                          <m:e>
                            <m:r>
                              <a:rPr lang="en-US" sz="2400" b="0" i="1" smtClean="0">
                                <a:effectLst/>
                                <a:latin typeface="Cambria Math"/>
                              </a:rPr>
                              <m:t>𝑝</m:t>
                            </m:r>
                          </m:e>
                        </m:d>
                      </m:oMath>
                    </m:oMathPara>
                  </a14:m>
                  <a:endParaRPr lang="en-US" sz="2400" dirty="0" err="1" smtClean="0">
                    <a:effectLst/>
                  </a:endParaRPr>
                </a:p>
              </p:txBody>
            </p:sp>
          </mc:Choice>
          <mc:Fallback xmlns="">
            <p:sp>
              <p:nvSpPr>
                <p:cNvPr id="118" name="TextBox 117"/>
                <p:cNvSpPr txBox="1">
                  <a:spLocks noRot="1" noChangeAspect="1" noMove="1" noResize="1" noEditPoints="1" noAdjustHandles="1" noChangeArrowheads="1" noChangeShapeType="1" noTextEdit="1"/>
                </p:cNvSpPr>
                <p:nvPr/>
              </p:nvSpPr>
              <p:spPr>
                <a:xfrm>
                  <a:off x="1630520" y="2980459"/>
                  <a:ext cx="2477027" cy="459700"/>
                </a:xfrm>
                <a:prstGeom prst="roundRect">
                  <a:avLst/>
                </a:prstGeom>
                <a:blipFill rotWithShape="0">
                  <a:blip r:embed="rId11"/>
                  <a:stretch>
                    <a:fillRect l="-2211" b="-17333"/>
                  </a:stretch>
                </a:blipFill>
                <a:effectLst>
                  <a:softEdge rad="31750"/>
                </a:effectLst>
              </p:spPr>
              <p:txBody>
                <a:bodyPr/>
                <a:lstStyle/>
                <a:p>
                  <a:r>
                    <a:rPr lang="zh-CN" altLang="en-US">
                      <a:noFill/>
                    </a:rPr>
                    <a:t> </a:t>
                  </a:r>
                </a:p>
              </p:txBody>
            </p:sp>
          </mc:Fallback>
        </mc:AlternateContent>
      </p:grpSp>
      <p:pic>
        <p:nvPicPr>
          <p:cNvPr id="87" name="Picture 8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8292" y="2309409"/>
            <a:ext cx="405083" cy="387374"/>
          </a:xfrm>
          <a:prstGeom prst="rect">
            <a:avLst/>
          </a:prstGeom>
        </p:spPr>
      </p:pic>
      <p:pic>
        <p:nvPicPr>
          <p:cNvPr id="88" name="Picture 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1590" y="3268933"/>
            <a:ext cx="405083" cy="387374"/>
          </a:xfrm>
          <a:prstGeom prst="rect">
            <a:avLst/>
          </a:prstGeom>
        </p:spPr>
      </p:pic>
      <p:pic>
        <p:nvPicPr>
          <p:cNvPr id="90" name="Picture 8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7650" y="4876800"/>
            <a:ext cx="405083" cy="387374"/>
          </a:xfrm>
          <a:prstGeom prst="rect">
            <a:avLst/>
          </a:prstGeom>
        </p:spPr>
      </p:pic>
      <p:pic>
        <p:nvPicPr>
          <p:cNvPr id="91" name="Picture 9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2135" y="5748827"/>
            <a:ext cx="405083" cy="387374"/>
          </a:xfrm>
          <a:prstGeom prst="rect">
            <a:avLst/>
          </a:prstGeom>
        </p:spPr>
      </p:pic>
      <p:grpSp>
        <p:nvGrpSpPr>
          <p:cNvPr id="8" name="Group 7"/>
          <p:cNvGrpSpPr/>
          <p:nvPr/>
        </p:nvGrpSpPr>
        <p:grpSpPr>
          <a:xfrm>
            <a:off x="1432094" y="3980675"/>
            <a:ext cx="6790735" cy="1972909"/>
            <a:chOff x="1432094" y="3980675"/>
            <a:chExt cx="6790735" cy="1972909"/>
          </a:xfrm>
        </p:grpSpPr>
        <p:sp>
          <p:nvSpPr>
            <p:cNvPr id="143" name="Freeform 142"/>
            <p:cNvSpPr/>
            <p:nvPr/>
          </p:nvSpPr>
          <p:spPr>
            <a:xfrm rot="11259321" flipV="1">
              <a:off x="1432094" y="3980675"/>
              <a:ext cx="6790735" cy="1362560"/>
            </a:xfrm>
            <a:custGeom>
              <a:avLst/>
              <a:gdLst>
                <a:gd name="connsiteX0" fmla="*/ 2386241 w 2386241"/>
                <a:gd name="connsiteY0" fmla="*/ 156474 h 156474"/>
                <a:gd name="connsiteX1" fmla="*/ 0 w 2386241"/>
                <a:gd name="connsiteY1" fmla="*/ 0 h 156474"/>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18699"/>
                <a:gd name="connsiteX1" fmla="*/ 1129553 w 2386241"/>
                <a:gd name="connsiteY1" fmla="*/ 415636 h 418699"/>
                <a:gd name="connsiteX2" fmla="*/ 0 w 2386241"/>
                <a:gd name="connsiteY2" fmla="*/ 0 h 418699"/>
                <a:gd name="connsiteX0" fmla="*/ 2467974 w 2467974"/>
                <a:gd name="connsiteY0" fmla="*/ 0 h 540257"/>
                <a:gd name="connsiteX1" fmla="*/ 1129553 w 2467974"/>
                <a:gd name="connsiteY1" fmla="*/ 539108 h 540257"/>
                <a:gd name="connsiteX2" fmla="*/ 0 w 2467974"/>
                <a:gd name="connsiteY2" fmla="*/ 123472 h 540257"/>
                <a:gd name="connsiteX0" fmla="*/ 2467974 w 2467974"/>
                <a:gd name="connsiteY0" fmla="*/ 0 h 123472"/>
                <a:gd name="connsiteX1" fmla="*/ 0 w 2467974"/>
                <a:gd name="connsiteY1" fmla="*/ 123472 h 123472"/>
                <a:gd name="connsiteX0" fmla="*/ 2581644 w 2581644"/>
                <a:gd name="connsiteY0" fmla="*/ 0 h 238918"/>
                <a:gd name="connsiteX1" fmla="*/ 0 w 2581644"/>
                <a:gd name="connsiteY1" fmla="*/ 238918 h 238918"/>
                <a:gd name="connsiteX0" fmla="*/ 2581644 w 2581644"/>
                <a:gd name="connsiteY0" fmla="*/ 0 h 238918"/>
                <a:gd name="connsiteX1" fmla="*/ 0 w 2581644"/>
                <a:gd name="connsiteY1" fmla="*/ 238918 h 238918"/>
                <a:gd name="connsiteX0" fmla="*/ 2581644 w 2581644"/>
                <a:gd name="connsiteY0" fmla="*/ 0 h 323213"/>
                <a:gd name="connsiteX1" fmla="*/ 0 w 2581644"/>
                <a:gd name="connsiteY1" fmla="*/ 238918 h 323213"/>
                <a:gd name="connsiteX0" fmla="*/ 2581644 w 2581644"/>
                <a:gd name="connsiteY0" fmla="*/ 0 h 386048"/>
                <a:gd name="connsiteX1" fmla="*/ 0 w 2581644"/>
                <a:gd name="connsiteY1" fmla="*/ 238918 h 386048"/>
                <a:gd name="connsiteX0" fmla="*/ 2581644 w 2581644"/>
                <a:gd name="connsiteY0" fmla="*/ 0 h 446345"/>
                <a:gd name="connsiteX1" fmla="*/ 0 w 2581644"/>
                <a:gd name="connsiteY1" fmla="*/ 238918 h 446345"/>
                <a:gd name="connsiteX0" fmla="*/ 2581644 w 2581644"/>
                <a:gd name="connsiteY0" fmla="*/ 0 h 465646"/>
                <a:gd name="connsiteX1" fmla="*/ 0 w 2581644"/>
                <a:gd name="connsiteY1" fmla="*/ 238918 h 465646"/>
                <a:gd name="connsiteX0" fmla="*/ 2867977 w 2867977"/>
                <a:gd name="connsiteY0" fmla="*/ 0 h 439562"/>
                <a:gd name="connsiteX1" fmla="*/ 0 w 2867977"/>
                <a:gd name="connsiteY1" fmla="*/ 198497 h 439562"/>
              </a:gdLst>
              <a:ahLst/>
              <a:cxnLst>
                <a:cxn ang="0">
                  <a:pos x="connsiteX0" y="connsiteY0"/>
                </a:cxn>
                <a:cxn ang="0">
                  <a:pos x="connsiteX1" y="connsiteY1"/>
                </a:cxn>
              </a:cxnLst>
              <a:rect l="l" t="t" r="r" b="b"/>
              <a:pathLst>
                <a:path w="2867977" h="439562">
                  <a:moveTo>
                    <a:pt x="2867977" y="0"/>
                  </a:moveTo>
                  <a:cubicBezTo>
                    <a:pt x="2598169" y="482368"/>
                    <a:pt x="879380" y="596185"/>
                    <a:pt x="0" y="198497"/>
                  </a:cubicBezTo>
                </a:path>
              </a:pathLst>
            </a:custGeom>
            <a:noFill/>
            <a:ln w="12700">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6" name="TextBox 85"/>
                <p:cNvSpPr txBox="1"/>
                <p:nvPr/>
              </p:nvSpPr>
              <p:spPr>
                <a:xfrm>
                  <a:off x="5168641" y="5486648"/>
                  <a:ext cx="1922445" cy="466936"/>
                </a:xfrm>
                <a:prstGeom prst="roundRect">
                  <a:avLst/>
                </a:prstGeom>
                <a:solidFill>
                  <a:schemeClr val="bg1"/>
                </a:solidFill>
                <a:effectLst>
                  <a:softEdge rad="31750"/>
                </a:effectLst>
              </p:spPr>
              <p:txBody>
                <a:bodyPr wrap="none" lIns="18288" tIns="9144" rIns="18288" bIns="36576" rtlCol="0">
                  <a:spAutoFit/>
                </a:bodyPr>
                <a:lstStyle/>
                <a:p>
                  <a:pPr algn="l"/>
                  <a14:m>
                    <m:oMathPara xmlns:m="http://schemas.openxmlformats.org/officeDocument/2006/math">
                      <m:oMathParaPr>
                        <m:jc m:val="center"/>
                      </m:oMathParaPr>
                      <m:oMath xmlns:m="http://schemas.openxmlformats.org/officeDocument/2006/math">
                        <m:r>
                          <a:rPr lang="en-US" sz="2400" i="1">
                            <a:effectLst/>
                            <a:latin typeface="Cambria Math"/>
                          </a:rPr>
                          <m:t>𝜙</m:t>
                        </m:r>
                        <m:r>
                          <a:rPr lang="en-US" sz="2400" i="1">
                            <a:effectLst/>
                            <a:latin typeface="Cambria Math"/>
                          </a:rPr>
                          <m:t>=</m:t>
                        </m:r>
                        <m:sSub>
                          <m:sSubPr>
                            <m:ctrlPr>
                              <a:rPr lang="en-US" sz="2400" i="1">
                                <a:effectLst/>
                                <a:latin typeface="Cambria Math" panose="02040503050406030204" pitchFamily="18" charset="0"/>
                              </a:rPr>
                            </m:ctrlPr>
                          </m:sSubPr>
                          <m:e>
                            <m:r>
                              <a:rPr lang="en-US" sz="2400" i="1">
                                <a:effectLst/>
                                <a:latin typeface="Cambria Math"/>
                              </a:rPr>
                              <m:t>𝜙</m:t>
                            </m:r>
                          </m:e>
                          <m:sub>
                            <m:r>
                              <a:rPr lang="en-US" sz="2400" i="1">
                                <a:effectLst/>
                                <a:latin typeface="Cambria Math"/>
                              </a:rPr>
                              <m:t>1</m:t>
                            </m:r>
                          </m:sub>
                        </m:sSub>
                        <m:r>
                          <a:rPr lang="en-US" sz="2400" i="1">
                            <a:effectLst/>
                            <a:latin typeface="Cambria Math"/>
                          </a:rPr>
                          <m:t>∘</m:t>
                        </m:r>
                        <m:sSubSup>
                          <m:sSubSupPr>
                            <m:ctrlPr>
                              <a:rPr lang="en-US" sz="2400" i="1">
                                <a:effectLst/>
                                <a:latin typeface="Cambria Math" panose="02040503050406030204" pitchFamily="18" charset="0"/>
                              </a:rPr>
                            </m:ctrlPr>
                          </m:sSubSupPr>
                          <m:e>
                            <m:r>
                              <a:rPr lang="en-US" sz="2400" i="1">
                                <a:effectLst/>
                                <a:latin typeface="Cambria Math"/>
                              </a:rPr>
                              <m:t>𝜙</m:t>
                            </m:r>
                          </m:e>
                          <m:sub>
                            <m:r>
                              <a:rPr lang="en-US" sz="2400" i="1">
                                <a:effectLst/>
                                <a:latin typeface="Cambria Math"/>
                              </a:rPr>
                              <m:t>0</m:t>
                            </m:r>
                          </m:sub>
                          <m:sup>
                            <m:r>
                              <a:rPr lang="en-US" sz="2400">
                                <a:effectLst/>
                                <a:latin typeface="Cambria Math"/>
                              </a:rPr>
                              <m:t>−1</m:t>
                            </m:r>
                          </m:sup>
                        </m:sSubSup>
                      </m:oMath>
                    </m:oMathPara>
                  </a14:m>
                  <a:endParaRPr lang="en-US" sz="2400" dirty="0" err="1">
                    <a:effectLst/>
                  </a:endParaRPr>
                </a:p>
              </p:txBody>
            </p:sp>
          </mc:Choice>
          <mc:Fallback xmlns="">
            <p:sp>
              <p:nvSpPr>
                <p:cNvPr id="86" name="TextBox 85"/>
                <p:cNvSpPr txBox="1">
                  <a:spLocks noRot="1" noChangeAspect="1" noMove="1" noResize="1" noEditPoints="1" noAdjustHandles="1" noChangeArrowheads="1" noChangeShapeType="1" noTextEdit="1"/>
                </p:cNvSpPr>
                <p:nvPr/>
              </p:nvSpPr>
              <p:spPr>
                <a:xfrm>
                  <a:off x="5168641" y="5486648"/>
                  <a:ext cx="1922445" cy="466936"/>
                </a:xfrm>
                <a:prstGeom prst="roundRect">
                  <a:avLst/>
                </a:prstGeom>
                <a:blipFill rotWithShape="0">
                  <a:blip r:embed="rId13"/>
                  <a:stretch>
                    <a:fillRect l="-2540" b="-15584"/>
                  </a:stretch>
                </a:blipFill>
                <a:effectLst>
                  <a:softEdge rad="31750"/>
                </a:effectLst>
              </p:spPr>
              <p:txBody>
                <a:bodyPr/>
                <a:lstStyle/>
                <a:p>
                  <a:r>
                    <a:rPr lang="zh-CN" altLang="en-US">
                      <a:noFill/>
                    </a:rPr>
                    <a:t> </a:t>
                  </a:r>
                </a:p>
              </p:txBody>
            </p:sp>
          </mc:Fallback>
        </mc:AlternateContent>
      </p:grpSp>
      <p:grpSp>
        <p:nvGrpSpPr>
          <p:cNvPr id="3" name="Group 2"/>
          <p:cNvGrpSpPr/>
          <p:nvPr/>
        </p:nvGrpSpPr>
        <p:grpSpPr>
          <a:xfrm>
            <a:off x="4799129" y="4368626"/>
            <a:ext cx="1017744" cy="647823"/>
            <a:chOff x="4799129" y="4368626"/>
            <a:chExt cx="1017744" cy="647823"/>
          </a:xfrm>
        </p:grpSpPr>
        <mc:AlternateContent xmlns:mc="http://schemas.openxmlformats.org/markup-compatibility/2006" xmlns:a14="http://schemas.microsoft.com/office/drawing/2010/main">
          <mc:Choice Requires="a14">
            <p:sp>
              <p:nvSpPr>
                <p:cNvPr id="150" name="TextBox 149"/>
                <p:cNvSpPr txBox="1"/>
                <p:nvPr/>
              </p:nvSpPr>
              <p:spPr>
                <a:xfrm>
                  <a:off x="5088468" y="4469866"/>
                  <a:ext cx="728405" cy="369332"/>
                </a:xfrm>
                <a:prstGeom prst="rect">
                  <a:avLst/>
                </a:prstGeom>
                <a:noFill/>
              </p:spPr>
              <p:txBody>
                <a:bodyPr wrap="none" lIns="18288" tIns="0" rIns="18288" bIns="0" rtlCol="0">
                  <a:spAutoFit/>
                </a:bodyPr>
                <a:lstStyle/>
                <a:p>
                  <a:pPr algn="l"/>
                  <a14:m>
                    <m:oMathPara xmlns:m="http://schemas.openxmlformats.org/officeDocument/2006/math">
                      <m:oMathParaPr>
                        <m:jc m:val="center"/>
                      </m:oMathParaPr>
                      <m:oMath xmlns:m="http://schemas.openxmlformats.org/officeDocument/2006/math">
                        <m:r>
                          <a:rPr lang="en-US" sz="2400" b="0" i="1" smtClean="0">
                            <a:effectLst/>
                            <a:latin typeface="Cambria Math"/>
                          </a:rPr>
                          <m:t>𝑣</m:t>
                        </m:r>
                        <m:d>
                          <m:dPr>
                            <m:ctrlPr>
                              <a:rPr lang="en-US" sz="2400" b="0" i="1" smtClean="0">
                                <a:effectLst/>
                                <a:latin typeface="Cambria Math" panose="02040503050406030204" pitchFamily="18" charset="0"/>
                              </a:rPr>
                            </m:ctrlPr>
                          </m:dPr>
                          <m:e>
                            <m:r>
                              <a:rPr lang="en-US" sz="2400" b="0" i="1" smtClean="0">
                                <a:effectLst/>
                                <a:latin typeface="Cambria Math"/>
                              </a:rPr>
                              <m:t>𝑝</m:t>
                            </m:r>
                          </m:e>
                        </m:d>
                      </m:oMath>
                    </m:oMathPara>
                  </a14:m>
                  <a:endParaRPr lang="en-US" sz="2400" i="1" dirty="0" err="1" smtClean="0">
                    <a:effectLst/>
                  </a:endParaRPr>
                </a:p>
              </p:txBody>
            </p:sp>
          </mc:Choice>
          <mc:Fallback xmlns="">
            <p:sp>
              <p:nvSpPr>
                <p:cNvPr id="150" name="TextBox 149"/>
                <p:cNvSpPr txBox="1">
                  <a:spLocks noRot="1" noChangeAspect="1" noMove="1" noResize="1" noEditPoints="1" noAdjustHandles="1" noChangeArrowheads="1" noChangeShapeType="1" noTextEdit="1"/>
                </p:cNvSpPr>
                <p:nvPr/>
              </p:nvSpPr>
              <p:spPr>
                <a:xfrm>
                  <a:off x="5088468" y="4469866"/>
                  <a:ext cx="728405" cy="369332"/>
                </a:xfrm>
                <a:prstGeom prst="rect">
                  <a:avLst/>
                </a:prstGeom>
                <a:blipFill rotWithShape="0">
                  <a:blip r:embed="rId14"/>
                  <a:stretch>
                    <a:fillRect l="-2521" b="-27869"/>
                  </a:stretch>
                </a:blipFill>
              </p:spPr>
              <p:txBody>
                <a:bodyPr/>
                <a:lstStyle/>
                <a:p>
                  <a:r>
                    <a:rPr lang="zh-CN" altLang="en-US">
                      <a:noFill/>
                    </a:rPr>
                    <a:t> </a:t>
                  </a:r>
                </a:p>
              </p:txBody>
            </p:sp>
          </mc:Fallback>
        </mc:AlternateContent>
        <p:cxnSp>
          <p:nvCxnSpPr>
            <p:cNvPr id="10" name="Straight Arrow Connector 9"/>
            <p:cNvCxnSpPr/>
            <p:nvPr/>
          </p:nvCxnSpPr>
          <p:spPr>
            <a:xfrm>
              <a:off x="4799129" y="4368626"/>
              <a:ext cx="382251" cy="647823"/>
            </a:xfrm>
            <a:prstGeom prst="straightConnector1">
              <a:avLst/>
            </a:prstGeom>
            <a:ln w="28575">
              <a:solidFill>
                <a:srgbClr val="00B0F0"/>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4658798" y="3792696"/>
            <a:ext cx="297196" cy="627365"/>
            <a:chOff x="4658798" y="3792696"/>
            <a:chExt cx="297196" cy="627365"/>
          </a:xfrm>
        </p:grpSpPr>
        <mc:AlternateContent xmlns:mc="http://schemas.openxmlformats.org/markup-compatibility/2006" xmlns:a14="http://schemas.microsoft.com/office/drawing/2010/main">
          <mc:Choice Requires="a14">
            <p:sp>
              <p:nvSpPr>
                <p:cNvPr id="149" name="TextBox 148"/>
                <p:cNvSpPr txBox="1"/>
                <p:nvPr/>
              </p:nvSpPr>
              <p:spPr>
                <a:xfrm>
                  <a:off x="4658798" y="3792696"/>
                  <a:ext cx="297196" cy="369332"/>
                </a:xfrm>
                <a:prstGeom prst="rect">
                  <a:avLst/>
                </a:prstGeom>
                <a:noFill/>
              </p:spPr>
              <p:txBody>
                <a:bodyPr wrap="square" lIns="18288" tIns="0" rIns="18288" bIns="0" rtlCol="0">
                  <a:spAutoFit/>
                </a:bodyPr>
                <a:lstStyle/>
                <a:p>
                  <a:pPr algn="l"/>
                  <a14:m>
                    <m:oMathPara xmlns:m="http://schemas.openxmlformats.org/officeDocument/2006/math">
                      <m:oMathParaPr>
                        <m:jc m:val="center"/>
                      </m:oMathParaPr>
                      <m:oMath xmlns:m="http://schemas.openxmlformats.org/officeDocument/2006/math">
                        <m:r>
                          <a:rPr lang="en-US" sz="2400" b="0" i="1" smtClean="0">
                            <a:effectLst/>
                            <a:latin typeface="Cambria Math"/>
                          </a:rPr>
                          <m:t>𝑝</m:t>
                        </m:r>
                      </m:oMath>
                    </m:oMathPara>
                  </a14:m>
                  <a:endParaRPr lang="en-US" sz="2400" i="1" dirty="0" err="1" smtClean="0">
                    <a:effectLst/>
                  </a:endParaRPr>
                </a:p>
              </p:txBody>
            </p:sp>
          </mc:Choice>
          <mc:Fallback xmlns="">
            <p:sp>
              <p:nvSpPr>
                <p:cNvPr id="149" name="TextBox 148"/>
                <p:cNvSpPr txBox="1">
                  <a:spLocks noRot="1" noChangeAspect="1" noMove="1" noResize="1" noEditPoints="1" noAdjustHandles="1" noChangeArrowheads="1" noChangeShapeType="1" noTextEdit="1"/>
                </p:cNvSpPr>
                <p:nvPr/>
              </p:nvSpPr>
              <p:spPr>
                <a:xfrm>
                  <a:off x="4658798" y="3792696"/>
                  <a:ext cx="297196" cy="369332"/>
                </a:xfrm>
                <a:prstGeom prst="rect">
                  <a:avLst/>
                </a:prstGeom>
                <a:blipFill rotWithShape="0">
                  <a:blip r:embed="rId12"/>
                  <a:stretch>
                    <a:fillRect l="-16327" r="-14286" b="-27869"/>
                  </a:stretch>
                </a:blipFill>
              </p:spPr>
              <p:txBody>
                <a:bodyPr/>
                <a:lstStyle/>
                <a:p>
                  <a:r>
                    <a:rPr lang="zh-CN" altLang="en-US">
                      <a:noFill/>
                    </a:rPr>
                    <a:t> </a:t>
                  </a:r>
                </a:p>
              </p:txBody>
            </p:sp>
          </mc:Fallback>
        </mc:AlternateContent>
        <p:sp>
          <p:nvSpPr>
            <p:cNvPr id="92" name="Oval 91"/>
            <p:cNvSpPr/>
            <p:nvPr/>
          </p:nvSpPr>
          <p:spPr>
            <a:xfrm>
              <a:off x="4769934" y="4345137"/>
              <a:ext cx="74924" cy="74924"/>
            </a:xfrm>
            <a:prstGeom prst="ellipse">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grpSp>
    </p:spTree>
    <p:extLst>
      <p:ext uri="{BB962C8B-B14F-4D97-AF65-F5344CB8AC3E}">
        <p14:creationId xmlns:p14="http://schemas.microsoft.com/office/powerpoint/2010/main" val="1309650822"/>
      </p:ext>
    </p:extLst>
  </p:cSld>
  <p:clrMapOvr>
    <a:masterClrMapping/>
  </p:clrMapOvr>
  <mc:AlternateContent xmlns:mc="http://schemas.openxmlformats.org/markup-compatibility/2006" xmlns:p14="http://schemas.microsoft.com/office/powerpoint/2010/main">
    <mc:Choice Requires="p14">
      <p:transition p14:dur="10" advTm="8216"/>
    </mc:Choice>
    <mc:Fallback xmlns="">
      <p:transition advTm="8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2"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24" grpId="0" animBg="1"/>
      <p:bldP spid="47" grpId="0" animBg="1"/>
    </p:bldLst>
  </p:timing>
  <p:extLst mod="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zh-CN" dirty="0" smtClean="0"/>
              <a:t>Optimization of Spatiotemporal Map</a:t>
            </a:r>
            <a:endParaRPr lang="zh-CN" altLang="en-US" dirty="0"/>
          </a:p>
        </p:txBody>
      </p:sp>
      <p:grpSp>
        <p:nvGrpSpPr>
          <p:cNvPr id="93" name="组合 13"/>
          <p:cNvGrpSpPr/>
          <p:nvPr/>
        </p:nvGrpSpPr>
        <p:grpSpPr>
          <a:xfrm>
            <a:off x="3099890" y="3849830"/>
            <a:ext cx="1630800" cy="2383373"/>
            <a:chOff x="528277" y="3997211"/>
            <a:chExt cx="3041374" cy="3604860"/>
          </a:xfrm>
        </p:grpSpPr>
        <p:sp>
          <p:nvSpPr>
            <p:cNvPr id="94" name="下箭头 14"/>
            <p:cNvSpPr/>
            <p:nvPr/>
          </p:nvSpPr>
          <p:spPr>
            <a:xfrm>
              <a:off x="1714500" y="3997211"/>
              <a:ext cx="762000" cy="1219200"/>
            </a:xfrm>
            <a:prstGeom prst="downArrow">
              <a:avLst/>
            </a:prstGeom>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t"/>
            <a:lstStyle/>
            <a:p>
              <a:pPr algn="ctr"/>
              <a:endParaRPr lang="zh-CN" altLang="en-US">
                <a:effectLst/>
              </a:endParaRPr>
            </a:p>
          </p:txBody>
        </p:sp>
        <p:sp>
          <p:nvSpPr>
            <p:cNvPr id="95" name="TextBox 94"/>
            <p:cNvSpPr txBox="1"/>
            <p:nvPr/>
          </p:nvSpPr>
          <p:spPr>
            <a:xfrm>
              <a:off x="528277" y="5460711"/>
              <a:ext cx="3041374" cy="2141360"/>
            </a:xfrm>
            <a:prstGeom prst="rect">
              <a:avLst/>
            </a:prstGeom>
            <a:noFill/>
          </p:spPr>
          <p:txBody>
            <a:bodyPr wrap="square" lIns="18288" tIns="0" rIns="18288" bIns="0" rtlCol="0" anchor="t">
              <a:spAutoFit/>
            </a:bodyPr>
            <a:lstStyle/>
            <a:p>
              <a:r>
                <a:rPr lang="en-US" altLang="zh-CN" sz="2400" b="1" dirty="0"/>
                <a:t>Similarity</a:t>
              </a:r>
              <a:r>
                <a:rPr lang="en-US" altLang="zh-CN" sz="2400" dirty="0"/>
                <a:t> </a:t>
              </a:r>
              <a:endParaRPr lang="en-US" altLang="zh-CN" sz="2400" dirty="0" smtClean="0"/>
            </a:p>
            <a:p>
              <a:r>
                <a:rPr lang="en-US" altLang="zh-CN" sz="2400" dirty="0" smtClean="0">
                  <a:solidFill>
                    <a:schemeClr val="accent1"/>
                  </a:solidFill>
                </a:rPr>
                <a:t>SSIM </a:t>
              </a:r>
              <a:r>
                <a:rPr lang="en-US" altLang="zh-CN" sz="2400" dirty="0">
                  <a:solidFill>
                    <a:schemeClr val="accent1"/>
                  </a:solidFill>
                </a:rPr>
                <a:t>variant</a:t>
              </a:r>
            </a:p>
            <a:p>
              <a:endParaRPr lang="zh-CN" altLang="en-US" dirty="0" err="1" smtClean="0">
                <a:effectLst/>
              </a:endParaRPr>
            </a:p>
          </p:txBody>
        </p:sp>
      </p:grpSp>
      <p:grpSp>
        <p:nvGrpSpPr>
          <p:cNvPr id="96" name="组合 17"/>
          <p:cNvGrpSpPr/>
          <p:nvPr/>
        </p:nvGrpSpPr>
        <p:grpSpPr>
          <a:xfrm>
            <a:off x="5181600" y="3849830"/>
            <a:ext cx="1954007" cy="2398570"/>
            <a:chOff x="2959376" y="3997211"/>
            <a:chExt cx="3429000" cy="3619478"/>
          </a:xfrm>
        </p:grpSpPr>
        <p:sp>
          <p:nvSpPr>
            <p:cNvPr id="97" name="下箭头 18"/>
            <p:cNvSpPr/>
            <p:nvPr/>
          </p:nvSpPr>
          <p:spPr>
            <a:xfrm>
              <a:off x="4324350" y="3997211"/>
              <a:ext cx="762000" cy="1219200"/>
            </a:xfrm>
            <a:prstGeom prst="downArrow">
              <a:avLst/>
            </a:prstGeom>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t"/>
            <a:lstStyle/>
            <a:p>
              <a:pPr algn="ctr"/>
              <a:endParaRPr lang="zh-CN" altLang="en-US">
                <a:effectLst/>
              </a:endParaRPr>
            </a:p>
          </p:txBody>
        </p:sp>
        <p:sp>
          <p:nvSpPr>
            <p:cNvPr id="98" name="TextBox 97"/>
            <p:cNvSpPr txBox="1"/>
            <p:nvPr/>
          </p:nvSpPr>
          <p:spPr>
            <a:xfrm>
              <a:off x="2959376" y="5480268"/>
              <a:ext cx="3429000" cy="2136421"/>
            </a:xfrm>
            <a:prstGeom prst="rect">
              <a:avLst/>
            </a:prstGeom>
            <a:noFill/>
          </p:spPr>
          <p:txBody>
            <a:bodyPr wrap="square" lIns="18288" tIns="0" rIns="18288" bIns="0" rtlCol="0" anchor="t">
              <a:spAutoFit/>
            </a:bodyPr>
            <a:lstStyle/>
            <a:p>
              <a:r>
                <a:rPr lang="en-US" altLang="zh-CN" sz="2400" b="1" dirty="0" smtClean="0"/>
                <a:t>Smoothness</a:t>
              </a:r>
              <a:r>
                <a:rPr lang="en-US" altLang="zh-CN" sz="2400" dirty="0" smtClean="0"/>
                <a:t> </a:t>
              </a:r>
            </a:p>
            <a:p>
              <a:r>
                <a:rPr lang="en-US" altLang="zh-CN" sz="2400" dirty="0" smtClean="0">
                  <a:solidFill>
                    <a:schemeClr val="accent1"/>
                  </a:solidFill>
                </a:rPr>
                <a:t>Thin-plate spline </a:t>
              </a:r>
              <a:endParaRPr lang="en-US" altLang="zh-CN" sz="2400" dirty="0">
                <a:solidFill>
                  <a:schemeClr val="accent1"/>
                </a:solidFill>
              </a:endParaRPr>
            </a:p>
            <a:p>
              <a:endParaRPr lang="zh-CN" altLang="en-US" dirty="0" err="1" smtClean="0">
                <a:effectLst/>
              </a:endParaRPr>
            </a:p>
          </p:txBody>
        </p:sp>
      </p:grpSp>
      <p:grpSp>
        <p:nvGrpSpPr>
          <p:cNvPr id="99" name="组合 20"/>
          <p:cNvGrpSpPr/>
          <p:nvPr/>
        </p:nvGrpSpPr>
        <p:grpSpPr>
          <a:xfrm>
            <a:off x="914400" y="3849830"/>
            <a:ext cx="2030202" cy="2068731"/>
            <a:chOff x="5867400" y="3997211"/>
            <a:chExt cx="3429000" cy="3153407"/>
          </a:xfrm>
        </p:grpSpPr>
        <p:sp>
          <p:nvSpPr>
            <p:cNvPr id="100" name="下箭头 21"/>
            <p:cNvSpPr/>
            <p:nvPr/>
          </p:nvSpPr>
          <p:spPr>
            <a:xfrm>
              <a:off x="7200900" y="3997211"/>
              <a:ext cx="762000" cy="1219200"/>
            </a:xfrm>
            <a:prstGeom prst="downArrow">
              <a:avLst/>
            </a:prstGeom>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t"/>
            <a:lstStyle/>
            <a:p>
              <a:pPr algn="ctr"/>
              <a:endParaRPr lang="zh-CN" altLang="en-US">
                <a:effectLst/>
              </a:endParaRPr>
            </a:p>
          </p:txBody>
        </p:sp>
        <p:sp>
          <p:nvSpPr>
            <p:cNvPr id="101" name="TextBox 100"/>
            <p:cNvSpPr txBox="1"/>
            <p:nvPr/>
          </p:nvSpPr>
          <p:spPr>
            <a:xfrm>
              <a:off x="5867400" y="5461678"/>
              <a:ext cx="3429000" cy="1688940"/>
            </a:xfrm>
            <a:prstGeom prst="rect">
              <a:avLst/>
            </a:prstGeom>
            <a:noFill/>
          </p:spPr>
          <p:txBody>
            <a:bodyPr wrap="square" lIns="18288" tIns="0" rIns="18288" bIns="0" rtlCol="0" anchor="t">
              <a:spAutoFit/>
            </a:bodyPr>
            <a:lstStyle/>
            <a:p>
              <a:r>
                <a:rPr lang="en-US" altLang="zh-CN" sz="2400" b="1" dirty="0" smtClean="0"/>
                <a:t>UI</a:t>
              </a:r>
              <a:r>
                <a:rPr lang="en-US" altLang="zh-CN" sz="2400" dirty="0" smtClean="0"/>
                <a:t> </a:t>
              </a:r>
            </a:p>
            <a:p>
              <a:r>
                <a:rPr lang="en-US" altLang="zh-CN" sz="2400" dirty="0" smtClean="0">
                  <a:solidFill>
                    <a:schemeClr val="accent1"/>
                  </a:solidFill>
                </a:rPr>
                <a:t>Least </a:t>
              </a:r>
              <a:r>
                <a:rPr lang="en-US" altLang="zh-CN" sz="2400" dirty="0">
                  <a:solidFill>
                    <a:schemeClr val="accent1"/>
                  </a:solidFill>
                </a:rPr>
                <a:t>squares</a:t>
              </a:r>
            </a:p>
            <a:p>
              <a:endParaRPr lang="zh-CN" altLang="en-US" sz="2400" dirty="0" err="1" smtClean="0">
                <a:effectLst/>
              </a:endParaRPr>
            </a:p>
          </p:txBody>
        </p:sp>
      </p:grpSp>
      <mc:AlternateContent xmlns:mc="http://schemas.openxmlformats.org/markup-compatibility/2006" xmlns:a14="http://schemas.microsoft.com/office/drawing/2010/main">
        <mc:Choice Requires="a14">
          <p:sp>
            <p:nvSpPr>
              <p:cNvPr id="102" name="TextBox 101"/>
              <p:cNvSpPr txBox="1"/>
              <p:nvPr/>
            </p:nvSpPr>
            <p:spPr>
              <a:xfrm>
                <a:off x="326795" y="1379209"/>
                <a:ext cx="7485566" cy="2535246"/>
              </a:xfrm>
              <a:prstGeom prst="rect">
                <a:avLst/>
              </a:prstGeom>
              <a:noFill/>
            </p:spPr>
            <p:txBody>
              <a:bodyPr wrap="square" lIns="18288" tIns="0" rIns="18288" bIns="0" rtlCol="0">
                <a:spAutoFit/>
              </a:bodyPr>
              <a:lstStyle/>
              <a:p>
                <a:pPr algn="l"/>
                <a:r>
                  <a:rPr lang="en-US" altLang="zh-CN" sz="2800" b="1" dirty="0" smtClean="0">
                    <a:solidFill>
                      <a:srgbClr val="0070C0"/>
                    </a:solidFill>
                    <a:effectLst/>
                    <a:latin typeface="Times New Roman" pitchFamily="18" charset="0"/>
                    <a:cs typeface="Times New Roman" pitchFamily="18" charset="0"/>
                  </a:rPr>
                  <a:t>Minimize Energy:</a:t>
                </a:r>
              </a:p>
              <a:p>
                <a:endParaRPr lang="en-US" altLang="zh-CN" sz="2800" b="0" dirty="0" smtClean="0">
                  <a:effectLst/>
                  <a:latin typeface="Cambria Math"/>
                </a:endParaRPr>
              </a:p>
              <a:p>
                <a:pPr/>
                <a14:m>
                  <m:oMathPara xmlns:m="http://schemas.openxmlformats.org/officeDocument/2006/math">
                    <m:oMathParaPr>
                      <m:jc m:val="centerGroup"/>
                    </m:oMathParaPr>
                    <m:oMath xmlns:m="http://schemas.openxmlformats.org/officeDocument/2006/math">
                      <m:sSub>
                        <m:sSubPr>
                          <m:ctrlPr>
                            <a:rPr lang="en-US" altLang="zh-CN" sz="3200" b="0" i="1" smtClean="0">
                              <a:effectLst/>
                              <a:latin typeface="Cambria Math" panose="02040503050406030204" pitchFamily="18" charset="0"/>
                            </a:rPr>
                          </m:ctrlPr>
                        </m:sSubPr>
                        <m:e>
                          <m:r>
                            <a:rPr lang="en-US" altLang="zh-CN" sz="3200" b="0" i="1" smtClean="0">
                              <a:effectLst/>
                              <a:latin typeface="Cambria Math"/>
                            </a:rPr>
                            <m:t>𝐸</m:t>
                          </m:r>
                        </m:e>
                        <m:sub>
                          <m:r>
                            <a:rPr lang="en-US" altLang="zh-CN" sz="3200" b="0" i="1" smtClean="0">
                              <a:effectLst/>
                              <a:latin typeface="Cambria Math"/>
                            </a:rPr>
                            <m:t>𝑡𝑜𝑡𝑎𝑙</m:t>
                          </m:r>
                        </m:sub>
                      </m:sSub>
                      <m:r>
                        <a:rPr lang="en-US" altLang="zh-CN" sz="3200" b="0" i="1" smtClean="0">
                          <a:effectLst/>
                          <a:latin typeface="Cambria Math"/>
                        </a:rPr>
                        <m:t>=</m:t>
                      </m:r>
                      <m:nary>
                        <m:naryPr>
                          <m:chr m:val="∑"/>
                          <m:supHide m:val="on"/>
                          <m:ctrlPr>
                            <a:rPr lang="en-US" altLang="zh-CN" sz="3200" b="0" i="1" smtClean="0">
                              <a:effectLst/>
                              <a:latin typeface="Cambria Math" panose="02040503050406030204" pitchFamily="18" charset="0"/>
                            </a:rPr>
                          </m:ctrlPr>
                        </m:naryPr>
                        <m:sub>
                          <m:r>
                            <m:rPr>
                              <m:sty m:val="p"/>
                              <m:brk m:alnAt="7"/>
                            </m:rPr>
                            <a:rPr lang="el-GR" altLang="zh-CN" sz="3200" b="0" i="1" smtClean="0">
                              <a:effectLst/>
                              <a:latin typeface="Cambria Math"/>
                            </a:rPr>
                            <m:t>Ω</m:t>
                          </m:r>
                        </m:sub>
                        <m:sup/>
                        <m:e>
                          <m:sSub>
                            <m:sSubPr>
                              <m:ctrlPr>
                                <a:rPr lang="en-US" altLang="zh-CN" sz="3200" b="0" i="1" smtClean="0">
                                  <a:effectLst/>
                                  <a:latin typeface="Cambria Math" panose="02040503050406030204" pitchFamily="18" charset="0"/>
                                </a:rPr>
                              </m:ctrlPr>
                            </m:sSubPr>
                            <m:e>
                              <m:r>
                                <a:rPr lang="en-US" altLang="zh-CN" sz="3200" b="0" i="1" smtClean="0">
                                  <a:effectLst/>
                                  <a:latin typeface="Cambria Math"/>
                                </a:rPr>
                                <m:t>𝐸</m:t>
                              </m:r>
                            </m:e>
                            <m:sub>
                              <m:r>
                                <a:rPr lang="en-US" altLang="zh-CN" sz="3200" b="0" i="1" smtClean="0">
                                  <a:effectLst/>
                                  <a:latin typeface="Cambria Math" panose="02040503050406030204" pitchFamily="18" charset="0"/>
                                </a:rPr>
                                <m:t>𝑈𝐼</m:t>
                              </m:r>
                            </m:sub>
                          </m:sSub>
                          <m:d>
                            <m:dPr>
                              <m:ctrlPr>
                                <a:rPr lang="en-US" altLang="zh-CN" sz="3200" i="1">
                                  <a:effectLst/>
                                  <a:latin typeface="Cambria Math" panose="02040503050406030204" pitchFamily="18" charset="0"/>
                                </a:rPr>
                              </m:ctrlPr>
                            </m:dPr>
                            <m:e>
                              <m:r>
                                <a:rPr lang="en-US" altLang="zh-CN" sz="3200" b="0" i="1" smtClean="0">
                                  <a:effectLst/>
                                  <a:latin typeface="Cambria Math" panose="02040503050406030204" pitchFamily="18" charset="0"/>
                                </a:rPr>
                                <m:t>𝑣</m:t>
                              </m:r>
                            </m:e>
                          </m:d>
                          <m:r>
                            <a:rPr lang="en-US" altLang="zh-CN" sz="3200" i="1">
                              <a:effectLst/>
                              <a:latin typeface="Cambria Math"/>
                            </a:rPr>
                            <m:t>+ </m:t>
                          </m:r>
                          <m:r>
                            <m:rPr>
                              <m:sty m:val="p"/>
                            </m:rPr>
                            <a:rPr lang="el-GR" altLang="zh-CN" sz="3200" i="1">
                              <a:effectLst/>
                              <a:latin typeface="Cambria Math"/>
                            </a:rPr>
                            <m:t>α</m:t>
                          </m:r>
                          <m:sSub>
                            <m:sSubPr>
                              <m:ctrlPr>
                                <a:rPr lang="en-US" altLang="zh-CN" sz="3200" i="1" smtClean="0">
                                  <a:effectLst/>
                                  <a:latin typeface="Cambria Math" panose="02040503050406030204" pitchFamily="18" charset="0"/>
                                </a:rPr>
                              </m:ctrlPr>
                            </m:sSubPr>
                            <m:e>
                              <m:r>
                                <a:rPr lang="en-US" altLang="zh-CN" sz="3200" i="1">
                                  <a:effectLst/>
                                  <a:latin typeface="Cambria Math"/>
                                </a:rPr>
                                <m:t>𝐸</m:t>
                              </m:r>
                            </m:e>
                            <m:sub>
                              <m:r>
                                <a:rPr lang="en-US" altLang="zh-CN" sz="3200" b="0" i="1" smtClean="0">
                                  <a:effectLst/>
                                  <a:latin typeface="Cambria Math" panose="02040503050406030204" pitchFamily="18" charset="0"/>
                                </a:rPr>
                                <m:t>𝑆𝐼𝑀</m:t>
                              </m:r>
                            </m:sub>
                          </m:sSub>
                          <m:d>
                            <m:dPr>
                              <m:ctrlPr>
                                <a:rPr lang="en-US" altLang="zh-CN" sz="3200" i="1">
                                  <a:effectLst/>
                                  <a:latin typeface="Cambria Math" panose="02040503050406030204" pitchFamily="18" charset="0"/>
                                </a:rPr>
                              </m:ctrlPr>
                            </m:dPr>
                            <m:e>
                              <m:r>
                                <a:rPr lang="en-US" altLang="zh-CN" sz="3200" b="0" i="1" smtClean="0">
                                  <a:effectLst/>
                                  <a:latin typeface="Cambria Math" panose="02040503050406030204" pitchFamily="18" charset="0"/>
                                </a:rPr>
                                <m:t>𝑣</m:t>
                              </m:r>
                            </m:e>
                          </m:d>
                          <m:r>
                            <a:rPr lang="en-US" altLang="zh-CN" sz="3200" i="1">
                              <a:effectLst/>
                              <a:latin typeface="Cambria Math"/>
                            </a:rPr>
                            <m:t> +  </m:t>
                          </m:r>
                          <m:r>
                            <m:rPr>
                              <m:sty m:val="p"/>
                            </m:rPr>
                            <a:rPr lang="el-GR" altLang="zh-CN" sz="3200" i="1" smtClean="0">
                              <a:effectLst/>
                              <a:latin typeface="Cambria Math"/>
                            </a:rPr>
                            <m:t>β</m:t>
                          </m:r>
                          <m:sSub>
                            <m:sSubPr>
                              <m:ctrlPr>
                                <a:rPr lang="en-US" altLang="zh-CN" sz="3200" i="1">
                                  <a:effectLst/>
                                  <a:latin typeface="Cambria Math" panose="02040503050406030204" pitchFamily="18" charset="0"/>
                                </a:rPr>
                              </m:ctrlPr>
                            </m:sSubPr>
                            <m:e>
                              <m:r>
                                <a:rPr lang="en-US" altLang="zh-CN" sz="3200" i="1">
                                  <a:effectLst/>
                                  <a:latin typeface="Cambria Math"/>
                                </a:rPr>
                                <m:t>𝐸</m:t>
                              </m:r>
                            </m:e>
                            <m:sub>
                              <m:r>
                                <a:rPr lang="en-US" altLang="zh-CN" sz="3200" b="0" i="1" smtClean="0">
                                  <a:effectLst/>
                                  <a:latin typeface="Cambria Math" panose="02040503050406030204" pitchFamily="18" charset="0"/>
                                </a:rPr>
                                <m:t>𝑇𝑃𝑆</m:t>
                              </m:r>
                            </m:sub>
                          </m:sSub>
                          <m:d>
                            <m:dPr>
                              <m:ctrlPr>
                                <a:rPr lang="en-US" altLang="zh-CN" sz="3200" i="1">
                                  <a:effectLst/>
                                  <a:latin typeface="Cambria Math" panose="02040503050406030204" pitchFamily="18" charset="0"/>
                                </a:rPr>
                              </m:ctrlPr>
                            </m:dPr>
                            <m:e>
                              <m:r>
                                <a:rPr lang="en-US" altLang="zh-CN" sz="3200" b="0" i="1" smtClean="0">
                                  <a:effectLst/>
                                  <a:latin typeface="Cambria Math" panose="02040503050406030204" pitchFamily="18" charset="0"/>
                                </a:rPr>
                                <m:t>𝑣</m:t>
                              </m:r>
                            </m:e>
                          </m:d>
                          <m:r>
                            <a:rPr lang="en-US" altLang="zh-CN" sz="3200" b="0" i="1" smtClean="0">
                              <a:effectLst/>
                              <a:latin typeface="Cambria Math" panose="02040503050406030204" pitchFamily="18" charset="0"/>
                            </a:rPr>
                            <m:t>+</m:t>
                          </m:r>
                        </m:e>
                      </m:nary>
                      <m:sSub>
                        <m:sSubPr>
                          <m:ctrlPr>
                            <a:rPr lang="en-US" altLang="zh-CN" sz="3200" i="1">
                              <a:effectLst/>
                              <a:latin typeface="Cambria Math" panose="02040503050406030204" pitchFamily="18" charset="0"/>
                            </a:rPr>
                          </m:ctrlPr>
                        </m:sSubPr>
                        <m:e>
                          <m:r>
                            <m:rPr>
                              <m:sty m:val="p"/>
                            </m:rPr>
                            <a:rPr lang="el-GR" altLang="zh-CN" sz="3200" i="1" smtClean="0">
                              <a:effectLst/>
                              <a:latin typeface="Cambria Math" panose="02040503050406030204" pitchFamily="18" charset="0"/>
                            </a:rPr>
                            <m:t>γ</m:t>
                          </m:r>
                          <m:r>
                            <a:rPr lang="en-US" altLang="zh-CN" sz="3200" i="1">
                              <a:effectLst/>
                              <a:latin typeface="Cambria Math"/>
                            </a:rPr>
                            <m:t>𝐸</m:t>
                          </m:r>
                        </m:e>
                        <m:sub>
                          <m:r>
                            <a:rPr lang="en-US" altLang="zh-CN" sz="3200" b="0" i="1" smtClean="0">
                              <a:effectLst/>
                              <a:latin typeface="Cambria Math" panose="02040503050406030204" pitchFamily="18" charset="0"/>
                            </a:rPr>
                            <m:t>𝑇𝐶</m:t>
                          </m:r>
                        </m:sub>
                      </m:sSub>
                      <m:d>
                        <m:dPr>
                          <m:ctrlPr>
                            <a:rPr lang="en-US" altLang="zh-CN" sz="3200" i="1">
                              <a:effectLst/>
                              <a:latin typeface="Cambria Math" panose="02040503050406030204" pitchFamily="18" charset="0"/>
                            </a:rPr>
                          </m:ctrlPr>
                        </m:dPr>
                        <m:e>
                          <m:r>
                            <a:rPr lang="en-US" altLang="zh-CN" sz="3200" i="1">
                              <a:effectLst/>
                              <a:latin typeface="Cambria Math" panose="02040503050406030204" pitchFamily="18" charset="0"/>
                            </a:rPr>
                            <m:t>𝑣</m:t>
                          </m:r>
                        </m:e>
                      </m:d>
                    </m:oMath>
                  </m:oMathPara>
                </a14:m>
                <a:endParaRPr lang="en-US" altLang="zh-CN" sz="3200" b="0" dirty="0" smtClean="0">
                  <a:effectLst/>
                  <a:latin typeface="Cambria Math"/>
                </a:endParaRPr>
              </a:p>
            </p:txBody>
          </p:sp>
        </mc:Choice>
        <mc:Fallback xmlns="">
          <p:sp>
            <p:nvSpPr>
              <p:cNvPr id="102" name="TextBox 101"/>
              <p:cNvSpPr txBox="1">
                <a:spLocks noRot="1" noChangeAspect="1" noMove="1" noResize="1" noEditPoints="1" noAdjustHandles="1" noChangeArrowheads="1" noChangeShapeType="1" noTextEdit="1"/>
              </p:cNvSpPr>
              <p:nvPr/>
            </p:nvSpPr>
            <p:spPr>
              <a:xfrm>
                <a:off x="326795" y="1379209"/>
                <a:ext cx="7485566" cy="2535246"/>
              </a:xfrm>
              <a:prstGeom prst="rect">
                <a:avLst/>
              </a:prstGeom>
              <a:blipFill rotWithShape="0">
                <a:blip r:embed="rId3"/>
                <a:stretch>
                  <a:fillRect l="-2687" t="-4327" r="-14332"/>
                </a:stretch>
              </a:blipFill>
            </p:spPr>
            <p:txBody>
              <a:bodyPr/>
              <a:lstStyle/>
              <a:p>
                <a:r>
                  <a:rPr lang="zh-CN" altLang="en-US">
                    <a:noFill/>
                  </a:rPr>
                  <a:t> </a:t>
                </a:r>
              </a:p>
            </p:txBody>
          </p:sp>
        </mc:Fallback>
      </mc:AlternateContent>
      <p:grpSp>
        <p:nvGrpSpPr>
          <p:cNvPr id="103" name="组合 17"/>
          <p:cNvGrpSpPr/>
          <p:nvPr/>
        </p:nvGrpSpPr>
        <p:grpSpPr>
          <a:xfrm>
            <a:off x="7211807" y="3849830"/>
            <a:ext cx="1954007" cy="2398570"/>
            <a:chOff x="2959376" y="3997211"/>
            <a:chExt cx="3429000" cy="3619478"/>
          </a:xfrm>
        </p:grpSpPr>
        <p:sp>
          <p:nvSpPr>
            <p:cNvPr id="104" name="下箭头 18"/>
            <p:cNvSpPr/>
            <p:nvPr/>
          </p:nvSpPr>
          <p:spPr>
            <a:xfrm>
              <a:off x="4324350" y="3997211"/>
              <a:ext cx="762000" cy="1219200"/>
            </a:xfrm>
            <a:prstGeom prst="downArrow">
              <a:avLst/>
            </a:prstGeom>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t"/>
            <a:lstStyle/>
            <a:p>
              <a:pPr algn="ctr"/>
              <a:endParaRPr lang="zh-CN" altLang="en-US">
                <a:effectLst/>
              </a:endParaRPr>
            </a:p>
          </p:txBody>
        </p:sp>
        <p:sp>
          <p:nvSpPr>
            <p:cNvPr id="105" name="TextBox 104"/>
            <p:cNvSpPr txBox="1"/>
            <p:nvPr/>
          </p:nvSpPr>
          <p:spPr>
            <a:xfrm>
              <a:off x="2959376" y="5480268"/>
              <a:ext cx="3429000" cy="2136421"/>
            </a:xfrm>
            <a:prstGeom prst="rect">
              <a:avLst/>
            </a:prstGeom>
            <a:noFill/>
          </p:spPr>
          <p:txBody>
            <a:bodyPr wrap="square" lIns="18288" tIns="0" rIns="18288" bIns="0" rtlCol="0" anchor="t">
              <a:spAutoFit/>
            </a:bodyPr>
            <a:lstStyle/>
            <a:p>
              <a:r>
                <a:rPr lang="en-US" altLang="zh-CN" sz="2400" b="1" dirty="0" smtClean="0"/>
                <a:t>Temporal coherence</a:t>
              </a:r>
              <a:r>
                <a:rPr lang="en-US" altLang="zh-CN" sz="2400" dirty="0" smtClean="0"/>
                <a:t> </a:t>
              </a:r>
            </a:p>
            <a:p>
              <a:r>
                <a:rPr lang="en-US" altLang="zh-CN" sz="2400" dirty="0" smtClean="0">
                  <a:solidFill>
                    <a:schemeClr val="accent1"/>
                  </a:solidFill>
                </a:rPr>
                <a:t>Optical flow</a:t>
              </a:r>
              <a:endParaRPr lang="en-US" altLang="zh-CN" sz="2400" dirty="0">
                <a:solidFill>
                  <a:schemeClr val="accent1"/>
                </a:solidFill>
              </a:endParaRPr>
            </a:p>
            <a:p>
              <a:endParaRPr lang="zh-CN" altLang="en-US" dirty="0" err="1" smtClean="0">
                <a:effectLst/>
              </a:endParaRPr>
            </a:p>
          </p:txBody>
        </p:sp>
      </p:grpSp>
    </p:spTree>
    <p:extLst>
      <p:ext uri="{BB962C8B-B14F-4D97-AF65-F5344CB8AC3E}">
        <p14:creationId xmlns:p14="http://schemas.microsoft.com/office/powerpoint/2010/main" val="1961910470"/>
      </p:ext>
    </p:extLst>
  </p:cSld>
  <p:clrMapOvr>
    <a:masterClrMapping/>
  </p:clrMapOvr>
  <mc:AlternateContent xmlns:mc="http://schemas.openxmlformats.org/markup-compatibility/2006" xmlns:p14="http://schemas.microsoft.com/office/powerpoint/2010/main">
    <mc:Choice Requires="p14">
      <p:transition p14:dur="10" advTm="8216"/>
    </mc:Choice>
    <mc:Fallback xmlns="">
      <p:transition advTm="82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up)">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wipe(up)">
                                      <p:cBhvr>
                                        <p:cTn id="12" dur="500"/>
                                        <p:tgtEl>
                                          <p:spTgt spid="9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up)">
                                      <p:cBhvr>
                                        <p:cTn id="17" dur="500"/>
                                        <p:tgtEl>
                                          <p:spTgt spid="9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up)">
                                      <p:cBhvr>
                                        <p:cTn id="2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noAutofit/>
          </a:bodyPr>
          <a:lstStyle/>
          <a:p>
            <a:r>
              <a:rPr lang="en-US" dirty="0" smtClean="0"/>
              <a:t>Approach </a:t>
            </a:r>
            <a:r>
              <a:rPr lang="en-US" dirty="0"/>
              <a:t>overview</a:t>
            </a:r>
            <a:br>
              <a:rPr lang="en-US" dirty="0"/>
            </a:br>
            <a:endParaRPr lang="en-US" dirty="0"/>
          </a:p>
        </p:txBody>
      </p:sp>
      <p:sp>
        <p:nvSpPr>
          <p:cNvPr id="3" name="标题 1"/>
          <p:cNvSpPr txBox="1">
            <a:spLocks/>
          </p:cNvSpPr>
          <p:nvPr/>
        </p:nvSpPr>
        <p:spPr>
          <a:xfrm>
            <a:off x="-902670" y="1093883"/>
            <a:ext cx="3657600" cy="5334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r>
              <a:rPr lang="en-US" altLang="zh-CN" sz="2800" b="1" dirty="0" smtClean="0">
                <a:solidFill>
                  <a:schemeClr val="tx2">
                    <a:lumMod val="60000"/>
                    <a:lumOff val="40000"/>
                  </a:schemeClr>
                </a:solidFill>
                <a:latin typeface="Britannic Bold" pitchFamily="34" charset="0"/>
              </a:rPr>
              <a:t>input</a:t>
            </a:r>
            <a:endParaRPr lang="en-US" altLang="zh-CN" sz="2800" b="1" dirty="0">
              <a:solidFill>
                <a:schemeClr val="tx2">
                  <a:lumMod val="60000"/>
                  <a:lumOff val="40000"/>
                </a:schemeClr>
              </a:solidFill>
              <a:latin typeface="Britannic Bold" pitchFamily="34" charset="0"/>
            </a:endParaRPr>
          </a:p>
        </p:txBody>
      </p:sp>
      <p:sp>
        <p:nvSpPr>
          <p:cNvPr id="51" name="标题 1"/>
          <p:cNvSpPr txBox="1">
            <a:spLocks/>
          </p:cNvSpPr>
          <p:nvPr/>
        </p:nvSpPr>
        <p:spPr>
          <a:xfrm>
            <a:off x="6286499" y="1144394"/>
            <a:ext cx="3657600" cy="5334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r>
              <a:rPr lang="en-US" altLang="zh-CN" sz="2800" b="1" dirty="0" smtClean="0">
                <a:solidFill>
                  <a:srgbClr val="4BC3AF"/>
                </a:solidFill>
                <a:latin typeface="Britannic Bold" pitchFamily="34" charset="0"/>
              </a:rPr>
              <a:t>output</a:t>
            </a:r>
            <a:endParaRPr lang="en-US" altLang="zh-CN" sz="2800" b="1" dirty="0">
              <a:solidFill>
                <a:srgbClr val="4BC3AF"/>
              </a:solidFill>
              <a:latin typeface="Britannic Bold" pitchFamily="34" charset="0"/>
            </a:endParaRPr>
          </a:p>
        </p:txBody>
      </p:sp>
      <p:grpSp>
        <p:nvGrpSpPr>
          <p:cNvPr id="4" name="Group 3"/>
          <p:cNvGrpSpPr/>
          <p:nvPr/>
        </p:nvGrpSpPr>
        <p:grpSpPr>
          <a:xfrm>
            <a:off x="1782139" y="2976795"/>
            <a:ext cx="1909507" cy="2585805"/>
            <a:chOff x="1782139" y="2961436"/>
            <a:chExt cx="1909507" cy="2585805"/>
          </a:xfrm>
        </p:grpSpPr>
        <p:sp>
          <p:nvSpPr>
            <p:cNvPr id="41" name="Right Arrow 40"/>
            <p:cNvSpPr/>
            <p:nvPr/>
          </p:nvSpPr>
          <p:spPr>
            <a:xfrm>
              <a:off x="1972005" y="4114800"/>
              <a:ext cx="1525303" cy="381000"/>
            </a:xfrm>
            <a:prstGeom prst="rightArrow">
              <a:avLst/>
            </a:prstGeom>
            <a:gradFill>
              <a:gsLst>
                <a:gs pos="0">
                  <a:schemeClr val="accent1"/>
                </a:gs>
                <a:gs pos="100000">
                  <a:srgbClr val="4BC3AF"/>
                </a:gs>
              </a:gsLst>
              <a:lin ang="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solidFill>
                  <a:srgbClr val="00B0F0"/>
                </a:solidFill>
                <a:effectLst/>
              </a:endParaRPr>
            </a:p>
          </p:txBody>
        </p:sp>
        <p:grpSp>
          <p:nvGrpSpPr>
            <p:cNvPr id="61" name="Group 60"/>
            <p:cNvGrpSpPr/>
            <p:nvPr/>
          </p:nvGrpSpPr>
          <p:grpSpPr>
            <a:xfrm>
              <a:off x="1782139" y="3042937"/>
              <a:ext cx="182608" cy="2504304"/>
              <a:chOff x="1782139" y="3042937"/>
              <a:chExt cx="182608" cy="2504304"/>
            </a:xfrm>
          </p:grpSpPr>
          <p:cxnSp>
            <p:nvCxnSpPr>
              <p:cNvPr id="35" name="Straight Connector 34"/>
              <p:cNvCxnSpPr/>
              <p:nvPr/>
            </p:nvCxnSpPr>
            <p:spPr>
              <a:xfrm>
                <a:off x="1964747" y="3042937"/>
                <a:ext cx="0" cy="2504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783318" y="5547241"/>
                <a:ext cx="1814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782139" y="3042937"/>
                <a:ext cx="18260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7" name="TextBox 56"/>
            <p:cNvSpPr txBox="1"/>
            <p:nvPr/>
          </p:nvSpPr>
          <p:spPr>
            <a:xfrm>
              <a:off x="2052295" y="3197640"/>
              <a:ext cx="1372666" cy="923330"/>
            </a:xfrm>
            <a:prstGeom prst="rect">
              <a:avLst/>
            </a:prstGeom>
          </p:spPr>
          <p:style>
            <a:lnRef idx="2">
              <a:schemeClr val="accent1"/>
            </a:lnRef>
            <a:fillRef idx="1">
              <a:schemeClr val="lt1"/>
            </a:fillRef>
            <a:effectRef idx="0">
              <a:schemeClr val="accent1"/>
            </a:effectRef>
            <a:fontRef idx="minor">
              <a:schemeClr val="dk1"/>
            </a:fontRef>
          </p:style>
          <p:txBody>
            <a:bodyPr wrap="square" lIns="18288" tIns="0" rIns="18288" bIns="0" rtlCol="0">
              <a:spAutoFit/>
            </a:bodyPr>
            <a:lstStyle/>
            <a:p>
              <a:r>
                <a:rPr lang="en-US" dirty="0" smtClean="0">
                  <a:effectLst/>
                </a:rPr>
                <a:t>Temporal</a:t>
              </a:r>
            </a:p>
            <a:p>
              <a:r>
                <a:rPr lang="en-US" dirty="0" err="1" smtClean="0">
                  <a:effectLst/>
                </a:rPr>
                <a:t>Synchroni-zation</a:t>
              </a:r>
              <a:endParaRPr lang="en-US" dirty="0" smtClean="0">
                <a:effectLst/>
              </a:endParaRPr>
            </a:p>
          </p:txBody>
        </p:sp>
        <p:grpSp>
          <p:nvGrpSpPr>
            <p:cNvPr id="62" name="Group 61"/>
            <p:cNvGrpSpPr/>
            <p:nvPr/>
          </p:nvGrpSpPr>
          <p:grpSpPr>
            <a:xfrm flipH="1">
              <a:off x="3477979" y="2961436"/>
              <a:ext cx="213667" cy="2504304"/>
              <a:chOff x="1782139" y="3042937"/>
              <a:chExt cx="182608" cy="2504304"/>
            </a:xfrm>
          </p:grpSpPr>
          <p:cxnSp>
            <p:nvCxnSpPr>
              <p:cNvPr id="63" name="Straight Connector 62"/>
              <p:cNvCxnSpPr/>
              <p:nvPr/>
            </p:nvCxnSpPr>
            <p:spPr>
              <a:xfrm>
                <a:off x="1964747" y="3042937"/>
                <a:ext cx="0" cy="2504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783318" y="5547241"/>
                <a:ext cx="1814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782139" y="3042937"/>
                <a:ext cx="182608"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5" name="Group 4"/>
          <p:cNvGrpSpPr/>
          <p:nvPr/>
        </p:nvGrpSpPr>
        <p:grpSpPr>
          <a:xfrm>
            <a:off x="5432431" y="2922277"/>
            <a:ext cx="1721860" cy="2504304"/>
            <a:chOff x="5432431" y="2922277"/>
            <a:chExt cx="1721860" cy="2504304"/>
          </a:xfrm>
        </p:grpSpPr>
        <p:grpSp>
          <p:nvGrpSpPr>
            <p:cNvPr id="21" name="Group 20"/>
            <p:cNvGrpSpPr/>
            <p:nvPr/>
          </p:nvGrpSpPr>
          <p:grpSpPr>
            <a:xfrm>
              <a:off x="5432431" y="2922277"/>
              <a:ext cx="182608" cy="2504304"/>
              <a:chOff x="1782139" y="3042937"/>
              <a:chExt cx="182608" cy="2504304"/>
            </a:xfrm>
          </p:grpSpPr>
          <p:cxnSp>
            <p:nvCxnSpPr>
              <p:cNvPr id="22" name="Straight Connector 21"/>
              <p:cNvCxnSpPr/>
              <p:nvPr/>
            </p:nvCxnSpPr>
            <p:spPr>
              <a:xfrm>
                <a:off x="1964747" y="3042937"/>
                <a:ext cx="0" cy="2504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83318" y="5547241"/>
                <a:ext cx="1814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782139" y="3042937"/>
                <a:ext cx="18260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6" name="Right Arrow 25"/>
            <p:cNvSpPr/>
            <p:nvPr/>
          </p:nvSpPr>
          <p:spPr>
            <a:xfrm>
              <a:off x="5628988" y="4082653"/>
              <a:ext cx="1525303" cy="381000"/>
            </a:xfrm>
            <a:prstGeom prst="rightArrow">
              <a:avLst/>
            </a:prstGeom>
            <a:gradFill>
              <a:gsLst>
                <a:gs pos="0">
                  <a:schemeClr val="accent1"/>
                </a:gs>
                <a:gs pos="100000">
                  <a:srgbClr val="4BC3AF"/>
                </a:gs>
              </a:gsLst>
              <a:lin ang="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solidFill>
                  <a:srgbClr val="00B0F0"/>
                </a:solidFill>
                <a:effectLst/>
              </a:endParaRPr>
            </a:p>
          </p:txBody>
        </p:sp>
        <p:sp>
          <p:nvSpPr>
            <p:cNvPr id="27" name="TextBox 26"/>
            <p:cNvSpPr txBox="1"/>
            <p:nvPr/>
          </p:nvSpPr>
          <p:spPr>
            <a:xfrm>
              <a:off x="5638800" y="3276600"/>
              <a:ext cx="1464060" cy="615553"/>
            </a:xfrm>
            <a:prstGeom prst="rect">
              <a:avLst/>
            </a:prstGeom>
          </p:spPr>
          <p:style>
            <a:lnRef idx="2">
              <a:schemeClr val="accent1"/>
            </a:lnRef>
            <a:fillRef idx="1">
              <a:schemeClr val="lt1"/>
            </a:fillRef>
            <a:effectRef idx="0">
              <a:schemeClr val="accent1"/>
            </a:effectRef>
            <a:fontRef idx="minor">
              <a:schemeClr val="dk1"/>
            </a:fontRef>
          </p:style>
          <p:txBody>
            <a:bodyPr wrap="square" lIns="18288" tIns="0" rIns="18288" bIns="0" rtlCol="0">
              <a:spAutoFit/>
            </a:bodyPr>
            <a:lstStyle/>
            <a:p>
              <a:r>
                <a:rPr lang="en-US" dirty="0" smtClean="0">
                  <a:effectLst/>
                </a:rPr>
                <a:t>Spatial</a:t>
              </a:r>
            </a:p>
            <a:p>
              <a:r>
                <a:rPr lang="en-US" dirty="0">
                  <a:effectLst/>
                </a:rPr>
                <a:t>o</a:t>
              </a:r>
              <a:r>
                <a:rPr lang="en-US" dirty="0" smtClean="0">
                  <a:effectLst/>
                </a:rPr>
                <a:t>ptimization</a:t>
              </a:r>
            </a:p>
          </p:txBody>
        </p:sp>
      </p:grpSp>
      <p:pic>
        <p:nvPicPr>
          <p:cNvPr id="32" name="movie_color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4"/>
          <a:stretch>
            <a:fillRect/>
          </a:stretch>
        </p:blipFill>
        <p:spPr>
          <a:xfrm>
            <a:off x="7162800" y="3276601"/>
            <a:ext cx="1904999" cy="1904999"/>
          </a:xfrm>
          <a:prstGeom prst="rect">
            <a:avLst/>
          </a:prstGeom>
          <a:ln>
            <a:solidFill>
              <a:schemeClr val="tx1"/>
            </a:solidFill>
          </a:ln>
        </p:spPr>
      </p:pic>
      <p:pic>
        <p:nvPicPr>
          <p:cNvPr id="6" name="input0">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5"/>
          <a:stretch>
            <a:fillRect/>
          </a:stretch>
        </p:blipFill>
        <p:spPr>
          <a:xfrm>
            <a:off x="76200" y="2209800"/>
            <a:ext cx="1712000" cy="1712000"/>
          </a:xfrm>
          <a:prstGeom prst="rect">
            <a:avLst/>
          </a:prstGeom>
          <a:ln>
            <a:solidFill>
              <a:schemeClr val="tx1"/>
            </a:solidFill>
          </a:ln>
        </p:spPr>
      </p:pic>
      <p:pic>
        <p:nvPicPr>
          <p:cNvPr id="7" name="input0_r">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a:blip r:embed="rId16"/>
          <a:stretch>
            <a:fillRect/>
          </a:stretch>
        </p:blipFill>
        <p:spPr>
          <a:xfrm>
            <a:off x="3715406" y="2133600"/>
            <a:ext cx="1692814" cy="1692814"/>
          </a:xfrm>
          <a:prstGeom prst="rect">
            <a:avLst/>
          </a:prstGeom>
          <a:ln>
            <a:solidFill>
              <a:schemeClr val="tx1"/>
            </a:solidFill>
          </a:ln>
        </p:spPr>
      </p:pic>
      <p:pic>
        <p:nvPicPr>
          <p:cNvPr id="10" name="input1">
            <a:hlinkClick r:id="" action="ppaction://media"/>
          </p:cNvPr>
          <p:cNvPicPr>
            <a:picLocks noChangeAspect="1"/>
          </p:cNvPicPr>
          <p:nvPr>
            <a:videoFile r:link="rId9"/>
            <p:extLst>
              <p:ext uri="{DAA4B4D4-6D71-4841-9C94-3DE7FCFB9230}">
                <p14:media xmlns:p14="http://schemas.microsoft.com/office/powerpoint/2010/main" r:embed="rId8"/>
              </p:ext>
            </p:extLst>
          </p:nvPr>
        </p:nvPicPr>
        <p:blipFill>
          <a:blip r:embed="rId17"/>
          <a:stretch>
            <a:fillRect/>
          </a:stretch>
        </p:blipFill>
        <p:spPr>
          <a:xfrm>
            <a:off x="68942" y="4724400"/>
            <a:ext cx="1719370" cy="1719370"/>
          </a:xfrm>
          <a:prstGeom prst="rect">
            <a:avLst/>
          </a:prstGeom>
          <a:ln>
            <a:solidFill>
              <a:schemeClr val="tx1"/>
            </a:solidFill>
          </a:ln>
        </p:spPr>
      </p:pic>
      <p:pic>
        <p:nvPicPr>
          <p:cNvPr id="13" name="input1_r">
            <a:hlinkClick r:id="" action="ppaction://media"/>
          </p:cNvPr>
          <p:cNvPicPr>
            <a:picLocks noChangeAspect="1"/>
          </p:cNvPicPr>
          <p:nvPr>
            <a:videoFile r:link="rId11"/>
            <p:extLst>
              <p:ext uri="{DAA4B4D4-6D71-4841-9C94-3DE7FCFB9230}">
                <p14:media xmlns:p14="http://schemas.microsoft.com/office/powerpoint/2010/main" r:embed="rId10"/>
              </p:ext>
            </p:extLst>
          </p:nvPr>
        </p:nvPicPr>
        <p:blipFill>
          <a:blip r:embed="rId18"/>
          <a:stretch>
            <a:fillRect/>
          </a:stretch>
        </p:blipFill>
        <p:spPr>
          <a:xfrm>
            <a:off x="3682398" y="4572000"/>
            <a:ext cx="1707118" cy="1707118"/>
          </a:xfrm>
          <a:prstGeom prst="rect">
            <a:avLst/>
          </a:prstGeom>
          <a:ln>
            <a:solidFill>
              <a:schemeClr val="tx1"/>
            </a:solidFill>
          </a:ln>
        </p:spPr>
      </p:pic>
    </p:spTree>
    <p:custDataLst>
      <p:tags r:id="rId1"/>
    </p:custDataLst>
    <p:extLst>
      <p:ext uri="{BB962C8B-B14F-4D97-AF65-F5344CB8AC3E}">
        <p14:creationId xmlns:p14="http://schemas.microsoft.com/office/powerpoint/2010/main" val="1020579311"/>
      </p:ext>
    </p:extLst>
  </p:cSld>
  <p:clrMapOvr>
    <a:masterClrMapping/>
  </p:clrMapOvr>
  <mc:AlternateContent xmlns:mc="http://schemas.openxmlformats.org/markup-compatibility/2006" xmlns:p14="http://schemas.microsoft.com/office/powerpoint/2010/main">
    <mc:Choice Requires="p14">
      <p:transition p14:dur="10" advTm="15314"/>
    </mc:Choice>
    <mc:Fallback xmlns="">
      <p:transition advTm="153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067" fill="hold"/>
                                        <p:tgtEl>
                                          <p:spTgt spid="6"/>
                                        </p:tgtEl>
                                      </p:cBhvr>
                                    </p:cmd>
                                  </p:childTnLst>
                                </p:cTn>
                              </p:par>
                              <p:par>
                                <p:cTn id="13" presetID="1" presetClass="mediacall" presetSubtype="0" fill="hold" nodeType="withEffect">
                                  <p:stCondLst>
                                    <p:cond delay="0"/>
                                  </p:stCondLst>
                                  <p:childTnLst>
                                    <p:cmd type="call" cmd="playFrom(0.0)">
                                      <p:cBhvr>
                                        <p:cTn id="14" dur="4067"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4067" fill="hold"/>
                                        <p:tgtEl>
                                          <p:spTgt spid="13"/>
                                        </p:tgtEl>
                                      </p:cBhvr>
                                    </p:cmd>
                                  </p:childTnLst>
                                </p:cTn>
                              </p:par>
                              <p:par>
                                <p:cTn id="26" presetID="1" presetClass="mediacall" presetSubtype="0" fill="hold" nodeType="withEffect">
                                  <p:stCondLst>
                                    <p:cond delay="0"/>
                                  </p:stCondLst>
                                  <p:childTnLst>
                                    <p:cmd type="call" cmd="playFrom(0.0)">
                                      <p:cBhvr>
                                        <p:cTn id="27" dur="4067" fill="hold"/>
                                        <p:tgtEl>
                                          <p:spTgt spid="7"/>
                                        </p:tgtEl>
                                      </p:cBhvr>
                                    </p:cmd>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childTnLst>
                                </p:cTn>
                              </p:par>
                              <p:par>
                                <p:cTn id="38" presetID="1" presetClass="mediacall" presetSubtype="0" fill="hold" nodeType="withEffect">
                                  <p:stCondLst>
                                    <p:cond delay="0"/>
                                  </p:stCondLst>
                                  <p:childTnLst>
                                    <p:cmd type="call" cmd="playFrom(0.0)">
                                      <p:cBhvr>
                                        <p:cTn id="39" dur="4067"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remove" display="0">
                  <p:stCondLst>
                    <p:cond delay="indefinite"/>
                  </p:stCondLst>
                </p:cTn>
                <p:tgtEl>
                  <p:spTgt spid="32"/>
                </p:tgtEl>
              </p:cMediaNode>
            </p:video>
            <p:video>
              <p:cMediaNode vol="80000">
                <p:cTn id="41" repeatCount="indefinite" fill="remove" display="0">
                  <p:stCondLst>
                    <p:cond delay="indefinite"/>
                  </p:stCondLst>
                </p:cTn>
                <p:tgtEl>
                  <p:spTgt spid="6"/>
                </p:tgtEl>
              </p:cMediaNode>
            </p:video>
            <p:video>
              <p:cMediaNode vol="80000">
                <p:cTn id="42" repeatCount="indefinite" fill="remove" display="0">
                  <p:stCondLst>
                    <p:cond delay="indefinite"/>
                  </p:stCondLst>
                </p:cTn>
                <p:tgtEl>
                  <p:spTgt spid="10"/>
                </p:tgtEl>
              </p:cMediaNode>
            </p:video>
            <p:video>
              <p:cMediaNode vol="80000">
                <p:cTn id="43" repeatCount="indefinite" fill="remove" display="0">
                  <p:stCondLst>
                    <p:cond delay="indefinite"/>
                  </p:stCondLst>
                </p:cTn>
                <p:tgtEl>
                  <p:spTgt spid="13"/>
                </p:tgtEl>
              </p:cMediaNode>
            </p:video>
            <p:video>
              <p:cMediaNode vol="80000">
                <p:cTn id="44" repeatCount="indefinite" fill="remove" display="0">
                  <p:stCondLst>
                    <p:cond delay="indefinite"/>
                  </p:stCondLst>
                </p:cTn>
                <p:tgtEl>
                  <p:spTgt spid="7"/>
                </p:tgtEl>
              </p:cMediaNode>
            </p:video>
          </p:childTnLst>
        </p:cTn>
      </p:par>
    </p:tnLst>
    <p:bldLst>
      <p:bldP spid="3" grpId="0"/>
      <p:bldP spid="51" grpId="0"/>
    </p:bldLst>
  </p:timing>
  <p:extLst mod="1">
    <p:ext uri="{E180D4A7-C9FB-4DFB-919C-405C955672EB}">
      <p14:showEvtLst xmlns:p14="http://schemas.microsoft.com/office/powerpoint/2010/main">
        <p14:playEvt time="2541" objId="6"/>
        <p14:playEvt time="2541" objId="10"/>
        <p14:playEvt time="5167" objId="13"/>
        <p14:playEvt time="5167" objId="7"/>
        <p14:playEvt time="6618" objId="6"/>
        <p14:playEvt time="9236" objId="13"/>
        <p14:playEvt time="10104" objId="32"/>
        <p14:playEvt time="10754" objId="6"/>
        <p14:playEvt time="10969" objId="10"/>
        <p14:playEvt time="13372" objId="13"/>
        <p14:playEvt time="13583" objId="7"/>
        <p14:playEvt time="14204" objId="32"/>
        <p14:playEvt time="14890" objId="6"/>
        <p14:playEvt time="15103" objId="10"/>
        <p14:stopEvt time="15314" objId="32"/>
        <p14:stopEvt time="15314" objId="6"/>
        <p14:stopEvt time="15314" objId="10"/>
        <p14:stopEvt time="15314" objId="13"/>
        <p14:stopEvt time="15314" objId="7"/>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noAutofit/>
          </a:bodyPr>
          <a:lstStyle/>
          <a:p>
            <a:r>
              <a:rPr lang="en-US" dirty="0" smtClean="0"/>
              <a:t>Stage1: Temporal synchronization</a:t>
            </a:r>
            <a:endParaRPr lang="en-US" dirty="0"/>
          </a:p>
        </p:txBody>
      </p:sp>
      <mc:AlternateContent xmlns:mc="http://schemas.openxmlformats.org/markup-compatibility/2006" xmlns:a14="http://schemas.microsoft.com/office/drawing/2010/main">
        <mc:Choice Requires="a14">
          <p:sp>
            <p:nvSpPr>
              <p:cNvPr id="28" name="TextBox 27"/>
              <p:cNvSpPr txBox="1"/>
              <p:nvPr/>
            </p:nvSpPr>
            <p:spPr>
              <a:xfrm>
                <a:off x="2667000" y="865287"/>
                <a:ext cx="4267200" cy="984885"/>
              </a:xfrm>
              <a:prstGeom prst="rect">
                <a:avLst/>
              </a:prstGeom>
              <a:noFill/>
            </p:spPr>
            <p:txBody>
              <a:bodyPr wrap="square" lIns="18288" tIns="0" rIns="18288" bIns="0" rtlCol="0">
                <a:spAutoFit/>
              </a:bodyPr>
              <a:lstStyle/>
              <a:p>
                <a:endParaRPr lang="en-US" altLang="zh-CN" sz="3200" b="0" i="1" dirty="0" smtClean="0">
                  <a:effectLst/>
                  <a:latin typeface="Cambria Math"/>
                </a:endParaRPr>
              </a:p>
              <a:p>
                <a:pPr/>
                <a14:m>
                  <m:oMathPara xmlns:m="http://schemas.openxmlformats.org/officeDocument/2006/math">
                    <m:oMathParaPr>
                      <m:jc m:val="centerGroup"/>
                    </m:oMathParaPr>
                    <m:oMath xmlns:m="http://schemas.openxmlformats.org/officeDocument/2006/math">
                      <m:sSub>
                        <m:sSubPr>
                          <m:ctrlPr>
                            <a:rPr lang="en-US" altLang="zh-CN" sz="3200" i="1">
                              <a:effectLst/>
                              <a:latin typeface="Cambria Math" panose="02040503050406030204" pitchFamily="18" charset="0"/>
                            </a:rPr>
                          </m:ctrlPr>
                        </m:sSubPr>
                        <m:e>
                          <m:r>
                            <a:rPr lang="en-US" altLang="zh-CN" sz="3200" i="1">
                              <a:effectLst/>
                              <a:latin typeface="Cambria Math"/>
                            </a:rPr>
                            <m:t>𝐸</m:t>
                          </m:r>
                        </m:e>
                        <m:sub>
                          <m:r>
                            <a:rPr lang="en-US" altLang="zh-CN" sz="3200" i="1">
                              <a:effectLst/>
                              <a:latin typeface="Cambria Math" panose="02040503050406030204" pitchFamily="18" charset="0"/>
                            </a:rPr>
                            <m:t>𝑈𝐼</m:t>
                          </m:r>
                        </m:sub>
                      </m:sSub>
                      <m:r>
                        <a:rPr lang="en-US" altLang="zh-CN" sz="3200" i="1">
                          <a:effectLst/>
                          <a:latin typeface="Cambria Math"/>
                        </a:rPr>
                        <m:t>   +</m:t>
                      </m:r>
                      <m:r>
                        <a:rPr lang="en-US" altLang="zh-CN" sz="3200" i="1">
                          <a:effectLst/>
                          <a:latin typeface="Cambria Math" panose="02040503050406030204" pitchFamily="18" charset="0"/>
                        </a:rPr>
                        <m:t>   </m:t>
                      </m:r>
                      <m:r>
                        <m:rPr>
                          <m:sty m:val="p"/>
                        </m:rPr>
                        <a:rPr lang="el-GR" altLang="zh-CN" sz="3200" i="1">
                          <a:effectLst/>
                          <a:latin typeface="Cambria Math"/>
                        </a:rPr>
                        <m:t>λ</m:t>
                      </m:r>
                      <m:sSub>
                        <m:sSubPr>
                          <m:ctrlPr>
                            <a:rPr lang="en-US" altLang="zh-CN" sz="3200" i="1">
                              <a:effectLst/>
                              <a:latin typeface="Cambria Math" panose="02040503050406030204" pitchFamily="18" charset="0"/>
                            </a:rPr>
                          </m:ctrlPr>
                        </m:sSubPr>
                        <m:e>
                          <m:r>
                            <a:rPr lang="en-US" altLang="zh-CN" sz="3200" i="1">
                              <a:effectLst/>
                              <a:latin typeface="Cambria Math"/>
                            </a:rPr>
                            <m:t>𝐸</m:t>
                          </m:r>
                        </m:e>
                        <m:sub>
                          <m:r>
                            <a:rPr lang="en-US" altLang="zh-CN" sz="3200" i="1">
                              <a:effectLst/>
                              <a:latin typeface="Cambria Math" panose="02040503050406030204" pitchFamily="18" charset="0"/>
                            </a:rPr>
                            <m:t>𝑇𝑃𝑆</m:t>
                          </m:r>
                        </m:sub>
                      </m:sSub>
                    </m:oMath>
                  </m:oMathPara>
                </a14:m>
                <a:endParaRPr lang="zh-CN" altLang="en-US" sz="3200" dirty="0" err="1" smtClean="0">
                  <a:effectLs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2667000" y="865287"/>
                <a:ext cx="4267200" cy="984885"/>
              </a:xfrm>
              <a:prstGeom prst="rect">
                <a:avLst/>
              </a:prstGeom>
              <a:blipFill rotWithShape="0">
                <a:blip r:embed="rId4"/>
                <a:stretch>
                  <a:fillRect/>
                </a:stretch>
              </a:blipFill>
            </p:spPr>
            <p:txBody>
              <a:bodyPr/>
              <a:lstStyle/>
              <a:p>
                <a:r>
                  <a:rPr lang="zh-CN" altLang="en-US">
                    <a:noFill/>
                  </a:rPr>
                  <a:t> </a:t>
                </a:r>
              </a:p>
            </p:txBody>
          </p:sp>
        </mc:Fallback>
      </mc:AlternateContent>
      <p:sp>
        <p:nvSpPr>
          <p:cNvPr id="8" name="TextBox 7"/>
          <p:cNvSpPr txBox="1"/>
          <p:nvPr/>
        </p:nvSpPr>
        <p:spPr>
          <a:xfrm>
            <a:off x="76200" y="1447800"/>
            <a:ext cx="3048000" cy="430887"/>
          </a:xfrm>
          <a:prstGeom prst="rect">
            <a:avLst/>
          </a:prstGeom>
          <a:noFill/>
        </p:spPr>
        <p:txBody>
          <a:bodyPr wrap="square" lIns="18288" tIns="0" rIns="18288" bIns="0" rtlCol="0">
            <a:spAutoFit/>
          </a:bodyPr>
          <a:lstStyle/>
          <a:p>
            <a:r>
              <a:rPr lang="en-US" sz="2800" dirty="0" smtClean="0">
                <a:solidFill>
                  <a:srgbClr val="0070C0"/>
                </a:solidFill>
                <a:effectLst/>
              </a:rPr>
              <a:t>Energy Function:</a:t>
            </a:r>
          </a:p>
        </p:txBody>
      </p:sp>
      <p:sp>
        <p:nvSpPr>
          <p:cNvPr id="88" name="Cube 87"/>
          <p:cNvSpPr/>
          <p:nvPr/>
        </p:nvSpPr>
        <p:spPr>
          <a:xfrm>
            <a:off x="3719515" y="2876551"/>
            <a:ext cx="1752600" cy="3810000"/>
          </a:xfrm>
          <a:prstGeom prst="cub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89" name="Cube 88"/>
          <p:cNvSpPr/>
          <p:nvPr/>
        </p:nvSpPr>
        <p:spPr>
          <a:xfrm>
            <a:off x="466723" y="2828925"/>
            <a:ext cx="1752600" cy="3810000"/>
          </a:xfrm>
          <a:prstGeom prst="cub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93" name="Cube 92"/>
          <p:cNvSpPr/>
          <p:nvPr/>
        </p:nvSpPr>
        <p:spPr>
          <a:xfrm>
            <a:off x="6910388" y="2895600"/>
            <a:ext cx="1752600" cy="3810000"/>
          </a:xfrm>
          <a:prstGeom prst="cub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grpSp>
        <p:nvGrpSpPr>
          <p:cNvPr id="108" name="Group 107"/>
          <p:cNvGrpSpPr/>
          <p:nvPr/>
        </p:nvGrpSpPr>
        <p:grpSpPr>
          <a:xfrm>
            <a:off x="4049573" y="4824771"/>
            <a:ext cx="975021" cy="985923"/>
            <a:chOff x="3730706" y="4621974"/>
            <a:chExt cx="975021" cy="985923"/>
          </a:xfrm>
        </p:grpSpPr>
        <p:cxnSp>
          <p:nvCxnSpPr>
            <p:cNvPr id="109" name="Straight Arrow Connector 108"/>
            <p:cNvCxnSpPr/>
            <p:nvPr/>
          </p:nvCxnSpPr>
          <p:spPr>
            <a:xfrm flipH="1">
              <a:off x="4655643" y="4800425"/>
              <a:ext cx="50084" cy="711778"/>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a:off x="3730706" y="4885242"/>
              <a:ext cx="293827" cy="62696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a:off x="4338266" y="4621974"/>
              <a:ext cx="219667" cy="985923"/>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7" name="TextBox 146"/>
              <p:cNvSpPr txBox="1"/>
              <p:nvPr/>
            </p:nvSpPr>
            <p:spPr>
              <a:xfrm>
                <a:off x="911587" y="2163423"/>
                <a:ext cx="1199111" cy="350865"/>
              </a:xfrm>
              <a:prstGeom prst="rect">
                <a:avLst/>
              </a:prstGeom>
              <a:noFill/>
            </p:spPr>
            <p:txBody>
              <a:bodyPr wrap="none" lIns="18288" tIns="0" rIns="18288" bIns="0" rtlCol="0">
                <a:spAutoFit/>
              </a:bodyPr>
              <a:lstStyle/>
              <a:p>
                <a:pPr>
                  <a:lnSpc>
                    <a:spcPct val="95000"/>
                  </a:lnSpc>
                </a:pPr>
                <a:r>
                  <a:rPr lang="en-US" sz="2400" dirty="0" smtClean="0">
                    <a:effectLst/>
                  </a:rPr>
                  <a:t>Video </a:t>
                </a:r>
                <a14:m>
                  <m:oMath xmlns:m="http://schemas.openxmlformats.org/officeDocument/2006/math">
                    <m:sSub>
                      <m:sSubPr>
                        <m:ctrlPr>
                          <a:rPr lang="en-US" sz="2400" b="0" i="1" smtClean="0">
                            <a:effectLst/>
                            <a:latin typeface="Cambria Math" panose="02040503050406030204" pitchFamily="18" charset="0"/>
                          </a:rPr>
                        </m:ctrlPr>
                      </m:sSubPr>
                      <m:e>
                        <m:r>
                          <a:rPr lang="en-US" sz="2400" b="0" i="1" smtClean="0">
                            <a:effectLst/>
                            <a:latin typeface="Cambria Math" panose="02040503050406030204" pitchFamily="18" charset="0"/>
                          </a:rPr>
                          <m:t>𝑉</m:t>
                        </m:r>
                      </m:e>
                      <m:sub>
                        <m:r>
                          <a:rPr lang="en-US" sz="2400" b="0" i="1" smtClean="0">
                            <a:effectLst/>
                            <a:latin typeface="Cambria Math"/>
                          </a:rPr>
                          <m:t>0</m:t>
                        </m:r>
                      </m:sub>
                    </m:sSub>
                  </m:oMath>
                </a14:m>
                <a:endParaRPr lang="en-US" sz="2400" dirty="0" err="1" smtClean="0">
                  <a:effectLst/>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911587" y="2163423"/>
                <a:ext cx="1199111" cy="350865"/>
              </a:xfrm>
              <a:prstGeom prst="rect">
                <a:avLst/>
              </a:prstGeom>
              <a:blipFill rotWithShape="0">
                <a:blip r:embed="rId5"/>
                <a:stretch>
                  <a:fillRect l="-13776" t="-31579" r="-3061" b="-5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TextBox 147"/>
              <p:cNvSpPr txBox="1"/>
              <p:nvPr/>
            </p:nvSpPr>
            <p:spPr>
              <a:xfrm>
                <a:off x="7315200" y="2151723"/>
                <a:ext cx="1191994" cy="350865"/>
              </a:xfrm>
              <a:prstGeom prst="rect">
                <a:avLst/>
              </a:prstGeom>
              <a:noFill/>
            </p:spPr>
            <p:txBody>
              <a:bodyPr wrap="none" lIns="18288" tIns="0" rIns="18288" bIns="0" rtlCol="0">
                <a:spAutoFit/>
              </a:bodyPr>
              <a:lstStyle/>
              <a:p>
                <a:pPr>
                  <a:lnSpc>
                    <a:spcPct val="95000"/>
                  </a:lnSpc>
                </a:pPr>
                <a:r>
                  <a:rPr lang="en-US" sz="2400" dirty="0" smtClean="0">
                    <a:effectLst/>
                  </a:rPr>
                  <a:t>Video </a:t>
                </a:r>
                <a14:m>
                  <m:oMath xmlns:m="http://schemas.openxmlformats.org/officeDocument/2006/math">
                    <m:sSub>
                      <m:sSubPr>
                        <m:ctrlPr>
                          <a:rPr lang="en-US" sz="2400" b="0" i="1" smtClean="0">
                            <a:effectLst/>
                            <a:latin typeface="Cambria Math" panose="02040503050406030204" pitchFamily="18" charset="0"/>
                          </a:rPr>
                        </m:ctrlPr>
                      </m:sSubPr>
                      <m:e>
                        <m:r>
                          <a:rPr lang="en-US" sz="2400" b="0" i="1" smtClean="0">
                            <a:effectLst/>
                            <a:latin typeface="Cambria Math" panose="02040503050406030204" pitchFamily="18" charset="0"/>
                          </a:rPr>
                          <m:t>𝑉</m:t>
                        </m:r>
                      </m:e>
                      <m:sub>
                        <m:r>
                          <a:rPr lang="en-US" sz="2400" b="0" i="1" smtClean="0">
                            <a:effectLst/>
                            <a:latin typeface="Cambria Math"/>
                          </a:rPr>
                          <m:t>1</m:t>
                        </m:r>
                      </m:sub>
                    </m:sSub>
                  </m:oMath>
                </a14:m>
                <a:endParaRPr lang="en-US" sz="2400" dirty="0" err="1" smtClean="0">
                  <a:effectLst/>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7315200" y="2151723"/>
                <a:ext cx="1191994" cy="350865"/>
              </a:xfrm>
              <a:prstGeom prst="rect">
                <a:avLst/>
              </a:prstGeom>
              <a:blipFill rotWithShape="0">
                <a:blip r:embed="rId6"/>
                <a:stretch>
                  <a:fillRect l="-13776" t="-31034" r="-2041" b="-5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9" name="TextBox 148"/>
              <p:cNvSpPr txBox="1"/>
              <p:nvPr/>
            </p:nvSpPr>
            <p:spPr>
              <a:xfrm>
                <a:off x="3484930" y="2163735"/>
                <a:ext cx="2523191" cy="350865"/>
              </a:xfrm>
              <a:prstGeom prst="rect">
                <a:avLst/>
              </a:prstGeom>
              <a:noFill/>
            </p:spPr>
            <p:txBody>
              <a:bodyPr wrap="none" lIns="18288" tIns="0" rIns="18288" bIns="0" rtlCol="0">
                <a:spAutoFit/>
              </a:bodyPr>
              <a:lstStyle/>
              <a:p>
                <a:pPr>
                  <a:lnSpc>
                    <a:spcPct val="95000"/>
                  </a:lnSpc>
                </a:pPr>
                <a:r>
                  <a:rPr lang="en-US" sz="2400" dirty="0" smtClean="0">
                    <a:effectLst/>
                  </a:rPr>
                  <a:t>Halfway domain </a:t>
                </a:r>
                <a14:m>
                  <m:oMath xmlns:m="http://schemas.openxmlformats.org/officeDocument/2006/math">
                    <m:r>
                      <m:rPr>
                        <m:sty m:val="p"/>
                      </m:rPr>
                      <a:rPr lang="en-US" sz="2400" b="0" i="0" smtClean="0">
                        <a:effectLst/>
                        <a:latin typeface="Cambria Math"/>
                      </a:rPr>
                      <m:t>Ω</m:t>
                    </m:r>
                  </m:oMath>
                </a14:m>
                <a:endParaRPr lang="en-US" sz="2400" dirty="0" smtClean="0">
                  <a:effectLst/>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3484930" y="2163735"/>
                <a:ext cx="2523191" cy="350865"/>
              </a:xfrm>
              <a:prstGeom prst="rect">
                <a:avLst/>
              </a:prstGeom>
              <a:blipFill rotWithShape="0">
                <a:blip r:embed="rId7"/>
                <a:stretch>
                  <a:fillRect l="-6280" t="-31034" r="-2899" b="-5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0" name="Rectangle 149"/>
              <p:cNvSpPr/>
              <p:nvPr/>
            </p:nvSpPr>
            <p:spPr>
              <a:xfrm>
                <a:off x="3628787" y="5311920"/>
                <a:ext cx="76084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mtClean="0">
                          <a:effectLst/>
                          <a:latin typeface="Cambria Math" panose="02040503050406030204" pitchFamily="18" charset="0"/>
                        </a:rPr>
                        <m:t>𝑣</m:t>
                      </m:r>
                      <m:d>
                        <m:dPr>
                          <m:ctrlPr>
                            <a:rPr lang="en-US" altLang="zh-CN" i="1">
                              <a:effectLst/>
                              <a:latin typeface="Cambria Math" panose="02040503050406030204" pitchFamily="18" charset="0"/>
                            </a:rPr>
                          </m:ctrlPr>
                        </m:dPr>
                        <m:e>
                          <m:r>
                            <a:rPr lang="en-US" altLang="zh-CN" i="1">
                              <a:effectLst/>
                              <a:latin typeface="Cambria Math" panose="02040503050406030204" pitchFamily="18" charset="0"/>
                            </a:rPr>
                            <m:t>𝑝</m:t>
                          </m:r>
                        </m:e>
                      </m:d>
                    </m:oMath>
                  </m:oMathPara>
                </a14:m>
                <a:endParaRPr lang="zh-CN" altLang="en-US" dirty="0">
                  <a:effectLst/>
                </a:endParaRPr>
              </a:p>
            </p:txBody>
          </p:sp>
        </mc:Choice>
        <mc:Fallback xmlns="">
          <p:sp>
            <p:nvSpPr>
              <p:cNvPr id="150" name="Rectangle 149"/>
              <p:cNvSpPr>
                <a:spLocks noRot="1" noChangeAspect="1" noMove="1" noResize="1" noEditPoints="1" noAdjustHandles="1" noChangeArrowheads="1" noChangeShapeType="1" noTextEdit="1"/>
              </p:cNvSpPr>
              <p:nvPr/>
            </p:nvSpPr>
            <p:spPr>
              <a:xfrm>
                <a:off x="3628787" y="5311920"/>
                <a:ext cx="760849" cy="400110"/>
              </a:xfrm>
              <a:prstGeom prst="rect">
                <a:avLst/>
              </a:prstGeom>
              <a:blipFill rotWithShape="0">
                <a:blip r:embed="rId8"/>
                <a:stretch>
                  <a:fillRect b="-10606"/>
                </a:stretch>
              </a:blipFill>
            </p:spPr>
            <p:txBody>
              <a:bodyPr/>
              <a:lstStyle/>
              <a:p>
                <a:r>
                  <a:rPr lang="en-US">
                    <a:noFill/>
                  </a:rPr>
                  <a:t> </a:t>
                </a:r>
              </a:p>
            </p:txBody>
          </p:sp>
        </mc:Fallback>
      </mc:AlternateContent>
      <p:grpSp>
        <p:nvGrpSpPr>
          <p:cNvPr id="159" name="Group 158"/>
          <p:cNvGrpSpPr/>
          <p:nvPr/>
        </p:nvGrpSpPr>
        <p:grpSpPr>
          <a:xfrm>
            <a:off x="451483" y="3456664"/>
            <a:ext cx="8202278" cy="2741217"/>
            <a:chOff x="451483" y="3456664"/>
            <a:chExt cx="8202278" cy="2741217"/>
          </a:xfrm>
        </p:grpSpPr>
        <p:sp>
          <p:nvSpPr>
            <p:cNvPr id="160" name="Parallelogram 14"/>
            <p:cNvSpPr/>
            <p:nvPr/>
          </p:nvSpPr>
          <p:spPr>
            <a:xfrm>
              <a:off x="451483" y="3456664"/>
              <a:ext cx="1758317" cy="1036401"/>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514441"/>
                <a:gd name="connsiteX1" fmla="*/ 447675 w 1762125"/>
                <a:gd name="connsiteY1" fmla="*/ 9525 h 514441"/>
                <a:gd name="connsiteX2" fmla="*/ 1762125 w 1762125"/>
                <a:gd name="connsiteY2" fmla="*/ 0 h 514441"/>
                <a:gd name="connsiteX3" fmla="*/ 1343025 w 1762125"/>
                <a:gd name="connsiteY3" fmla="*/ 447675 h 514441"/>
                <a:gd name="connsiteX4" fmla="*/ 0 w 1762125"/>
                <a:gd name="connsiteY4" fmla="*/ 466725 h 514441"/>
                <a:gd name="connsiteX0" fmla="*/ 39302 w 1801427"/>
                <a:gd name="connsiteY0" fmla="*/ 466725 h 514441"/>
                <a:gd name="connsiteX1" fmla="*/ 486977 w 1801427"/>
                <a:gd name="connsiteY1" fmla="*/ 9525 h 514441"/>
                <a:gd name="connsiteX2" fmla="*/ 1801427 w 1801427"/>
                <a:gd name="connsiteY2" fmla="*/ 0 h 514441"/>
                <a:gd name="connsiteX3" fmla="*/ 1382327 w 1801427"/>
                <a:gd name="connsiteY3" fmla="*/ 447675 h 514441"/>
                <a:gd name="connsiteX4" fmla="*/ 39302 w 1801427"/>
                <a:gd name="connsiteY4" fmla="*/ 466725 h 514441"/>
                <a:gd name="connsiteX0" fmla="*/ 39302 w 1801427"/>
                <a:gd name="connsiteY0" fmla="*/ 518644 h 566360"/>
                <a:gd name="connsiteX1" fmla="*/ 486977 w 1801427"/>
                <a:gd name="connsiteY1" fmla="*/ 61444 h 566360"/>
                <a:gd name="connsiteX2" fmla="*/ 1801427 w 1801427"/>
                <a:gd name="connsiteY2" fmla="*/ 51919 h 566360"/>
                <a:gd name="connsiteX3" fmla="*/ 1382327 w 1801427"/>
                <a:gd name="connsiteY3" fmla="*/ 499594 h 566360"/>
                <a:gd name="connsiteX4" fmla="*/ 39302 w 1801427"/>
                <a:gd name="connsiteY4" fmla="*/ 518644 h 566360"/>
                <a:gd name="connsiteX0" fmla="*/ 39302 w 1843374"/>
                <a:gd name="connsiteY0" fmla="*/ 518644 h 566360"/>
                <a:gd name="connsiteX1" fmla="*/ 486977 w 1843374"/>
                <a:gd name="connsiteY1" fmla="*/ 61444 h 566360"/>
                <a:gd name="connsiteX2" fmla="*/ 1801427 w 1843374"/>
                <a:gd name="connsiteY2" fmla="*/ 51919 h 566360"/>
                <a:gd name="connsiteX3" fmla="*/ 1382327 w 1843374"/>
                <a:gd name="connsiteY3" fmla="*/ 499594 h 566360"/>
                <a:gd name="connsiteX4" fmla="*/ 39302 w 1843374"/>
                <a:gd name="connsiteY4" fmla="*/ 518644 h 566360"/>
                <a:gd name="connsiteX0" fmla="*/ 0 w 1804072"/>
                <a:gd name="connsiteY0" fmla="*/ 518644 h 566360"/>
                <a:gd name="connsiteX1" fmla="*/ 447675 w 1804072"/>
                <a:gd name="connsiteY1" fmla="*/ 61444 h 566360"/>
                <a:gd name="connsiteX2" fmla="*/ 1762125 w 1804072"/>
                <a:gd name="connsiteY2" fmla="*/ 51919 h 566360"/>
                <a:gd name="connsiteX3" fmla="*/ 1343025 w 1804072"/>
                <a:gd name="connsiteY3" fmla="*/ 499594 h 566360"/>
                <a:gd name="connsiteX4" fmla="*/ 0 w 1804072"/>
                <a:gd name="connsiteY4" fmla="*/ 518644 h 566360"/>
                <a:gd name="connsiteX0" fmla="*/ 0 w 1804072"/>
                <a:gd name="connsiteY0" fmla="*/ 518644 h 566360"/>
                <a:gd name="connsiteX1" fmla="*/ 447675 w 1804072"/>
                <a:gd name="connsiteY1" fmla="*/ 61444 h 566360"/>
                <a:gd name="connsiteX2" fmla="*/ 1762125 w 1804072"/>
                <a:gd name="connsiteY2" fmla="*/ 51919 h 566360"/>
                <a:gd name="connsiteX3" fmla="*/ 1343025 w 1804072"/>
                <a:gd name="connsiteY3" fmla="*/ 499594 h 566360"/>
                <a:gd name="connsiteX4" fmla="*/ 0 w 1804072"/>
                <a:gd name="connsiteY4" fmla="*/ 518644 h 566360"/>
                <a:gd name="connsiteX0" fmla="*/ 0 w 1804072"/>
                <a:gd name="connsiteY0" fmla="*/ 486616 h 534332"/>
                <a:gd name="connsiteX1" fmla="*/ 447675 w 1804072"/>
                <a:gd name="connsiteY1" fmla="*/ 29416 h 534332"/>
                <a:gd name="connsiteX2" fmla="*/ 1762125 w 1804072"/>
                <a:gd name="connsiteY2" fmla="*/ 19891 h 534332"/>
                <a:gd name="connsiteX3" fmla="*/ 1343025 w 1804072"/>
                <a:gd name="connsiteY3" fmla="*/ 467566 h 534332"/>
                <a:gd name="connsiteX4" fmla="*/ 0 w 1804072"/>
                <a:gd name="connsiteY4" fmla="*/ 486616 h 534332"/>
                <a:gd name="connsiteX0" fmla="*/ 0 w 1804072"/>
                <a:gd name="connsiteY0" fmla="*/ 466725 h 514441"/>
                <a:gd name="connsiteX1" fmla="*/ 447675 w 1804072"/>
                <a:gd name="connsiteY1" fmla="*/ 9525 h 514441"/>
                <a:gd name="connsiteX2" fmla="*/ 1762125 w 1804072"/>
                <a:gd name="connsiteY2" fmla="*/ 0 h 514441"/>
                <a:gd name="connsiteX3" fmla="*/ 1343025 w 1804072"/>
                <a:gd name="connsiteY3" fmla="*/ 447675 h 514441"/>
                <a:gd name="connsiteX4" fmla="*/ 0 w 1804072"/>
                <a:gd name="connsiteY4" fmla="*/ 466725 h 514441"/>
                <a:gd name="connsiteX0" fmla="*/ 0 w 1762125"/>
                <a:gd name="connsiteY0" fmla="*/ 466725 h 514441"/>
                <a:gd name="connsiteX1" fmla="*/ 447675 w 1762125"/>
                <a:gd name="connsiteY1" fmla="*/ 9525 h 514441"/>
                <a:gd name="connsiteX2" fmla="*/ 1762125 w 1762125"/>
                <a:gd name="connsiteY2" fmla="*/ 0 h 514441"/>
                <a:gd name="connsiteX3" fmla="*/ 1343025 w 1762125"/>
                <a:gd name="connsiteY3" fmla="*/ 447675 h 514441"/>
                <a:gd name="connsiteX4" fmla="*/ 0 w 1762125"/>
                <a:gd name="connsiteY4" fmla="*/ 466725 h 514441"/>
                <a:gd name="connsiteX0" fmla="*/ 0 w 1762125"/>
                <a:gd name="connsiteY0" fmla="*/ 466725 h 517552"/>
                <a:gd name="connsiteX1" fmla="*/ 447675 w 1762125"/>
                <a:gd name="connsiteY1" fmla="*/ 9525 h 517552"/>
                <a:gd name="connsiteX2" fmla="*/ 1762125 w 1762125"/>
                <a:gd name="connsiteY2" fmla="*/ 0 h 517552"/>
                <a:gd name="connsiteX3" fmla="*/ 1295400 w 1762125"/>
                <a:gd name="connsiteY3" fmla="*/ 454819 h 517552"/>
                <a:gd name="connsiteX4" fmla="*/ 0 w 1762125"/>
                <a:gd name="connsiteY4" fmla="*/ 466725 h 517552"/>
                <a:gd name="connsiteX0" fmla="*/ 0 w 1762125"/>
                <a:gd name="connsiteY0" fmla="*/ 466725 h 517552"/>
                <a:gd name="connsiteX1" fmla="*/ 447675 w 1762125"/>
                <a:gd name="connsiteY1" fmla="*/ 9525 h 517552"/>
                <a:gd name="connsiteX2" fmla="*/ 1762125 w 1762125"/>
                <a:gd name="connsiteY2" fmla="*/ 0 h 517552"/>
                <a:gd name="connsiteX3" fmla="*/ 1295400 w 1762125"/>
                <a:gd name="connsiteY3" fmla="*/ 454819 h 517552"/>
                <a:gd name="connsiteX4" fmla="*/ 0 w 1762125"/>
                <a:gd name="connsiteY4" fmla="*/ 466725 h 517552"/>
                <a:gd name="connsiteX0" fmla="*/ 0 w 1762125"/>
                <a:gd name="connsiteY0" fmla="*/ 466725 h 517552"/>
                <a:gd name="connsiteX1" fmla="*/ 447675 w 1762125"/>
                <a:gd name="connsiteY1" fmla="*/ 9525 h 517552"/>
                <a:gd name="connsiteX2" fmla="*/ 1762125 w 1762125"/>
                <a:gd name="connsiteY2" fmla="*/ 0 h 517552"/>
                <a:gd name="connsiteX3" fmla="*/ 1295400 w 1762125"/>
                <a:gd name="connsiteY3" fmla="*/ 454819 h 517552"/>
                <a:gd name="connsiteX4" fmla="*/ 0 w 1762125"/>
                <a:gd name="connsiteY4" fmla="*/ 466725 h 517552"/>
                <a:gd name="connsiteX0" fmla="*/ 0 w 1745457"/>
                <a:gd name="connsiteY0" fmla="*/ 464344 h 515171"/>
                <a:gd name="connsiteX1" fmla="*/ 447675 w 1745457"/>
                <a:gd name="connsiteY1" fmla="*/ 7144 h 515171"/>
                <a:gd name="connsiteX2" fmla="*/ 1745457 w 1745457"/>
                <a:gd name="connsiteY2" fmla="*/ 0 h 515171"/>
                <a:gd name="connsiteX3" fmla="*/ 1295400 w 1745457"/>
                <a:gd name="connsiteY3" fmla="*/ 452438 h 515171"/>
                <a:gd name="connsiteX4" fmla="*/ 0 w 1745457"/>
                <a:gd name="connsiteY4" fmla="*/ 464344 h 515171"/>
                <a:gd name="connsiteX0" fmla="*/ 0 w 1745457"/>
                <a:gd name="connsiteY0" fmla="*/ 464344 h 561820"/>
                <a:gd name="connsiteX1" fmla="*/ 447675 w 1745457"/>
                <a:gd name="connsiteY1" fmla="*/ 7144 h 561820"/>
                <a:gd name="connsiteX2" fmla="*/ 1745457 w 1745457"/>
                <a:gd name="connsiteY2" fmla="*/ 0 h 561820"/>
                <a:gd name="connsiteX3" fmla="*/ 1295400 w 1745457"/>
                <a:gd name="connsiteY3" fmla="*/ 452438 h 561820"/>
                <a:gd name="connsiteX4" fmla="*/ 0 w 1745457"/>
                <a:gd name="connsiteY4" fmla="*/ 464344 h 561820"/>
                <a:gd name="connsiteX0" fmla="*/ 0 w 1745457"/>
                <a:gd name="connsiteY0" fmla="*/ 464344 h 588678"/>
                <a:gd name="connsiteX1" fmla="*/ 447675 w 1745457"/>
                <a:gd name="connsiteY1" fmla="*/ 7144 h 588678"/>
                <a:gd name="connsiteX2" fmla="*/ 1745457 w 1745457"/>
                <a:gd name="connsiteY2" fmla="*/ 0 h 588678"/>
                <a:gd name="connsiteX3" fmla="*/ 1297781 w 1745457"/>
                <a:gd name="connsiteY3" fmla="*/ 492919 h 588678"/>
                <a:gd name="connsiteX4" fmla="*/ 0 w 1745457"/>
                <a:gd name="connsiteY4" fmla="*/ 464344 h 588678"/>
                <a:gd name="connsiteX0" fmla="*/ 0 w 1745457"/>
                <a:gd name="connsiteY0" fmla="*/ 464344 h 656192"/>
                <a:gd name="connsiteX1" fmla="*/ 447675 w 1745457"/>
                <a:gd name="connsiteY1" fmla="*/ 7144 h 656192"/>
                <a:gd name="connsiteX2" fmla="*/ 1745457 w 1745457"/>
                <a:gd name="connsiteY2" fmla="*/ 0 h 656192"/>
                <a:gd name="connsiteX3" fmla="*/ 1297781 w 1745457"/>
                <a:gd name="connsiteY3" fmla="*/ 492919 h 656192"/>
                <a:gd name="connsiteX4" fmla="*/ 0 w 1745457"/>
                <a:gd name="connsiteY4" fmla="*/ 464344 h 656192"/>
                <a:gd name="connsiteX0" fmla="*/ 0 w 1745457"/>
                <a:gd name="connsiteY0" fmla="*/ 464344 h 714714"/>
                <a:gd name="connsiteX1" fmla="*/ 447675 w 1745457"/>
                <a:gd name="connsiteY1" fmla="*/ 7144 h 714714"/>
                <a:gd name="connsiteX2" fmla="*/ 1745457 w 1745457"/>
                <a:gd name="connsiteY2" fmla="*/ 0 h 714714"/>
                <a:gd name="connsiteX3" fmla="*/ 1297781 w 1745457"/>
                <a:gd name="connsiteY3" fmla="*/ 492919 h 714714"/>
                <a:gd name="connsiteX4" fmla="*/ 0 w 1745457"/>
                <a:gd name="connsiteY4" fmla="*/ 464344 h 714714"/>
                <a:gd name="connsiteX0" fmla="*/ 0 w 1745457"/>
                <a:gd name="connsiteY0" fmla="*/ 464344 h 714714"/>
                <a:gd name="connsiteX1" fmla="*/ 447675 w 1745457"/>
                <a:gd name="connsiteY1" fmla="*/ 7144 h 714714"/>
                <a:gd name="connsiteX2" fmla="*/ 1745457 w 1745457"/>
                <a:gd name="connsiteY2" fmla="*/ 0 h 714714"/>
                <a:gd name="connsiteX3" fmla="*/ 1297781 w 1745457"/>
                <a:gd name="connsiteY3" fmla="*/ 492919 h 714714"/>
                <a:gd name="connsiteX4" fmla="*/ 0 w 1745457"/>
                <a:gd name="connsiteY4" fmla="*/ 464344 h 714714"/>
                <a:gd name="connsiteX0" fmla="*/ 0 w 1745457"/>
                <a:gd name="connsiteY0" fmla="*/ 464344 h 637332"/>
                <a:gd name="connsiteX1" fmla="*/ 447675 w 1745457"/>
                <a:gd name="connsiteY1" fmla="*/ 7144 h 637332"/>
                <a:gd name="connsiteX2" fmla="*/ 1745457 w 1745457"/>
                <a:gd name="connsiteY2" fmla="*/ 0 h 637332"/>
                <a:gd name="connsiteX3" fmla="*/ 1297781 w 1745457"/>
                <a:gd name="connsiteY3" fmla="*/ 492919 h 637332"/>
                <a:gd name="connsiteX4" fmla="*/ 0 w 1745457"/>
                <a:gd name="connsiteY4" fmla="*/ 464344 h 637332"/>
                <a:gd name="connsiteX0" fmla="*/ 0 w 1745457"/>
                <a:gd name="connsiteY0" fmla="*/ 464344 h 605150"/>
                <a:gd name="connsiteX1" fmla="*/ 447675 w 1745457"/>
                <a:gd name="connsiteY1" fmla="*/ 7144 h 605150"/>
                <a:gd name="connsiteX2" fmla="*/ 1745457 w 1745457"/>
                <a:gd name="connsiteY2" fmla="*/ 0 h 605150"/>
                <a:gd name="connsiteX3" fmla="*/ 1297781 w 1745457"/>
                <a:gd name="connsiteY3" fmla="*/ 492919 h 605150"/>
                <a:gd name="connsiteX4" fmla="*/ 0 w 1745457"/>
                <a:gd name="connsiteY4" fmla="*/ 464344 h 605150"/>
                <a:gd name="connsiteX0" fmla="*/ 0 w 1745457"/>
                <a:gd name="connsiteY0" fmla="*/ 464344 h 626120"/>
                <a:gd name="connsiteX1" fmla="*/ 447675 w 1745457"/>
                <a:gd name="connsiteY1" fmla="*/ 7144 h 626120"/>
                <a:gd name="connsiteX2" fmla="*/ 1745457 w 1745457"/>
                <a:gd name="connsiteY2" fmla="*/ 0 h 626120"/>
                <a:gd name="connsiteX3" fmla="*/ 1285081 w 1745457"/>
                <a:gd name="connsiteY3" fmla="*/ 531019 h 626120"/>
                <a:gd name="connsiteX4" fmla="*/ 0 w 1745457"/>
                <a:gd name="connsiteY4" fmla="*/ 464344 h 626120"/>
                <a:gd name="connsiteX0" fmla="*/ 0 w 1794077"/>
                <a:gd name="connsiteY0" fmla="*/ 479949 h 641725"/>
                <a:gd name="connsiteX1" fmla="*/ 447675 w 1794077"/>
                <a:gd name="connsiteY1" fmla="*/ 22749 h 641725"/>
                <a:gd name="connsiteX2" fmla="*/ 1794077 w 1794077"/>
                <a:gd name="connsiteY2" fmla="*/ 0 h 641725"/>
                <a:gd name="connsiteX3" fmla="*/ 1285081 w 1794077"/>
                <a:gd name="connsiteY3" fmla="*/ 546624 h 641725"/>
                <a:gd name="connsiteX4" fmla="*/ 0 w 1794077"/>
                <a:gd name="connsiteY4" fmla="*/ 479949 h 641725"/>
                <a:gd name="connsiteX0" fmla="*/ 0 w 1774629"/>
                <a:gd name="connsiteY0" fmla="*/ 479949 h 641725"/>
                <a:gd name="connsiteX1" fmla="*/ 447675 w 1774629"/>
                <a:gd name="connsiteY1" fmla="*/ 22749 h 641725"/>
                <a:gd name="connsiteX2" fmla="*/ 1774629 w 1774629"/>
                <a:gd name="connsiteY2" fmla="*/ 0 h 641725"/>
                <a:gd name="connsiteX3" fmla="*/ 1285081 w 1774629"/>
                <a:gd name="connsiteY3" fmla="*/ 546624 h 641725"/>
                <a:gd name="connsiteX4" fmla="*/ 0 w 1774629"/>
                <a:gd name="connsiteY4" fmla="*/ 479949 h 641725"/>
                <a:gd name="connsiteX0" fmla="*/ 0 w 1774629"/>
                <a:gd name="connsiteY0" fmla="*/ 479949 h 635680"/>
                <a:gd name="connsiteX1" fmla="*/ 447675 w 1774629"/>
                <a:gd name="connsiteY1" fmla="*/ 22749 h 635680"/>
                <a:gd name="connsiteX2" fmla="*/ 1774629 w 1774629"/>
                <a:gd name="connsiteY2" fmla="*/ 0 h 635680"/>
                <a:gd name="connsiteX3" fmla="*/ 1348288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83741"/>
                <a:gd name="connsiteX1" fmla="*/ 447675 w 1774629"/>
                <a:gd name="connsiteY1" fmla="*/ 22749 h 683741"/>
                <a:gd name="connsiteX2" fmla="*/ 1774629 w 1774629"/>
                <a:gd name="connsiteY2" fmla="*/ 0 h 683741"/>
                <a:gd name="connsiteX3" fmla="*/ 1338564 w 1774629"/>
                <a:gd name="connsiteY3" fmla="*/ 536221 h 683741"/>
                <a:gd name="connsiteX4" fmla="*/ 0 w 1774629"/>
                <a:gd name="connsiteY4" fmla="*/ 479949 h 683741"/>
                <a:gd name="connsiteX0" fmla="*/ 0 w 1774629"/>
                <a:gd name="connsiteY0" fmla="*/ 479949 h 721066"/>
                <a:gd name="connsiteX1" fmla="*/ 447675 w 1774629"/>
                <a:gd name="connsiteY1" fmla="*/ 22749 h 721066"/>
                <a:gd name="connsiteX2" fmla="*/ 1774629 w 1774629"/>
                <a:gd name="connsiteY2" fmla="*/ 0 h 721066"/>
                <a:gd name="connsiteX3" fmla="*/ 1338564 w 1774629"/>
                <a:gd name="connsiteY3" fmla="*/ 536221 h 721066"/>
                <a:gd name="connsiteX4" fmla="*/ 0 w 1774629"/>
                <a:gd name="connsiteY4" fmla="*/ 479949 h 721066"/>
                <a:gd name="connsiteX0" fmla="*/ 0 w 1774629"/>
                <a:gd name="connsiteY0" fmla="*/ 479949 h 721065"/>
                <a:gd name="connsiteX1" fmla="*/ 447675 w 1774629"/>
                <a:gd name="connsiteY1" fmla="*/ 22749 h 721065"/>
                <a:gd name="connsiteX2" fmla="*/ 1774629 w 1774629"/>
                <a:gd name="connsiteY2" fmla="*/ 0 h 721065"/>
                <a:gd name="connsiteX3" fmla="*/ 1338564 w 1774629"/>
                <a:gd name="connsiteY3" fmla="*/ 536221 h 721065"/>
                <a:gd name="connsiteX4" fmla="*/ 0 w 1774629"/>
                <a:gd name="connsiteY4" fmla="*/ 479949 h 721065"/>
                <a:gd name="connsiteX0" fmla="*/ 0 w 1779490"/>
                <a:gd name="connsiteY0" fmla="*/ 331701 h 666703"/>
                <a:gd name="connsiteX1" fmla="*/ 452536 w 1779490"/>
                <a:gd name="connsiteY1" fmla="*/ 22749 h 666703"/>
                <a:gd name="connsiteX2" fmla="*/ 1779490 w 1779490"/>
                <a:gd name="connsiteY2" fmla="*/ 0 h 666703"/>
                <a:gd name="connsiteX3" fmla="*/ 1343425 w 1779490"/>
                <a:gd name="connsiteY3" fmla="*/ 536221 h 666703"/>
                <a:gd name="connsiteX4" fmla="*/ 0 w 1779490"/>
                <a:gd name="connsiteY4" fmla="*/ 331701 h 666703"/>
                <a:gd name="connsiteX0" fmla="*/ 0 w 1798938"/>
                <a:gd name="connsiteY0" fmla="*/ 605658 h 789021"/>
                <a:gd name="connsiteX1" fmla="*/ 471984 w 1798938"/>
                <a:gd name="connsiteY1" fmla="*/ 22749 h 789021"/>
                <a:gd name="connsiteX2" fmla="*/ 1798938 w 1798938"/>
                <a:gd name="connsiteY2" fmla="*/ 0 h 789021"/>
                <a:gd name="connsiteX3" fmla="*/ 1362873 w 1798938"/>
                <a:gd name="connsiteY3" fmla="*/ 536221 h 789021"/>
                <a:gd name="connsiteX4" fmla="*/ 0 w 1798938"/>
                <a:gd name="connsiteY4" fmla="*/ 605658 h 789021"/>
                <a:gd name="connsiteX0" fmla="*/ 0 w 1811903"/>
                <a:gd name="connsiteY0" fmla="*/ 522431 h 741741"/>
                <a:gd name="connsiteX1" fmla="*/ 484949 w 1811903"/>
                <a:gd name="connsiteY1" fmla="*/ 22749 h 741741"/>
                <a:gd name="connsiteX2" fmla="*/ 1811903 w 1811903"/>
                <a:gd name="connsiteY2" fmla="*/ 0 h 741741"/>
                <a:gd name="connsiteX3" fmla="*/ 1375838 w 1811903"/>
                <a:gd name="connsiteY3" fmla="*/ 536221 h 741741"/>
                <a:gd name="connsiteX4" fmla="*/ 0 w 1811903"/>
                <a:gd name="connsiteY4" fmla="*/ 522431 h 741741"/>
                <a:gd name="connsiteX0" fmla="*/ 0 w 1805420"/>
                <a:gd name="connsiteY0" fmla="*/ 619530 h 797720"/>
                <a:gd name="connsiteX1" fmla="*/ 478466 w 1805420"/>
                <a:gd name="connsiteY1" fmla="*/ 22749 h 797720"/>
                <a:gd name="connsiteX2" fmla="*/ 1805420 w 1805420"/>
                <a:gd name="connsiteY2" fmla="*/ 0 h 797720"/>
                <a:gd name="connsiteX3" fmla="*/ 1369355 w 1805420"/>
                <a:gd name="connsiteY3" fmla="*/ 536221 h 797720"/>
                <a:gd name="connsiteX4" fmla="*/ 0 w 1805420"/>
                <a:gd name="connsiteY4" fmla="*/ 619530 h 797720"/>
                <a:gd name="connsiteX0" fmla="*/ 0 w 1790834"/>
                <a:gd name="connsiteY0" fmla="*/ 624731 h 801038"/>
                <a:gd name="connsiteX1" fmla="*/ 463880 w 1790834"/>
                <a:gd name="connsiteY1" fmla="*/ 22749 h 801038"/>
                <a:gd name="connsiteX2" fmla="*/ 1790834 w 1790834"/>
                <a:gd name="connsiteY2" fmla="*/ 0 h 801038"/>
                <a:gd name="connsiteX3" fmla="*/ 1354769 w 1790834"/>
                <a:gd name="connsiteY3" fmla="*/ 536221 h 801038"/>
                <a:gd name="connsiteX4" fmla="*/ 0 w 1790834"/>
                <a:gd name="connsiteY4" fmla="*/ 624731 h 801038"/>
                <a:gd name="connsiteX0" fmla="*/ 0 w 1784351"/>
                <a:gd name="connsiteY0" fmla="*/ 811993 h 988300"/>
                <a:gd name="connsiteX1" fmla="*/ 463880 w 1784351"/>
                <a:gd name="connsiteY1" fmla="*/ 210011 h 988300"/>
                <a:gd name="connsiteX2" fmla="*/ 1784351 w 1784351"/>
                <a:gd name="connsiteY2" fmla="*/ 0 h 988300"/>
                <a:gd name="connsiteX3" fmla="*/ 1354769 w 1784351"/>
                <a:gd name="connsiteY3" fmla="*/ 723483 h 988300"/>
                <a:gd name="connsiteX4" fmla="*/ 0 w 1784351"/>
                <a:gd name="connsiteY4" fmla="*/ 811993 h 988300"/>
                <a:gd name="connsiteX0" fmla="*/ 0 w 1784351"/>
                <a:gd name="connsiteY0" fmla="*/ 811993 h 988300"/>
                <a:gd name="connsiteX1" fmla="*/ 418502 w 1784351"/>
                <a:gd name="connsiteY1" fmla="*/ 71298 h 988300"/>
                <a:gd name="connsiteX2" fmla="*/ 1784351 w 1784351"/>
                <a:gd name="connsiteY2" fmla="*/ 0 h 988300"/>
                <a:gd name="connsiteX3" fmla="*/ 1354769 w 1784351"/>
                <a:gd name="connsiteY3" fmla="*/ 723483 h 988300"/>
                <a:gd name="connsiteX4" fmla="*/ 0 w 1784351"/>
                <a:gd name="connsiteY4" fmla="*/ 811993 h 988300"/>
                <a:gd name="connsiteX0" fmla="*/ 0 w 1784351"/>
                <a:gd name="connsiteY0" fmla="*/ 811993 h 988300"/>
                <a:gd name="connsiteX1" fmla="*/ 481708 w 1784351"/>
                <a:gd name="connsiteY1" fmla="*/ 71298 h 988300"/>
                <a:gd name="connsiteX2" fmla="*/ 1784351 w 1784351"/>
                <a:gd name="connsiteY2" fmla="*/ 0 h 988300"/>
                <a:gd name="connsiteX3" fmla="*/ 1354769 w 1784351"/>
                <a:gd name="connsiteY3" fmla="*/ 723483 h 988300"/>
                <a:gd name="connsiteX4" fmla="*/ 0 w 1784351"/>
                <a:gd name="connsiteY4" fmla="*/ 811993 h 988300"/>
                <a:gd name="connsiteX0" fmla="*/ 0 w 1799909"/>
                <a:gd name="connsiteY0" fmla="*/ 1078321 h 1189202"/>
                <a:gd name="connsiteX1" fmla="*/ 497266 w 1799909"/>
                <a:gd name="connsiteY1" fmla="*/ 71298 h 1189202"/>
                <a:gd name="connsiteX2" fmla="*/ 1799909 w 1799909"/>
                <a:gd name="connsiteY2" fmla="*/ 0 h 1189202"/>
                <a:gd name="connsiteX3" fmla="*/ 1370327 w 1799909"/>
                <a:gd name="connsiteY3" fmla="*/ 723483 h 1189202"/>
                <a:gd name="connsiteX4" fmla="*/ 0 w 1799909"/>
                <a:gd name="connsiteY4" fmla="*/ 1078321 h 1189202"/>
                <a:gd name="connsiteX0" fmla="*/ 0 w 1799909"/>
                <a:gd name="connsiteY0" fmla="*/ 1078321 h 1189202"/>
                <a:gd name="connsiteX1" fmla="*/ 484301 w 1799909"/>
                <a:gd name="connsiteY1" fmla="*/ 99041 h 1189202"/>
                <a:gd name="connsiteX2" fmla="*/ 1799909 w 1799909"/>
                <a:gd name="connsiteY2" fmla="*/ 0 h 1189202"/>
                <a:gd name="connsiteX3" fmla="*/ 1370327 w 1799909"/>
                <a:gd name="connsiteY3" fmla="*/ 723483 h 1189202"/>
                <a:gd name="connsiteX4" fmla="*/ 0 w 1799909"/>
                <a:gd name="connsiteY4" fmla="*/ 1078321 h 1189202"/>
                <a:gd name="connsiteX0" fmla="*/ 0 w 1795048"/>
                <a:gd name="connsiteY0" fmla="*/ 1021102 h 1131983"/>
                <a:gd name="connsiteX1" fmla="*/ 484301 w 1795048"/>
                <a:gd name="connsiteY1" fmla="*/ 41822 h 1131983"/>
                <a:gd name="connsiteX2" fmla="*/ 1795048 w 1795048"/>
                <a:gd name="connsiteY2" fmla="*/ 0 h 1131983"/>
                <a:gd name="connsiteX3" fmla="*/ 1370327 w 1795048"/>
                <a:gd name="connsiteY3" fmla="*/ 666264 h 1131983"/>
                <a:gd name="connsiteX4" fmla="*/ 0 w 1795048"/>
                <a:gd name="connsiteY4" fmla="*/ 1021102 h 1131983"/>
                <a:gd name="connsiteX0" fmla="*/ 0 w 1795048"/>
                <a:gd name="connsiteY0" fmla="*/ 1021102 h 1131983"/>
                <a:gd name="connsiteX1" fmla="*/ 468743 w 1795048"/>
                <a:gd name="connsiteY1" fmla="*/ 166664 h 1131983"/>
                <a:gd name="connsiteX2" fmla="*/ 1795048 w 1795048"/>
                <a:gd name="connsiteY2" fmla="*/ 0 h 1131983"/>
                <a:gd name="connsiteX3" fmla="*/ 1370327 w 1795048"/>
                <a:gd name="connsiteY3" fmla="*/ 666264 h 1131983"/>
                <a:gd name="connsiteX4" fmla="*/ 0 w 1795048"/>
                <a:gd name="connsiteY4" fmla="*/ 1021102 h 1131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48" h="1131983">
                  <a:moveTo>
                    <a:pt x="0" y="1021102"/>
                  </a:moveTo>
                  <a:cubicBezTo>
                    <a:pt x="265161" y="1027537"/>
                    <a:pt x="271737" y="198782"/>
                    <a:pt x="468743" y="166664"/>
                  </a:cubicBezTo>
                  <a:cubicBezTo>
                    <a:pt x="797957" y="454546"/>
                    <a:pt x="1512666" y="291108"/>
                    <a:pt x="1795048" y="0"/>
                  </a:cubicBezTo>
                  <a:cubicBezTo>
                    <a:pt x="1710165" y="176737"/>
                    <a:pt x="1707112" y="705389"/>
                    <a:pt x="1370327" y="666264"/>
                  </a:cubicBezTo>
                  <a:cubicBezTo>
                    <a:pt x="1143360" y="924372"/>
                    <a:pt x="123972" y="1329214"/>
                    <a:pt x="0" y="1021102"/>
                  </a:cubicBezTo>
                  <a:close/>
                </a:path>
              </a:pathLst>
            </a:custGeom>
            <a:solidFill>
              <a:srgbClr val="BDCAE1">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dirty="0"/>
            </a:p>
          </p:txBody>
        </p:sp>
        <p:sp>
          <p:nvSpPr>
            <p:cNvPr id="161" name="Parallelogram 14"/>
            <p:cNvSpPr/>
            <p:nvPr/>
          </p:nvSpPr>
          <p:spPr>
            <a:xfrm>
              <a:off x="6908144" y="5572497"/>
              <a:ext cx="1745617" cy="625384"/>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514441"/>
                <a:gd name="connsiteX1" fmla="*/ 447675 w 1762125"/>
                <a:gd name="connsiteY1" fmla="*/ 9525 h 514441"/>
                <a:gd name="connsiteX2" fmla="*/ 1762125 w 1762125"/>
                <a:gd name="connsiteY2" fmla="*/ 0 h 514441"/>
                <a:gd name="connsiteX3" fmla="*/ 1343025 w 1762125"/>
                <a:gd name="connsiteY3" fmla="*/ 447675 h 514441"/>
                <a:gd name="connsiteX4" fmla="*/ 0 w 1762125"/>
                <a:gd name="connsiteY4" fmla="*/ 466725 h 514441"/>
                <a:gd name="connsiteX0" fmla="*/ 39302 w 1801427"/>
                <a:gd name="connsiteY0" fmla="*/ 466725 h 514441"/>
                <a:gd name="connsiteX1" fmla="*/ 486977 w 1801427"/>
                <a:gd name="connsiteY1" fmla="*/ 9525 h 514441"/>
                <a:gd name="connsiteX2" fmla="*/ 1801427 w 1801427"/>
                <a:gd name="connsiteY2" fmla="*/ 0 h 514441"/>
                <a:gd name="connsiteX3" fmla="*/ 1382327 w 1801427"/>
                <a:gd name="connsiteY3" fmla="*/ 447675 h 514441"/>
                <a:gd name="connsiteX4" fmla="*/ 39302 w 1801427"/>
                <a:gd name="connsiteY4" fmla="*/ 466725 h 514441"/>
                <a:gd name="connsiteX0" fmla="*/ 39302 w 1801427"/>
                <a:gd name="connsiteY0" fmla="*/ 518644 h 566360"/>
                <a:gd name="connsiteX1" fmla="*/ 486977 w 1801427"/>
                <a:gd name="connsiteY1" fmla="*/ 61444 h 566360"/>
                <a:gd name="connsiteX2" fmla="*/ 1801427 w 1801427"/>
                <a:gd name="connsiteY2" fmla="*/ 51919 h 566360"/>
                <a:gd name="connsiteX3" fmla="*/ 1382327 w 1801427"/>
                <a:gd name="connsiteY3" fmla="*/ 499594 h 566360"/>
                <a:gd name="connsiteX4" fmla="*/ 39302 w 1801427"/>
                <a:gd name="connsiteY4" fmla="*/ 518644 h 566360"/>
                <a:gd name="connsiteX0" fmla="*/ 39302 w 1843374"/>
                <a:gd name="connsiteY0" fmla="*/ 518644 h 566360"/>
                <a:gd name="connsiteX1" fmla="*/ 486977 w 1843374"/>
                <a:gd name="connsiteY1" fmla="*/ 61444 h 566360"/>
                <a:gd name="connsiteX2" fmla="*/ 1801427 w 1843374"/>
                <a:gd name="connsiteY2" fmla="*/ 51919 h 566360"/>
                <a:gd name="connsiteX3" fmla="*/ 1382327 w 1843374"/>
                <a:gd name="connsiteY3" fmla="*/ 499594 h 566360"/>
                <a:gd name="connsiteX4" fmla="*/ 39302 w 1843374"/>
                <a:gd name="connsiteY4" fmla="*/ 518644 h 566360"/>
                <a:gd name="connsiteX0" fmla="*/ 0 w 1804072"/>
                <a:gd name="connsiteY0" fmla="*/ 518644 h 566360"/>
                <a:gd name="connsiteX1" fmla="*/ 447675 w 1804072"/>
                <a:gd name="connsiteY1" fmla="*/ 61444 h 566360"/>
                <a:gd name="connsiteX2" fmla="*/ 1762125 w 1804072"/>
                <a:gd name="connsiteY2" fmla="*/ 51919 h 566360"/>
                <a:gd name="connsiteX3" fmla="*/ 1343025 w 1804072"/>
                <a:gd name="connsiteY3" fmla="*/ 499594 h 566360"/>
                <a:gd name="connsiteX4" fmla="*/ 0 w 1804072"/>
                <a:gd name="connsiteY4" fmla="*/ 518644 h 566360"/>
                <a:gd name="connsiteX0" fmla="*/ 0 w 1804072"/>
                <a:gd name="connsiteY0" fmla="*/ 518644 h 566360"/>
                <a:gd name="connsiteX1" fmla="*/ 447675 w 1804072"/>
                <a:gd name="connsiteY1" fmla="*/ 61444 h 566360"/>
                <a:gd name="connsiteX2" fmla="*/ 1762125 w 1804072"/>
                <a:gd name="connsiteY2" fmla="*/ 51919 h 566360"/>
                <a:gd name="connsiteX3" fmla="*/ 1343025 w 1804072"/>
                <a:gd name="connsiteY3" fmla="*/ 499594 h 566360"/>
                <a:gd name="connsiteX4" fmla="*/ 0 w 1804072"/>
                <a:gd name="connsiteY4" fmla="*/ 518644 h 566360"/>
                <a:gd name="connsiteX0" fmla="*/ 0 w 1804072"/>
                <a:gd name="connsiteY0" fmla="*/ 486616 h 534332"/>
                <a:gd name="connsiteX1" fmla="*/ 447675 w 1804072"/>
                <a:gd name="connsiteY1" fmla="*/ 29416 h 534332"/>
                <a:gd name="connsiteX2" fmla="*/ 1762125 w 1804072"/>
                <a:gd name="connsiteY2" fmla="*/ 19891 h 534332"/>
                <a:gd name="connsiteX3" fmla="*/ 1343025 w 1804072"/>
                <a:gd name="connsiteY3" fmla="*/ 467566 h 534332"/>
                <a:gd name="connsiteX4" fmla="*/ 0 w 1804072"/>
                <a:gd name="connsiteY4" fmla="*/ 486616 h 534332"/>
                <a:gd name="connsiteX0" fmla="*/ 0 w 1804072"/>
                <a:gd name="connsiteY0" fmla="*/ 466725 h 514441"/>
                <a:gd name="connsiteX1" fmla="*/ 447675 w 1804072"/>
                <a:gd name="connsiteY1" fmla="*/ 9525 h 514441"/>
                <a:gd name="connsiteX2" fmla="*/ 1762125 w 1804072"/>
                <a:gd name="connsiteY2" fmla="*/ 0 h 514441"/>
                <a:gd name="connsiteX3" fmla="*/ 1343025 w 1804072"/>
                <a:gd name="connsiteY3" fmla="*/ 447675 h 514441"/>
                <a:gd name="connsiteX4" fmla="*/ 0 w 1804072"/>
                <a:gd name="connsiteY4" fmla="*/ 466725 h 514441"/>
                <a:gd name="connsiteX0" fmla="*/ 0 w 1762125"/>
                <a:gd name="connsiteY0" fmla="*/ 466725 h 514441"/>
                <a:gd name="connsiteX1" fmla="*/ 447675 w 1762125"/>
                <a:gd name="connsiteY1" fmla="*/ 9525 h 514441"/>
                <a:gd name="connsiteX2" fmla="*/ 1762125 w 1762125"/>
                <a:gd name="connsiteY2" fmla="*/ 0 h 514441"/>
                <a:gd name="connsiteX3" fmla="*/ 1343025 w 1762125"/>
                <a:gd name="connsiteY3" fmla="*/ 447675 h 514441"/>
                <a:gd name="connsiteX4" fmla="*/ 0 w 1762125"/>
                <a:gd name="connsiteY4" fmla="*/ 466725 h 514441"/>
                <a:gd name="connsiteX0" fmla="*/ 0 w 1762125"/>
                <a:gd name="connsiteY0" fmla="*/ 466725 h 517552"/>
                <a:gd name="connsiteX1" fmla="*/ 447675 w 1762125"/>
                <a:gd name="connsiteY1" fmla="*/ 9525 h 517552"/>
                <a:gd name="connsiteX2" fmla="*/ 1762125 w 1762125"/>
                <a:gd name="connsiteY2" fmla="*/ 0 h 517552"/>
                <a:gd name="connsiteX3" fmla="*/ 1295400 w 1762125"/>
                <a:gd name="connsiteY3" fmla="*/ 454819 h 517552"/>
                <a:gd name="connsiteX4" fmla="*/ 0 w 1762125"/>
                <a:gd name="connsiteY4" fmla="*/ 466725 h 517552"/>
                <a:gd name="connsiteX0" fmla="*/ 0 w 1762125"/>
                <a:gd name="connsiteY0" fmla="*/ 466725 h 517552"/>
                <a:gd name="connsiteX1" fmla="*/ 447675 w 1762125"/>
                <a:gd name="connsiteY1" fmla="*/ 9525 h 517552"/>
                <a:gd name="connsiteX2" fmla="*/ 1762125 w 1762125"/>
                <a:gd name="connsiteY2" fmla="*/ 0 h 517552"/>
                <a:gd name="connsiteX3" fmla="*/ 1295400 w 1762125"/>
                <a:gd name="connsiteY3" fmla="*/ 454819 h 517552"/>
                <a:gd name="connsiteX4" fmla="*/ 0 w 1762125"/>
                <a:gd name="connsiteY4" fmla="*/ 466725 h 517552"/>
                <a:gd name="connsiteX0" fmla="*/ 0 w 1762125"/>
                <a:gd name="connsiteY0" fmla="*/ 466725 h 517552"/>
                <a:gd name="connsiteX1" fmla="*/ 447675 w 1762125"/>
                <a:gd name="connsiteY1" fmla="*/ 9525 h 517552"/>
                <a:gd name="connsiteX2" fmla="*/ 1762125 w 1762125"/>
                <a:gd name="connsiteY2" fmla="*/ 0 h 517552"/>
                <a:gd name="connsiteX3" fmla="*/ 1295400 w 1762125"/>
                <a:gd name="connsiteY3" fmla="*/ 454819 h 517552"/>
                <a:gd name="connsiteX4" fmla="*/ 0 w 1762125"/>
                <a:gd name="connsiteY4" fmla="*/ 466725 h 517552"/>
                <a:gd name="connsiteX0" fmla="*/ 0 w 1745457"/>
                <a:gd name="connsiteY0" fmla="*/ 464344 h 515171"/>
                <a:gd name="connsiteX1" fmla="*/ 447675 w 1745457"/>
                <a:gd name="connsiteY1" fmla="*/ 7144 h 515171"/>
                <a:gd name="connsiteX2" fmla="*/ 1745457 w 1745457"/>
                <a:gd name="connsiteY2" fmla="*/ 0 h 515171"/>
                <a:gd name="connsiteX3" fmla="*/ 1295400 w 1745457"/>
                <a:gd name="connsiteY3" fmla="*/ 452438 h 515171"/>
                <a:gd name="connsiteX4" fmla="*/ 0 w 1745457"/>
                <a:gd name="connsiteY4" fmla="*/ 464344 h 515171"/>
                <a:gd name="connsiteX0" fmla="*/ 0 w 1745457"/>
                <a:gd name="connsiteY0" fmla="*/ 464344 h 561820"/>
                <a:gd name="connsiteX1" fmla="*/ 447675 w 1745457"/>
                <a:gd name="connsiteY1" fmla="*/ 7144 h 561820"/>
                <a:gd name="connsiteX2" fmla="*/ 1745457 w 1745457"/>
                <a:gd name="connsiteY2" fmla="*/ 0 h 561820"/>
                <a:gd name="connsiteX3" fmla="*/ 1295400 w 1745457"/>
                <a:gd name="connsiteY3" fmla="*/ 452438 h 561820"/>
                <a:gd name="connsiteX4" fmla="*/ 0 w 1745457"/>
                <a:gd name="connsiteY4" fmla="*/ 464344 h 561820"/>
                <a:gd name="connsiteX0" fmla="*/ 0 w 1745457"/>
                <a:gd name="connsiteY0" fmla="*/ 464344 h 588678"/>
                <a:gd name="connsiteX1" fmla="*/ 447675 w 1745457"/>
                <a:gd name="connsiteY1" fmla="*/ 7144 h 588678"/>
                <a:gd name="connsiteX2" fmla="*/ 1745457 w 1745457"/>
                <a:gd name="connsiteY2" fmla="*/ 0 h 588678"/>
                <a:gd name="connsiteX3" fmla="*/ 1297781 w 1745457"/>
                <a:gd name="connsiteY3" fmla="*/ 492919 h 588678"/>
                <a:gd name="connsiteX4" fmla="*/ 0 w 1745457"/>
                <a:gd name="connsiteY4" fmla="*/ 464344 h 588678"/>
                <a:gd name="connsiteX0" fmla="*/ 0 w 1745457"/>
                <a:gd name="connsiteY0" fmla="*/ 464344 h 656192"/>
                <a:gd name="connsiteX1" fmla="*/ 447675 w 1745457"/>
                <a:gd name="connsiteY1" fmla="*/ 7144 h 656192"/>
                <a:gd name="connsiteX2" fmla="*/ 1745457 w 1745457"/>
                <a:gd name="connsiteY2" fmla="*/ 0 h 656192"/>
                <a:gd name="connsiteX3" fmla="*/ 1297781 w 1745457"/>
                <a:gd name="connsiteY3" fmla="*/ 492919 h 656192"/>
                <a:gd name="connsiteX4" fmla="*/ 0 w 1745457"/>
                <a:gd name="connsiteY4" fmla="*/ 464344 h 656192"/>
                <a:gd name="connsiteX0" fmla="*/ 0 w 1745457"/>
                <a:gd name="connsiteY0" fmla="*/ 464344 h 714714"/>
                <a:gd name="connsiteX1" fmla="*/ 447675 w 1745457"/>
                <a:gd name="connsiteY1" fmla="*/ 7144 h 714714"/>
                <a:gd name="connsiteX2" fmla="*/ 1745457 w 1745457"/>
                <a:gd name="connsiteY2" fmla="*/ 0 h 714714"/>
                <a:gd name="connsiteX3" fmla="*/ 1297781 w 1745457"/>
                <a:gd name="connsiteY3" fmla="*/ 492919 h 714714"/>
                <a:gd name="connsiteX4" fmla="*/ 0 w 1745457"/>
                <a:gd name="connsiteY4" fmla="*/ 464344 h 714714"/>
                <a:gd name="connsiteX0" fmla="*/ 0 w 1745457"/>
                <a:gd name="connsiteY0" fmla="*/ 464344 h 714714"/>
                <a:gd name="connsiteX1" fmla="*/ 447675 w 1745457"/>
                <a:gd name="connsiteY1" fmla="*/ 7144 h 714714"/>
                <a:gd name="connsiteX2" fmla="*/ 1745457 w 1745457"/>
                <a:gd name="connsiteY2" fmla="*/ 0 h 714714"/>
                <a:gd name="connsiteX3" fmla="*/ 1297781 w 1745457"/>
                <a:gd name="connsiteY3" fmla="*/ 492919 h 714714"/>
                <a:gd name="connsiteX4" fmla="*/ 0 w 1745457"/>
                <a:gd name="connsiteY4" fmla="*/ 464344 h 714714"/>
                <a:gd name="connsiteX0" fmla="*/ 0 w 1745457"/>
                <a:gd name="connsiteY0" fmla="*/ 464344 h 637332"/>
                <a:gd name="connsiteX1" fmla="*/ 447675 w 1745457"/>
                <a:gd name="connsiteY1" fmla="*/ 7144 h 637332"/>
                <a:gd name="connsiteX2" fmla="*/ 1745457 w 1745457"/>
                <a:gd name="connsiteY2" fmla="*/ 0 h 637332"/>
                <a:gd name="connsiteX3" fmla="*/ 1297781 w 1745457"/>
                <a:gd name="connsiteY3" fmla="*/ 492919 h 637332"/>
                <a:gd name="connsiteX4" fmla="*/ 0 w 1745457"/>
                <a:gd name="connsiteY4" fmla="*/ 464344 h 637332"/>
                <a:gd name="connsiteX0" fmla="*/ 0 w 1745457"/>
                <a:gd name="connsiteY0" fmla="*/ 464344 h 605150"/>
                <a:gd name="connsiteX1" fmla="*/ 447675 w 1745457"/>
                <a:gd name="connsiteY1" fmla="*/ 7144 h 605150"/>
                <a:gd name="connsiteX2" fmla="*/ 1745457 w 1745457"/>
                <a:gd name="connsiteY2" fmla="*/ 0 h 605150"/>
                <a:gd name="connsiteX3" fmla="*/ 1297781 w 1745457"/>
                <a:gd name="connsiteY3" fmla="*/ 492919 h 605150"/>
                <a:gd name="connsiteX4" fmla="*/ 0 w 1745457"/>
                <a:gd name="connsiteY4" fmla="*/ 464344 h 605150"/>
                <a:gd name="connsiteX0" fmla="*/ 0 w 1745457"/>
                <a:gd name="connsiteY0" fmla="*/ 464344 h 626120"/>
                <a:gd name="connsiteX1" fmla="*/ 447675 w 1745457"/>
                <a:gd name="connsiteY1" fmla="*/ 7144 h 626120"/>
                <a:gd name="connsiteX2" fmla="*/ 1745457 w 1745457"/>
                <a:gd name="connsiteY2" fmla="*/ 0 h 626120"/>
                <a:gd name="connsiteX3" fmla="*/ 1285081 w 1745457"/>
                <a:gd name="connsiteY3" fmla="*/ 531019 h 626120"/>
                <a:gd name="connsiteX4" fmla="*/ 0 w 1745457"/>
                <a:gd name="connsiteY4" fmla="*/ 464344 h 626120"/>
                <a:gd name="connsiteX0" fmla="*/ 0 w 1794077"/>
                <a:gd name="connsiteY0" fmla="*/ 479949 h 641725"/>
                <a:gd name="connsiteX1" fmla="*/ 447675 w 1794077"/>
                <a:gd name="connsiteY1" fmla="*/ 22749 h 641725"/>
                <a:gd name="connsiteX2" fmla="*/ 1794077 w 1794077"/>
                <a:gd name="connsiteY2" fmla="*/ 0 h 641725"/>
                <a:gd name="connsiteX3" fmla="*/ 1285081 w 1794077"/>
                <a:gd name="connsiteY3" fmla="*/ 546624 h 641725"/>
                <a:gd name="connsiteX4" fmla="*/ 0 w 1794077"/>
                <a:gd name="connsiteY4" fmla="*/ 479949 h 641725"/>
                <a:gd name="connsiteX0" fmla="*/ 0 w 1774629"/>
                <a:gd name="connsiteY0" fmla="*/ 479949 h 641725"/>
                <a:gd name="connsiteX1" fmla="*/ 447675 w 1774629"/>
                <a:gd name="connsiteY1" fmla="*/ 22749 h 641725"/>
                <a:gd name="connsiteX2" fmla="*/ 1774629 w 1774629"/>
                <a:gd name="connsiteY2" fmla="*/ 0 h 641725"/>
                <a:gd name="connsiteX3" fmla="*/ 1285081 w 1774629"/>
                <a:gd name="connsiteY3" fmla="*/ 546624 h 641725"/>
                <a:gd name="connsiteX4" fmla="*/ 0 w 1774629"/>
                <a:gd name="connsiteY4" fmla="*/ 479949 h 641725"/>
                <a:gd name="connsiteX0" fmla="*/ 0 w 1774629"/>
                <a:gd name="connsiteY0" fmla="*/ 479949 h 635680"/>
                <a:gd name="connsiteX1" fmla="*/ 447675 w 1774629"/>
                <a:gd name="connsiteY1" fmla="*/ 22749 h 635680"/>
                <a:gd name="connsiteX2" fmla="*/ 1774629 w 1774629"/>
                <a:gd name="connsiteY2" fmla="*/ 0 h 635680"/>
                <a:gd name="connsiteX3" fmla="*/ 1348288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535111 h 690842"/>
                <a:gd name="connsiteX1" fmla="*/ 447675 w 1774629"/>
                <a:gd name="connsiteY1" fmla="*/ 77911 h 690842"/>
                <a:gd name="connsiteX2" fmla="*/ 1774629 w 1774629"/>
                <a:gd name="connsiteY2" fmla="*/ 55162 h 690842"/>
                <a:gd name="connsiteX3" fmla="*/ 1338564 w 1774629"/>
                <a:gd name="connsiteY3" fmla="*/ 591383 h 690842"/>
                <a:gd name="connsiteX4" fmla="*/ 0 w 1774629"/>
                <a:gd name="connsiteY4" fmla="*/ 535111 h 690842"/>
                <a:gd name="connsiteX0" fmla="*/ 0 w 1774629"/>
                <a:gd name="connsiteY0" fmla="*/ 535111 h 690842"/>
                <a:gd name="connsiteX1" fmla="*/ 447675 w 1774629"/>
                <a:gd name="connsiteY1" fmla="*/ 77911 h 690842"/>
                <a:gd name="connsiteX2" fmla="*/ 1774629 w 1774629"/>
                <a:gd name="connsiteY2" fmla="*/ 55162 h 690842"/>
                <a:gd name="connsiteX3" fmla="*/ 1338564 w 1774629"/>
                <a:gd name="connsiteY3" fmla="*/ 591383 h 690842"/>
                <a:gd name="connsiteX4" fmla="*/ 0 w 1774629"/>
                <a:gd name="connsiteY4" fmla="*/ 535111 h 690842"/>
                <a:gd name="connsiteX0" fmla="*/ 0 w 1774629"/>
                <a:gd name="connsiteY0" fmla="*/ 535111 h 690842"/>
                <a:gd name="connsiteX1" fmla="*/ 447675 w 1774629"/>
                <a:gd name="connsiteY1" fmla="*/ 77911 h 690842"/>
                <a:gd name="connsiteX2" fmla="*/ 1774629 w 1774629"/>
                <a:gd name="connsiteY2" fmla="*/ 55162 h 690842"/>
                <a:gd name="connsiteX3" fmla="*/ 1338564 w 1774629"/>
                <a:gd name="connsiteY3" fmla="*/ 591383 h 690842"/>
                <a:gd name="connsiteX4" fmla="*/ 0 w 1774629"/>
                <a:gd name="connsiteY4" fmla="*/ 535111 h 690842"/>
                <a:gd name="connsiteX0" fmla="*/ 0 w 1774629"/>
                <a:gd name="connsiteY0" fmla="*/ 535111 h 690842"/>
                <a:gd name="connsiteX1" fmla="*/ 447675 w 1774629"/>
                <a:gd name="connsiteY1" fmla="*/ 77911 h 690842"/>
                <a:gd name="connsiteX2" fmla="*/ 1774629 w 1774629"/>
                <a:gd name="connsiteY2" fmla="*/ 55162 h 690842"/>
                <a:gd name="connsiteX3" fmla="*/ 1338564 w 1774629"/>
                <a:gd name="connsiteY3" fmla="*/ 591383 h 690842"/>
                <a:gd name="connsiteX4" fmla="*/ 0 w 1774629"/>
                <a:gd name="connsiteY4" fmla="*/ 535111 h 690842"/>
                <a:gd name="connsiteX0" fmla="*/ 0 w 1774629"/>
                <a:gd name="connsiteY0" fmla="*/ 541701 h 697432"/>
                <a:gd name="connsiteX1" fmla="*/ 447675 w 1774629"/>
                <a:gd name="connsiteY1" fmla="*/ 84501 h 697432"/>
                <a:gd name="connsiteX2" fmla="*/ 1774629 w 1774629"/>
                <a:gd name="connsiteY2" fmla="*/ 61752 h 697432"/>
                <a:gd name="connsiteX3" fmla="*/ 1338564 w 1774629"/>
                <a:gd name="connsiteY3" fmla="*/ 597973 h 697432"/>
                <a:gd name="connsiteX4" fmla="*/ 0 w 1774629"/>
                <a:gd name="connsiteY4" fmla="*/ 541701 h 697432"/>
                <a:gd name="connsiteX0" fmla="*/ 0 w 1774629"/>
                <a:gd name="connsiteY0" fmla="*/ 605897 h 761628"/>
                <a:gd name="connsiteX1" fmla="*/ 447675 w 1774629"/>
                <a:gd name="connsiteY1" fmla="*/ 148697 h 761628"/>
                <a:gd name="connsiteX2" fmla="*/ 1774629 w 1774629"/>
                <a:gd name="connsiteY2" fmla="*/ 125948 h 761628"/>
                <a:gd name="connsiteX3" fmla="*/ 1338564 w 1774629"/>
                <a:gd name="connsiteY3" fmla="*/ 662169 h 761628"/>
                <a:gd name="connsiteX4" fmla="*/ 0 w 1774629"/>
                <a:gd name="connsiteY4" fmla="*/ 605897 h 761628"/>
                <a:gd name="connsiteX0" fmla="*/ 0 w 1774629"/>
                <a:gd name="connsiteY0" fmla="*/ 605898 h 761629"/>
                <a:gd name="connsiteX1" fmla="*/ 447675 w 1774629"/>
                <a:gd name="connsiteY1" fmla="*/ 148698 h 761629"/>
                <a:gd name="connsiteX2" fmla="*/ 1774629 w 1774629"/>
                <a:gd name="connsiteY2" fmla="*/ 125949 h 761629"/>
                <a:gd name="connsiteX3" fmla="*/ 1338564 w 1774629"/>
                <a:gd name="connsiteY3" fmla="*/ 662170 h 761629"/>
                <a:gd name="connsiteX4" fmla="*/ 0 w 1774629"/>
                <a:gd name="connsiteY4" fmla="*/ 605898 h 761629"/>
                <a:gd name="connsiteX0" fmla="*/ 0 w 1774629"/>
                <a:gd name="connsiteY0" fmla="*/ 605898 h 761629"/>
                <a:gd name="connsiteX1" fmla="*/ 447675 w 1774629"/>
                <a:gd name="connsiteY1" fmla="*/ 148698 h 761629"/>
                <a:gd name="connsiteX2" fmla="*/ 1774629 w 1774629"/>
                <a:gd name="connsiteY2" fmla="*/ 125949 h 761629"/>
                <a:gd name="connsiteX3" fmla="*/ 1338564 w 1774629"/>
                <a:gd name="connsiteY3" fmla="*/ 662170 h 761629"/>
                <a:gd name="connsiteX4" fmla="*/ 0 w 1774629"/>
                <a:gd name="connsiteY4" fmla="*/ 605898 h 761629"/>
                <a:gd name="connsiteX0" fmla="*/ 0 w 1774629"/>
                <a:gd name="connsiteY0" fmla="*/ 605898 h 705957"/>
                <a:gd name="connsiteX1" fmla="*/ 447675 w 1774629"/>
                <a:gd name="connsiteY1" fmla="*/ 148698 h 705957"/>
                <a:gd name="connsiteX2" fmla="*/ 1774629 w 1774629"/>
                <a:gd name="connsiteY2" fmla="*/ 125949 h 705957"/>
                <a:gd name="connsiteX3" fmla="*/ 1338564 w 1774629"/>
                <a:gd name="connsiteY3" fmla="*/ 662170 h 705957"/>
                <a:gd name="connsiteX4" fmla="*/ 0 w 1774629"/>
                <a:gd name="connsiteY4" fmla="*/ 605898 h 705957"/>
                <a:gd name="connsiteX0" fmla="*/ 0 w 1774629"/>
                <a:gd name="connsiteY0" fmla="*/ 605898 h 662170"/>
                <a:gd name="connsiteX1" fmla="*/ 447675 w 1774629"/>
                <a:gd name="connsiteY1" fmla="*/ 148698 h 662170"/>
                <a:gd name="connsiteX2" fmla="*/ 1774629 w 1774629"/>
                <a:gd name="connsiteY2" fmla="*/ 125949 h 662170"/>
                <a:gd name="connsiteX3" fmla="*/ 1338564 w 1774629"/>
                <a:gd name="connsiteY3" fmla="*/ 662170 h 662170"/>
                <a:gd name="connsiteX4" fmla="*/ 0 w 1774629"/>
                <a:gd name="connsiteY4" fmla="*/ 605898 h 662170"/>
                <a:gd name="connsiteX0" fmla="*/ 0 w 1774629"/>
                <a:gd name="connsiteY0" fmla="*/ 605898 h 662170"/>
                <a:gd name="connsiteX1" fmla="*/ 447675 w 1774629"/>
                <a:gd name="connsiteY1" fmla="*/ 148698 h 662170"/>
                <a:gd name="connsiteX2" fmla="*/ 1774629 w 1774629"/>
                <a:gd name="connsiteY2" fmla="*/ 125949 h 662170"/>
                <a:gd name="connsiteX3" fmla="*/ 1338564 w 1774629"/>
                <a:gd name="connsiteY3" fmla="*/ 662170 h 662170"/>
                <a:gd name="connsiteX4" fmla="*/ 0 w 1774629"/>
                <a:gd name="connsiteY4" fmla="*/ 605898 h 662170"/>
                <a:gd name="connsiteX0" fmla="*/ 0 w 1774629"/>
                <a:gd name="connsiteY0" fmla="*/ 605898 h 662170"/>
                <a:gd name="connsiteX1" fmla="*/ 447675 w 1774629"/>
                <a:gd name="connsiteY1" fmla="*/ 148698 h 662170"/>
                <a:gd name="connsiteX2" fmla="*/ 1774629 w 1774629"/>
                <a:gd name="connsiteY2" fmla="*/ 125949 h 662170"/>
                <a:gd name="connsiteX3" fmla="*/ 1338564 w 1774629"/>
                <a:gd name="connsiteY3" fmla="*/ 662170 h 662170"/>
                <a:gd name="connsiteX4" fmla="*/ 0 w 1774629"/>
                <a:gd name="connsiteY4" fmla="*/ 605898 h 662170"/>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70657 h 726929"/>
                <a:gd name="connsiteX1" fmla="*/ 447675 w 1774629"/>
                <a:gd name="connsiteY1" fmla="*/ 213457 h 726929"/>
                <a:gd name="connsiteX2" fmla="*/ 1774629 w 1774629"/>
                <a:gd name="connsiteY2" fmla="*/ 190708 h 726929"/>
                <a:gd name="connsiteX3" fmla="*/ 1338564 w 1774629"/>
                <a:gd name="connsiteY3" fmla="*/ 726929 h 726929"/>
                <a:gd name="connsiteX4" fmla="*/ 0 w 1774629"/>
                <a:gd name="connsiteY4" fmla="*/ 670657 h 726929"/>
                <a:gd name="connsiteX0" fmla="*/ 0 w 1774629"/>
                <a:gd name="connsiteY0" fmla="*/ 669523 h 725795"/>
                <a:gd name="connsiteX1" fmla="*/ 447675 w 1774629"/>
                <a:gd name="connsiteY1" fmla="*/ 212323 h 725795"/>
                <a:gd name="connsiteX2" fmla="*/ 1774629 w 1774629"/>
                <a:gd name="connsiteY2" fmla="*/ 189574 h 725795"/>
                <a:gd name="connsiteX3" fmla="*/ 1338564 w 1774629"/>
                <a:gd name="connsiteY3" fmla="*/ 725795 h 725795"/>
                <a:gd name="connsiteX4" fmla="*/ 0 w 1774629"/>
                <a:gd name="connsiteY4" fmla="*/ 669523 h 725795"/>
                <a:gd name="connsiteX0" fmla="*/ 0 w 1774629"/>
                <a:gd name="connsiteY0" fmla="*/ 669523 h 725795"/>
                <a:gd name="connsiteX1" fmla="*/ 447675 w 1774629"/>
                <a:gd name="connsiteY1" fmla="*/ 212323 h 725795"/>
                <a:gd name="connsiteX2" fmla="*/ 1774629 w 1774629"/>
                <a:gd name="connsiteY2" fmla="*/ 189574 h 725795"/>
                <a:gd name="connsiteX3" fmla="*/ 1338564 w 1774629"/>
                <a:gd name="connsiteY3" fmla="*/ 725795 h 725795"/>
                <a:gd name="connsiteX4" fmla="*/ 0 w 1774629"/>
                <a:gd name="connsiteY4" fmla="*/ 669523 h 725795"/>
                <a:gd name="connsiteX0" fmla="*/ 0 w 1774629"/>
                <a:gd name="connsiteY0" fmla="*/ 665234 h 721506"/>
                <a:gd name="connsiteX1" fmla="*/ 447675 w 1774629"/>
                <a:gd name="connsiteY1" fmla="*/ 208034 h 721506"/>
                <a:gd name="connsiteX2" fmla="*/ 1774629 w 1774629"/>
                <a:gd name="connsiteY2" fmla="*/ 185285 h 721506"/>
                <a:gd name="connsiteX3" fmla="*/ 1338564 w 1774629"/>
                <a:gd name="connsiteY3" fmla="*/ 721506 h 721506"/>
                <a:gd name="connsiteX4" fmla="*/ 0 w 1774629"/>
                <a:gd name="connsiteY4" fmla="*/ 665234 h 721506"/>
                <a:gd name="connsiteX0" fmla="*/ 0 w 1774629"/>
                <a:gd name="connsiteY0" fmla="*/ 665234 h 721506"/>
                <a:gd name="connsiteX1" fmla="*/ 447675 w 1774629"/>
                <a:gd name="connsiteY1" fmla="*/ 208034 h 721506"/>
                <a:gd name="connsiteX2" fmla="*/ 1774629 w 1774629"/>
                <a:gd name="connsiteY2" fmla="*/ 185285 h 721506"/>
                <a:gd name="connsiteX3" fmla="*/ 1338564 w 1774629"/>
                <a:gd name="connsiteY3" fmla="*/ 721506 h 721506"/>
                <a:gd name="connsiteX4" fmla="*/ 0 w 1774629"/>
                <a:gd name="connsiteY4" fmla="*/ 665234 h 721506"/>
                <a:gd name="connsiteX0" fmla="*/ 0 w 1774629"/>
                <a:gd name="connsiteY0" fmla="*/ 665234 h 721506"/>
                <a:gd name="connsiteX1" fmla="*/ 447675 w 1774629"/>
                <a:gd name="connsiteY1" fmla="*/ 208034 h 721506"/>
                <a:gd name="connsiteX2" fmla="*/ 1774629 w 1774629"/>
                <a:gd name="connsiteY2" fmla="*/ 185285 h 721506"/>
                <a:gd name="connsiteX3" fmla="*/ 1338564 w 1774629"/>
                <a:gd name="connsiteY3" fmla="*/ 721506 h 721506"/>
                <a:gd name="connsiteX4" fmla="*/ 0 w 1774629"/>
                <a:gd name="connsiteY4" fmla="*/ 665234 h 721506"/>
                <a:gd name="connsiteX0" fmla="*/ 0 w 1774629"/>
                <a:gd name="connsiteY0" fmla="*/ 665234 h 721506"/>
                <a:gd name="connsiteX1" fmla="*/ 447675 w 1774629"/>
                <a:gd name="connsiteY1" fmla="*/ 208034 h 721506"/>
                <a:gd name="connsiteX2" fmla="*/ 1774629 w 1774629"/>
                <a:gd name="connsiteY2" fmla="*/ 185285 h 721506"/>
                <a:gd name="connsiteX3" fmla="*/ 1338564 w 1774629"/>
                <a:gd name="connsiteY3" fmla="*/ 721506 h 721506"/>
                <a:gd name="connsiteX4" fmla="*/ 0 w 1774629"/>
                <a:gd name="connsiteY4" fmla="*/ 665234 h 721506"/>
                <a:gd name="connsiteX0" fmla="*/ 0 w 1774629"/>
                <a:gd name="connsiteY0" fmla="*/ 450230 h 721506"/>
                <a:gd name="connsiteX1" fmla="*/ 447675 w 1774629"/>
                <a:gd name="connsiteY1" fmla="*/ 208034 h 721506"/>
                <a:gd name="connsiteX2" fmla="*/ 1774629 w 1774629"/>
                <a:gd name="connsiteY2" fmla="*/ 185285 h 721506"/>
                <a:gd name="connsiteX3" fmla="*/ 1338564 w 1774629"/>
                <a:gd name="connsiteY3" fmla="*/ 721506 h 721506"/>
                <a:gd name="connsiteX4" fmla="*/ 0 w 1774629"/>
                <a:gd name="connsiteY4" fmla="*/ 450230 h 721506"/>
                <a:gd name="connsiteX0" fmla="*/ 0 w 1797967"/>
                <a:gd name="connsiteY0" fmla="*/ 600039 h 721506"/>
                <a:gd name="connsiteX1" fmla="*/ 471013 w 1797967"/>
                <a:gd name="connsiteY1" fmla="*/ 208034 h 721506"/>
                <a:gd name="connsiteX2" fmla="*/ 1797967 w 1797967"/>
                <a:gd name="connsiteY2" fmla="*/ 185285 h 721506"/>
                <a:gd name="connsiteX3" fmla="*/ 1361902 w 1797967"/>
                <a:gd name="connsiteY3" fmla="*/ 721506 h 721506"/>
                <a:gd name="connsiteX4" fmla="*/ 0 w 1797967"/>
                <a:gd name="connsiteY4" fmla="*/ 600039 h 721506"/>
                <a:gd name="connsiteX0" fmla="*/ 0 w 1804450"/>
                <a:gd name="connsiteY0" fmla="*/ 549287 h 670754"/>
                <a:gd name="connsiteX1" fmla="*/ 471013 w 1804450"/>
                <a:gd name="connsiteY1" fmla="*/ 157282 h 670754"/>
                <a:gd name="connsiteX2" fmla="*/ 1804450 w 1804450"/>
                <a:gd name="connsiteY2" fmla="*/ 287117 h 670754"/>
                <a:gd name="connsiteX3" fmla="*/ 1361902 w 1804450"/>
                <a:gd name="connsiteY3" fmla="*/ 670754 h 670754"/>
                <a:gd name="connsiteX4" fmla="*/ 0 w 1804450"/>
                <a:gd name="connsiteY4" fmla="*/ 549287 h 670754"/>
                <a:gd name="connsiteX0" fmla="*/ 0 w 1804450"/>
                <a:gd name="connsiteY0" fmla="*/ 307928 h 670754"/>
                <a:gd name="connsiteX1" fmla="*/ 471013 w 1804450"/>
                <a:gd name="connsiteY1" fmla="*/ 157282 h 670754"/>
                <a:gd name="connsiteX2" fmla="*/ 1804450 w 1804450"/>
                <a:gd name="connsiteY2" fmla="*/ 287117 h 670754"/>
                <a:gd name="connsiteX3" fmla="*/ 1361902 w 1804450"/>
                <a:gd name="connsiteY3" fmla="*/ 670754 h 670754"/>
                <a:gd name="connsiteX4" fmla="*/ 0 w 1804450"/>
                <a:gd name="connsiteY4" fmla="*/ 307928 h 670754"/>
                <a:gd name="connsiteX0" fmla="*/ 0 w 1804450"/>
                <a:gd name="connsiteY0" fmla="*/ 307928 h 670754"/>
                <a:gd name="connsiteX1" fmla="*/ 471013 w 1804450"/>
                <a:gd name="connsiteY1" fmla="*/ 157282 h 670754"/>
                <a:gd name="connsiteX2" fmla="*/ 1804450 w 1804450"/>
                <a:gd name="connsiteY2" fmla="*/ 287117 h 670754"/>
                <a:gd name="connsiteX3" fmla="*/ 1361902 w 1804450"/>
                <a:gd name="connsiteY3" fmla="*/ 670754 h 670754"/>
                <a:gd name="connsiteX4" fmla="*/ 0 w 1804450"/>
                <a:gd name="connsiteY4" fmla="*/ 307928 h 670754"/>
                <a:gd name="connsiteX0" fmla="*/ 0 w 1804450"/>
                <a:gd name="connsiteY0" fmla="*/ 307928 h 670754"/>
                <a:gd name="connsiteX1" fmla="*/ 471013 w 1804450"/>
                <a:gd name="connsiteY1" fmla="*/ 157282 h 670754"/>
                <a:gd name="connsiteX2" fmla="*/ 1804450 w 1804450"/>
                <a:gd name="connsiteY2" fmla="*/ 287117 h 670754"/>
                <a:gd name="connsiteX3" fmla="*/ 1361902 w 1804450"/>
                <a:gd name="connsiteY3" fmla="*/ 670754 h 670754"/>
                <a:gd name="connsiteX4" fmla="*/ 0 w 1804450"/>
                <a:gd name="connsiteY4" fmla="*/ 307928 h 670754"/>
                <a:gd name="connsiteX0" fmla="*/ 0 w 1804450"/>
                <a:gd name="connsiteY0" fmla="*/ 307928 h 670754"/>
                <a:gd name="connsiteX1" fmla="*/ 471013 w 1804450"/>
                <a:gd name="connsiteY1" fmla="*/ 157282 h 670754"/>
                <a:gd name="connsiteX2" fmla="*/ 1804450 w 1804450"/>
                <a:gd name="connsiteY2" fmla="*/ 287117 h 670754"/>
                <a:gd name="connsiteX3" fmla="*/ 1361902 w 1804450"/>
                <a:gd name="connsiteY3" fmla="*/ 670754 h 670754"/>
                <a:gd name="connsiteX4" fmla="*/ 0 w 1804450"/>
                <a:gd name="connsiteY4" fmla="*/ 307928 h 670754"/>
                <a:gd name="connsiteX0" fmla="*/ 0 w 1804450"/>
                <a:gd name="connsiteY0" fmla="*/ 261066 h 623892"/>
                <a:gd name="connsiteX1" fmla="*/ 458048 w 1804450"/>
                <a:gd name="connsiteY1" fmla="*/ 176308 h 623892"/>
                <a:gd name="connsiteX2" fmla="*/ 1804450 w 1804450"/>
                <a:gd name="connsiteY2" fmla="*/ 240255 h 623892"/>
                <a:gd name="connsiteX3" fmla="*/ 1361902 w 1804450"/>
                <a:gd name="connsiteY3" fmla="*/ 623892 h 623892"/>
                <a:gd name="connsiteX4" fmla="*/ 0 w 1804450"/>
                <a:gd name="connsiteY4" fmla="*/ 261066 h 623892"/>
                <a:gd name="connsiteX0" fmla="*/ 0 w 1789864"/>
                <a:gd name="connsiteY0" fmla="*/ 224654 h 623892"/>
                <a:gd name="connsiteX1" fmla="*/ 443462 w 1789864"/>
                <a:gd name="connsiteY1" fmla="*/ 176308 h 623892"/>
                <a:gd name="connsiteX2" fmla="*/ 1789864 w 1789864"/>
                <a:gd name="connsiteY2" fmla="*/ 240255 h 623892"/>
                <a:gd name="connsiteX3" fmla="*/ 1347316 w 1789864"/>
                <a:gd name="connsiteY3" fmla="*/ 623892 h 623892"/>
                <a:gd name="connsiteX4" fmla="*/ 0 w 1789864"/>
                <a:gd name="connsiteY4" fmla="*/ 224654 h 623892"/>
                <a:gd name="connsiteX0" fmla="*/ 0 w 1782085"/>
                <a:gd name="connsiteY0" fmla="*/ 216992 h 616230"/>
                <a:gd name="connsiteX1" fmla="*/ 443462 w 1782085"/>
                <a:gd name="connsiteY1" fmla="*/ 168646 h 616230"/>
                <a:gd name="connsiteX2" fmla="*/ 1782085 w 1782085"/>
                <a:gd name="connsiteY2" fmla="*/ 257561 h 616230"/>
                <a:gd name="connsiteX3" fmla="*/ 1347316 w 1782085"/>
                <a:gd name="connsiteY3" fmla="*/ 616230 h 616230"/>
                <a:gd name="connsiteX4" fmla="*/ 0 w 1782085"/>
                <a:gd name="connsiteY4" fmla="*/ 216992 h 616230"/>
                <a:gd name="connsiteX0" fmla="*/ 0 w 1782085"/>
                <a:gd name="connsiteY0" fmla="*/ 283820 h 683058"/>
                <a:gd name="connsiteX1" fmla="*/ 433738 w 1782085"/>
                <a:gd name="connsiteY1" fmla="*/ 145311 h 683058"/>
                <a:gd name="connsiteX2" fmla="*/ 1782085 w 1782085"/>
                <a:gd name="connsiteY2" fmla="*/ 324389 h 683058"/>
                <a:gd name="connsiteX3" fmla="*/ 1347316 w 1782085"/>
                <a:gd name="connsiteY3" fmla="*/ 683058 h 683058"/>
                <a:gd name="connsiteX4" fmla="*/ 0 w 1782085"/>
                <a:gd name="connsiteY4" fmla="*/ 283820 h 6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085" h="683058">
                  <a:moveTo>
                    <a:pt x="0" y="283820"/>
                  </a:moveTo>
                  <a:cubicBezTo>
                    <a:pt x="224645" y="19421"/>
                    <a:pt x="328785" y="160957"/>
                    <a:pt x="433738" y="145311"/>
                  </a:cubicBezTo>
                  <a:cubicBezTo>
                    <a:pt x="835883" y="-196214"/>
                    <a:pt x="1577494" y="148209"/>
                    <a:pt x="1782085" y="324389"/>
                  </a:cubicBezTo>
                  <a:cubicBezTo>
                    <a:pt x="1552153" y="341607"/>
                    <a:pt x="1398866" y="312983"/>
                    <a:pt x="1347316" y="683058"/>
                  </a:cubicBezTo>
                  <a:cubicBezTo>
                    <a:pt x="963956" y="381116"/>
                    <a:pt x="435949" y="280177"/>
                    <a:pt x="0" y="283820"/>
                  </a:cubicBezTo>
                  <a:close/>
                </a:path>
              </a:pathLst>
            </a:custGeom>
            <a:solidFill>
              <a:srgbClr val="BDCAE1">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grpSp>
          <p:nvGrpSpPr>
            <p:cNvPr id="162" name="Group 161"/>
            <p:cNvGrpSpPr/>
            <p:nvPr/>
          </p:nvGrpSpPr>
          <p:grpSpPr>
            <a:xfrm>
              <a:off x="3724275" y="4653313"/>
              <a:ext cx="1762125" cy="466725"/>
              <a:chOff x="3724275" y="4429238"/>
              <a:chExt cx="1762125" cy="466725"/>
            </a:xfrm>
          </p:grpSpPr>
          <p:sp>
            <p:nvSpPr>
              <p:cNvPr id="163" name="Parallelogram 14"/>
              <p:cNvSpPr/>
              <p:nvPr/>
            </p:nvSpPr>
            <p:spPr>
              <a:xfrm>
                <a:off x="3724275" y="4429238"/>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rgbClr val="BDCAE1">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164" name="Oval 163"/>
              <p:cNvSpPr/>
              <p:nvPr/>
            </p:nvSpPr>
            <p:spPr>
              <a:xfrm>
                <a:off x="4974510" y="4714779"/>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165" name="Oval 164"/>
              <p:cNvSpPr/>
              <p:nvPr/>
            </p:nvSpPr>
            <p:spPr>
              <a:xfrm>
                <a:off x="4009212" y="4787507"/>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166" name="Oval 165"/>
              <p:cNvSpPr/>
              <p:nvPr/>
            </p:nvSpPr>
            <p:spPr>
              <a:xfrm>
                <a:off x="4617960" y="4525664"/>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grpSp>
      </p:grpSp>
      <p:grpSp>
        <p:nvGrpSpPr>
          <p:cNvPr id="130" name="Group 129"/>
          <p:cNvGrpSpPr/>
          <p:nvPr/>
        </p:nvGrpSpPr>
        <p:grpSpPr>
          <a:xfrm>
            <a:off x="699460" y="3931841"/>
            <a:ext cx="7479486" cy="1989547"/>
            <a:chOff x="699460" y="3707766"/>
            <a:chExt cx="7479486" cy="1989547"/>
          </a:xfrm>
        </p:grpSpPr>
        <p:grpSp>
          <p:nvGrpSpPr>
            <p:cNvPr id="131" name="Group 130"/>
            <p:cNvGrpSpPr/>
            <p:nvPr/>
          </p:nvGrpSpPr>
          <p:grpSpPr>
            <a:xfrm>
              <a:off x="699460" y="3707766"/>
              <a:ext cx="7479486" cy="1989547"/>
              <a:chOff x="699460" y="3707766"/>
              <a:chExt cx="7479486" cy="1989547"/>
            </a:xfrm>
          </p:grpSpPr>
          <p:sp>
            <p:nvSpPr>
              <p:cNvPr id="137" name="Oval 136"/>
              <p:cNvSpPr/>
              <p:nvPr/>
            </p:nvSpPr>
            <p:spPr>
              <a:xfrm>
                <a:off x="8102746" y="5621113"/>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grpSp>
            <p:nvGrpSpPr>
              <p:cNvPr id="138" name="Group 137"/>
              <p:cNvGrpSpPr/>
              <p:nvPr/>
            </p:nvGrpSpPr>
            <p:grpSpPr>
              <a:xfrm>
                <a:off x="699460" y="3707766"/>
                <a:ext cx="7404083" cy="1951447"/>
                <a:chOff x="699460" y="3707766"/>
                <a:chExt cx="7404083" cy="1951447"/>
              </a:xfrm>
            </p:grpSpPr>
            <p:cxnSp>
              <p:nvCxnSpPr>
                <p:cNvPr id="139" name="Straight Connector 138"/>
                <p:cNvCxnSpPr>
                  <a:stCxn id="143" idx="6"/>
                  <a:endCxn id="137" idx="2"/>
                </p:cNvCxnSpPr>
                <p:nvPr/>
              </p:nvCxnSpPr>
              <p:spPr>
                <a:xfrm>
                  <a:off x="1828800" y="3846520"/>
                  <a:ext cx="6273946" cy="181269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0" name="Oval 139"/>
                <p:cNvSpPr/>
                <p:nvPr/>
              </p:nvSpPr>
              <p:spPr>
                <a:xfrm>
                  <a:off x="7627932" y="5548519"/>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141" name="Oval 140"/>
                <p:cNvSpPr/>
                <p:nvPr/>
              </p:nvSpPr>
              <p:spPr>
                <a:xfrm>
                  <a:off x="8027343" y="5365146"/>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cxnSp>
              <p:nvCxnSpPr>
                <p:cNvPr id="142" name="Straight Connector 141"/>
                <p:cNvCxnSpPr>
                  <a:endCxn id="140" idx="2"/>
                </p:cNvCxnSpPr>
                <p:nvPr/>
              </p:nvCxnSpPr>
              <p:spPr>
                <a:xfrm>
                  <a:off x="775660" y="4147538"/>
                  <a:ext cx="6852272" cy="143908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3" name="Oval 142"/>
                <p:cNvSpPr/>
                <p:nvPr/>
              </p:nvSpPr>
              <p:spPr>
                <a:xfrm>
                  <a:off x="1752600" y="3808420"/>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144" name="Oval 143"/>
                <p:cNvSpPr/>
                <p:nvPr/>
              </p:nvSpPr>
              <p:spPr>
                <a:xfrm>
                  <a:off x="1178617" y="3707766"/>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145" name="Oval 144"/>
                <p:cNvSpPr/>
                <p:nvPr/>
              </p:nvSpPr>
              <p:spPr>
                <a:xfrm>
                  <a:off x="699460" y="4105364"/>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cxnSp>
              <p:nvCxnSpPr>
                <p:cNvPr id="146" name="Straight Connector 145"/>
                <p:cNvCxnSpPr>
                  <a:stCxn id="144" idx="6"/>
                  <a:endCxn id="141" idx="1"/>
                </p:cNvCxnSpPr>
                <p:nvPr/>
              </p:nvCxnSpPr>
              <p:spPr>
                <a:xfrm>
                  <a:off x="1254817" y="3745866"/>
                  <a:ext cx="6783685" cy="163043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32" name="Group 131"/>
            <p:cNvGrpSpPr/>
            <p:nvPr/>
          </p:nvGrpSpPr>
          <p:grpSpPr>
            <a:xfrm>
              <a:off x="4009212" y="4525664"/>
              <a:ext cx="1041498" cy="338043"/>
              <a:chOff x="4009212" y="4525664"/>
              <a:chExt cx="1041498" cy="338043"/>
            </a:xfrm>
          </p:grpSpPr>
          <p:sp>
            <p:nvSpPr>
              <p:cNvPr id="134" name="Oval 133"/>
              <p:cNvSpPr/>
              <p:nvPr/>
            </p:nvSpPr>
            <p:spPr>
              <a:xfrm>
                <a:off x="4974510" y="4714779"/>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135" name="Oval 134"/>
              <p:cNvSpPr/>
              <p:nvPr/>
            </p:nvSpPr>
            <p:spPr>
              <a:xfrm>
                <a:off x="4009212" y="4787507"/>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136" name="Oval 135"/>
              <p:cNvSpPr/>
              <p:nvPr/>
            </p:nvSpPr>
            <p:spPr>
              <a:xfrm>
                <a:off x="4617960" y="4525664"/>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grpSp>
      </p:grpSp>
    </p:spTree>
    <p:custDataLst>
      <p:tags r:id="rId1"/>
    </p:custDataLst>
    <p:extLst>
      <p:ext uri="{BB962C8B-B14F-4D97-AF65-F5344CB8AC3E}">
        <p14:creationId xmlns:p14="http://schemas.microsoft.com/office/powerpoint/2010/main" val="161554599"/>
      </p:ext>
    </p:extLst>
  </p:cSld>
  <p:clrMapOvr>
    <a:masterClrMapping/>
  </p:clrMapOvr>
  <mc:AlternateContent xmlns:mc="http://schemas.openxmlformats.org/markup-compatibility/2006" xmlns:p14="http://schemas.microsoft.com/office/powerpoint/2010/main">
    <mc:Choice Requires="p14">
      <p:transition p14:dur="10" advTm="22681"/>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p:cNvSpPr/>
          <p:nvPr/>
        </p:nvSpPr>
        <p:spPr>
          <a:xfrm>
            <a:off x="3972604" y="5062667"/>
            <a:ext cx="74924" cy="74924"/>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31" name="Oval 30"/>
          <p:cNvSpPr/>
          <p:nvPr/>
        </p:nvSpPr>
        <p:spPr>
          <a:xfrm>
            <a:off x="3965893" y="5232107"/>
            <a:ext cx="74924" cy="74924"/>
          </a:xfrm>
          <a:prstGeom prst="ellipse">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32" name="Cube 31"/>
          <p:cNvSpPr/>
          <p:nvPr/>
        </p:nvSpPr>
        <p:spPr>
          <a:xfrm>
            <a:off x="3581427" y="2871427"/>
            <a:ext cx="1752600" cy="3810000"/>
          </a:xfrm>
          <a:prstGeom prst="cub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33" name="Parallelogram 14"/>
          <p:cNvSpPr/>
          <p:nvPr/>
        </p:nvSpPr>
        <p:spPr>
          <a:xfrm>
            <a:off x="3581427" y="4707076"/>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34" name="Parallelogram 14"/>
          <p:cNvSpPr/>
          <p:nvPr/>
        </p:nvSpPr>
        <p:spPr>
          <a:xfrm>
            <a:off x="3581427" y="3816126"/>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35" name="Parallelogram 14"/>
          <p:cNvSpPr/>
          <p:nvPr/>
        </p:nvSpPr>
        <p:spPr>
          <a:xfrm>
            <a:off x="3581427" y="2860341"/>
            <a:ext cx="1762125" cy="450488"/>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 name="connsiteX0" fmla="*/ 0 w 1762125"/>
              <a:gd name="connsiteY0" fmla="*/ 466725 h 469716"/>
              <a:gd name="connsiteX1" fmla="*/ 447675 w 1762125"/>
              <a:gd name="connsiteY1" fmla="*/ 9525 h 469716"/>
              <a:gd name="connsiteX2" fmla="*/ 1762125 w 1762125"/>
              <a:gd name="connsiteY2" fmla="*/ 0 h 469716"/>
              <a:gd name="connsiteX3" fmla="*/ 1321594 w 1762125"/>
              <a:gd name="connsiteY3" fmla="*/ 469716 h 469716"/>
              <a:gd name="connsiteX4" fmla="*/ 0 w 1762125"/>
              <a:gd name="connsiteY4" fmla="*/ 466725 h 46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9716">
                <a:moveTo>
                  <a:pt x="0" y="466725"/>
                </a:moveTo>
                <a:lnTo>
                  <a:pt x="447675" y="9525"/>
                </a:lnTo>
                <a:lnTo>
                  <a:pt x="1762125" y="0"/>
                </a:lnTo>
                <a:lnTo>
                  <a:pt x="1321594" y="469716"/>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36" name="Parallelogram 14"/>
          <p:cNvSpPr/>
          <p:nvPr/>
        </p:nvSpPr>
        <p:spPr>
          <a:xfrm>
            <a:off x="3571902" y="5421677"/>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37" name="Parallelogram 14"/>
          <p:cNvSpPr/>
          <p:nvPr/>
        </p:nvSpPr>
        <p:spPr>
          <a:xfrm>
            <a:off x="3589787" y="6234581"/>
            <a:ext cx="1762125" cy="447619"/>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38" name="Cube 37"/>
          <p:cNvSpPr/>
          <p:nvPr/>
        </p:nvSpPr>
        <p:spPr>
          <a:xfrm>
            <a:off x="352425" y="2860341"/>
            <a:ext cx="1752600" cy="3810000"/>
          </a:xfrm>
          <a:prstGeom prst="cub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mc:AlternateContent xmlns:mc="http://schemas.openxmlformats.org/markup-compatibility/2006" xmlns:a14="http://schemas.microsoft.com/office/drawing/2010/main">
        <mc:Choice Requires="a14">
          <p:sp>
            <p:nvSpPr>
              <p:cNvPr id="39" name="TextBox 38"/>
              <p:cNvSpPr txBox="1"/>
              <p:nvPr/>
            </p:nvSpPr>
            <p:spPr>
              <a:xfrm>
                <a:off x="654412" y="2194819"/>
                <a:ext cx="1199111" cy="350865"/>
              </a:xfrm>
              <a:prstGeom prst="rect">
                <a:avLst/>
              </a:prstGeom>
              <a:noFill/>
            </p:spPr>
            <p:txBody>
              <a:bodyPr wrap="none" lIns="18288" tIns="0" rIns="18288" bIns="0" rtlCol="0">
                <a:spAutoFit/>
              </a:bodyPr>
              <a:lstStyle/>
              <a:p>
                <a:pPr>
                  <a:lnSpc>
                    <a:spcPct val="95000"/>
                  </a:lnSpc>
                </a:pPr>
                <a:r>
                  <a:rPr lang="en-US" sz="2400" dirty="0" smtClean="0">
                    <a:effectLst/>
                  </a:rPr>
                  <a:t>Video </a:t>
                </a:r>
                <a14:m>
                  <m:oMath xmlns:m="http://schemas.openxmlformats.org/officeDocument/2006/math">
                    <m:sSub>
                      <m:sSubPr>
                        <m:ctrlPr>
                          <a:rPr lang="en-US" sz="2400" b="0" i="1" smtClean="0">
                            <a:effectLst/>
                            <a:latin typeface="Cambria Math" panose="02040503050406030204" pitchFamily="18" charset="0"/>
                          </a:rPr>
                        </m:ctrlPr>
                      </m:sSubPr>
                      <m:e>
                        <m:r>
                          <a:rPr lang="en-US" sz="2400" b="0" i="1" smtClean="0">
                            <a:effectLst/>
                            <a:latin typeface="Cambria Math" panose="02040503050406030204" pitchFamily="18" charset="0"/>
                          </a:rPr>
                          <m:t>𝑉</m:t>
                        </m:r>
                      </m:e>
                      <m:sub>
                        <m:r>
                          <a:rPr lang="en-US" sz="2400" b="0" i="1" smtClean="0">
                            <a:effectLst/>
                            <a:latin typeface="Cambria Math"/>
                          </a:rPr>
                          <m:t>0</m:t>
                        </m:r>
                      </m:sub>
                    </m:sSub>
                  </m:oMath>
                </a14:m>
                <a:endParaRPr lang="en-US" sz="2400" dirty="0" err="1" smtClean="0">
                  <a:effectLst/>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654412" y="2194819"/>
                <a:ext cx="1199111" cy="350865"/>
              </a:xfrm>
              <a:prstGeom prst="rect">
                <a:avLst/>
              </a:prstGeom>
              <a:blipFill rotWithShape="0">
                <a:blip r:embed="rId5"/>
                <a:stretch>
                  <a:fillRect l="-13198" t="-29310" r="-2538" b="-534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7281987" y="2183119"/>
                <a:ext cx="1191994" cy="350865"/>
              </a:xfrm>
              <a:prstGeom prst="rect">
                <a:avLst/>
              </a:prstGeom>
              <a:noFill/>
            </p:spPr>
            <p:txBody>
              <a:bodyPr wrap="none" lIns="18288" tIns="0" rIns="18288" bIns="0" rtlCol="0">
                <a:spAutoFit/>
              </a:bodyPr>
              <a:lstStyle/>
              <a:p>
                <a:pPr>
                  <a:lnSpc>
                    <a:spcPct val="95000"/>
                  </a:lnSpc>
                </a:pPr>
                <a:r>
                  <a:rPr lang="en-US" sz="2400" dirty="0" smtClean="0">
                    <a:effectLst/>
                  </a:rPr>
                  <a:t>Video </a:t>
                </a:r>
                <a14:m>
                  <m:oMath xmlns:m="http://schemas.openxmlformats.org/officeDocument/2006/math">
                    <m:sSub>
                      <m:sSubPr>
                        <m:ctrlPr>
                          <a:rPr lang="en-US" sz="2400" b="0" i="1" smtClean="0">
                            <a:effectLst/>
                            <a:latin typeface="Cambria Math" panose="02040503050406030204" pitchFamily="18" charset="0"/>
                          </a:rPr>
                        </m:ctrlPr>
                      </m:sSubPr>
                      <m:e>
                        <m:r>
                          <a:rPr lang="en-US" sz="2400" b="0" i="1" smtClean="0">
                            <a:effectLst/>
                            <a:latin typeface="Cambria Math" panose="02040503050406030204" pitchFamily="18" charset="0"/>
                          </a:rPr>
                          <m:t>𝑉</m:t>
                        </m:r>
                      </m:e>
                      <m:sub>
                        <m:r>
                          <a:rPr lang="en-US" sz="2400" b="0" i="1" smtClean="0">
                            <a:effectLst/>
                            <a:latin typeface="Cambria Math"/>
                          </a:rPr>
                          <m:t>1</m:t>
                        </m:r>
                      </m:sub>
                    </m:sSub>
                  </m:oMath>
                </a14:m>
                <a:endParaRPr lang="en-US" sz="2400" dirty="0" err="1" smtClean="0">
                  <a:effectLst/>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7281987" y="2183119"/>
                <a:ext cx="1191994" cy="350865"/>
              </a:xfrm>
              <a:prstGeom prst="rect">
                <a:avLst/>
              </a:prstGeom>
              <a:blipFill rotWithShape="0">
                <a:blip r:embed="rId6"/>
                <a:stretch>
                  <a:fillRect l="-14359" t="-29310" r="-2564" b="-534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3227755" y="2195131"/>
                <a:ext cx="2523191" cy="350865"/>
              </a:xfrm>
              <a:prstGeom prst="rect">
                <a:avLst/>
              </a:prstGeom>
              <a:noFill/>
            </p:spPr>
            <p:txBody>
              <a:bodyPr wrap="none" lIns="18288" tIns="0" rIns="18288" bIns="0" rtlCol="0">
                <a:spAutoFit/>
              </a:bodyPr>
              <a:lstStyle/>
              <a:p>
                <a:pPr>
                  <a:lnSpc>
                    <a:spcPct val="95000"/>
                  </a:lnSpc>
                </a:pPr>
                <a:r>
                  <a:rPr lang="en-US" sz="2400" dirty="0" smtClean="0">
                    <a:effectLst/>
                  </a:rPr>
                  <a:t>Halfway domain </a:t>
                </a:r>
                <a14:m>
                  <m:oMath xmlns:m="http://schemas.openxmlformats.org/officeDocument/2006/math">
                    <m:r>
                      <m:rPr>
                        <m:sty m:val="p"/>
                      </m:rPr>
                      <a:rPr lang="en-US" sz="2400" b="0" i="0" smtClean="0">
                        <a:effectLst/>
                        <a:latin typeface="Cambria Math"/>
                      </a:rPr>
                      <m:t>Ω</m:t>
                    </m:r>
                  </m:oMath>
                </a14:m>
                <a:endParaRPr lang="en-US" sz="2400" dirty="0" smtClean="0">
                  <a:effectLst/>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3227755" y="2195131"/>
                <a:ext cx="2523191" cy="350865"/>
              </a:xfrm>
              <a:prstGeom prst="rect">
                <a:avLst/>
              </a:prstGeom>
              <a:blipFill rotWithShape="0">
                <a:blip r:embed="rId7"/>
                <a:stretch>
                  <a:fillRect l="-6039" t="-29310" r="-3140" b="-53448"/>
                </a:stretch>
              </a:blipFill>
            </p:spPr>
            <p:txBody>
              <a:bodyPr/>
              <a:lstStyle/>
              <a:p>
                <a:r>
                  <a:rPr lang="zh-CN" altLang="en-US">
                    <a:noFill/>
                  </a:rPr>
                  <a:t> </a:t>
                </a:r>
              </a:p>
            </p:txBody>
          </p:sp>
        </mc:Fallback>
      </mc:AlternateContent>
      <p:sp>
        <p:nvSpPr>
          <p:cNvPr id="42" name="Oval 41"/>
          <p:cNvSpPr/>
          <p:nvPr/>
        </p:nvSpPr>
        <p:spPr>
          <a:xfrm>
            <a:off x="7318244" y="5040120"/>
            <a:ext cx="74924" cy="74924"/>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43" name="Oval 42"/>
          <p:cNvSpPr/>
          <p:nvPr/>
        </p:nvSpPr>
        <p:spPr>
          <a:xfrm>
            <a:off x="7311533" y="5209560"/>
            <a:ext cx="74924" cy="74924"/>
          </a:xfrm>
          <a:prstGeom prst="ellipse">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45" name="Parallelogram 14"/>
          <p:cNvSpPr/>
          <p:nvPr/>
        </p:nvSpPr>
        <p:spPr>
          <a:xfrm>
            <a:off x="352425" y="4695990"/>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pic>
        <p:nvPicPr>
          <p:cNvPr id="46" name="Picture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8267" y="4603416"/>
            <a:ext cx="587159" cy="587159"/>
          </a:xfrm>
          <a:prstGeom prst="rect">
            <a:avLst/>
          </a:prstGeom>
        </p:spPr>
      </p:pic>
      <p:sp>
        <p:nvSpPr>
          <p:cNvPr id="47" name="Parallelogram 14"/>
          <p:cNvSpPr/>
          <p:nvPr/>
        </p:nvSpPr>
        <p:spPr>
          <a:xfrm>
            <a:off x="352425" y="3805040"/>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2095" y="3706698"/>
            <a:ext cx="587159" cy="587159"/>
          </a:xfrm>
          <a:prstGeom prst="rect">
            <a:avLst/>
          </a:prstGeom>
        </p:spPr>
      </p:pic>
      <p:sp>
        <p:nvSpPr>
          <p:cNvPr id="49" name="Parallelogram 14"/>
          <p:cNvSpPr/>
          <p:nvPr/>
        </p:nvSpPr>
        <p:spPr>
          <a:xfrm>
            <a:off x="352425" y="2849254"/>
            <a:ext cx="1762125" cy="450487"/>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 name="connsiteX0" fmla="*/ 0 w 1762125"/>
              <a:gd name="connsiteY0" fmla="*/ 466725 h 469715"/>
              <a:gd name="connsiteX1" fmla="*/ 447675 w 1762125"/>
              <a:gd name="connsiteY1" fmla="*/ 9525 h 469715"/>
              <a:gd name="connsiteX2" fmla="*/ 1762125 w 1762125"/>
              <a:gd name="connsiteY2" fmla="*/ 0 h 469715"/>
              <a:gd name="connsiteX3" fmla="*/ 1307307 w 1762125"/>
              <a:gd name="connsiteY3" fmla="*/ 469715 h 469715"/>
              <a:gd name="connsiteX4" fmla="*/ 0 w 1762125"/>
              <a:gd name="connsiteY4" fmla="*/ 466725 h 46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9715">
                <a:moveTo>
                  <a:pt x="0" y="466725"/>
                </a:moveTo>
                <a:lnTo>
                  <a:pt x="447675" y="9525"/>
                </a:lnTo>
                <a:lnTo>
                  <a:pt x="1762125" y="0"/>
                </a:lnTo>
                <a:lnTo>
                  <a:pt x="1307307" y="469715"/>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pic>
        <p:nvPicPr>
          <p:cNvPr id="50" name="Picture 4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517" y="2745211"/>
            <a:ext cx="587159" cy="563123"/>
          </a:xfrm>
          <a:prstGeom prst="rect">
            <a:avLst/>
          </a:prstGeom>
        </p:spPr>
      </p:pic>
      <p:sp>
        <p:nvSpPr>
          <p:cNvPr id="51" name="Parallelogram 14"/>
          <p:cNvSpPr/>
          <p:nvPr/>
        </p:nvSpPr>
        <p:spPr>
          <a:xfrm>
            <a:off x="342900" y="5410591"/>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pic>
        <p:nvPicPr>
          <p:cNvPr id="52" name="Picture 5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287" y="5338111"/>
            <a:ext cx="587159" cy="587159"/>
          </a:xfrm>
          <a:prstGeom prst="rect">
            <a:avLst/>
          </a:prstGeom>
        </p:spPr>
      </p:pic>
      <p:sp>
        <p:nvSpPr>
          <p:cNvPr id="53" name="Parallelogram 14"/>
          <p:cNvSpPr/>
          <p:nvPr/>
        </p:nvSpPr>
        <p:spPr>
          <a:xfrm>
            <a:off x="360785" y="6223495"/>
            <a:ext cx="1762125" cy="447619"/>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pic>
        <p:nvPicPr>
          <p:cNvPr id="54" name="Picture 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877" y="6176907"/>
            <a:ext cx="587159" cy="563123"/>
          </a:xfrm>
          <a:prstGeom prst="rect">
            <a:avLst/>
          </a:prstGeom>
        </p:spPr>
      </p:pic>
      <p:pic>
        <p:nvPicPr>
          <p:cNvPr id="56" name="Picture 5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7087" y="4752456"/>
            <a:ext cx="405083" cy="387374"/>
          </a:xfrm>
          <a:prstGeom prst="rect">
            <a:avLst/>
          </a:prstGeom>
        </p:spPr>
      </p:pic>
      <p:sp>
        <p:nvSpPr>
          <p:cNvPr id="58" name="Cube 57"/>
          <p:cNvSpPr/>
          <p:nvPr/>
        </p:nvSpPr>
        <p:spPr>
          <a:xfrm>
            <a:off x="6927067" y="2848880"/>
            <a:ext cx="1752600" cy="3810000"/>
          </a:xfrm>
          <a:prstGeom prst="cub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59" name="Parallelogram 14"/>
          <p:cNvSpPr/>
          <p:nvPr/>
        </p:nvSpPr>
        <p:spPr>
          <a:xfrm>
            <a:off x="6927067" y="4684529"/>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60" name="Parallelogram 14"/>
          <p:cNvSpPr/>
          <p:nvPr/>
        </p:nvSpPr>
        <p:spPr>
          <a:xfrm>
            <a:off x="6927067" y="3793579"/>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61" name="Parallelogram 14"/>
          <p:cNvSpPr/>
          <p:nvPr/>
        </p:nvSpPr>
        <p:spPr>
          <a:xfrm>
            <a:off x="6927067" y="2837794"/>
            <a:ext cx="1762125" cy="450488"/>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 name="connsiteX0" fmla="*/ 0 w 1762125"/>
              <a:gd name="connsiteY0" fmla="*/ 466725 h 469716"/>
              <a:gd name="connsiteX1" fmla="*/ 447675 w 1762125"/>
              <a:gd name="connsiteY1" fmla="*/ 9525 h 469716"/>
              <a:gd name="connsiteX2" fmla="*/ 1762125 w 1762125"/>
              <a:gd name="connsiteY2" fmla="*/ 0 h 469716"/>
              <a:gd name="connsiteX3" fmla="*/ 1321594 w 1762125"/>
              <a:gd name="connsiteY3" fmla="*/ 469716 h 469716"/>
              <a:gd name="connsiteX4" fmla="*/ 0 w 1762125"/>
              <a:gd name="connsiteY4" fmla="*/ 466725 h 46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9716">
                <a:moveTo>
                  <a:pt x="0" y="466725"/>
                </a:moveTo>
                <a:lnTo>
                  <a:pt x="447675" y="9525"/>
                </a:lnTo>
                <a:lnTo>
                  <a:pt x="1762125" y="0"/>
                </a:lnTo>
                <a:lnTo>
                  <a:pt x="1321594" y="469716"/>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62" name="Parallelogram 14"/>
          <p:cNvSpPr/>
          <p:nvPr/>
        </p:nvSpPr>
        <p:spPr>
          <a:xfrm>
            <a:off x="6917542" y="5399130"/>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63" name="Parallelogram 14"/>
          <p:cNvSpPr/>
          <p:nvPr/>
        </p:nvSpPr>
        <p:spPr>
          <a:xfrm>
            <a:off x="6935427" y="6212034"/>
            <a:ext cx="1762125" cy="447619"/>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chemeClr val="tx2">
              <a:lumMod val="20000"/>
              <a:lumOff val="80000"/>
              <a:alpha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pic>
        <p:nvPicPr>
          <p:cNvPr id="67" name="Picture 6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8729" y="2853830"/>
            <a:ext cx="426670" cy="426670"/>
          </a:xfrm>
          <a:prstGeom prst="rect">
            <a:avLst/>
          </a:prstGeom>
        </p:spPr>
      </p:pic>
      <p:pic>
        <p:nvPicPr>
          <p:cNvPr id="68" name="Picture 6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98089" y="3798760"/>
            <a:ext cx="426670" cy="426670"/>
          </a:xfrm>
          <a:prstGeom prst="rect">
            <a:avLst/>
          </a:prstGeom>
        </p:spPr>
      </p:pic>
      <p:pic>
        <p:nvPicPr>
          <p:cNvPr id="69" name="Picture 6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81033" y="4687744"/>
            <a:ext cx="426670" cy="426670"/>
          </a:xfrm>
          <a:prstGeom prst="rect">
            <a:avLst/>
          </a:prstGeom>
        </p:spPr>
      </p:pic>
      <p:pic>
        <p:nvPicPr>
          <p:cNvPr id="70" name="Picture 6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559" y="5398357"/>
            <a:ext cx="426670" cy="426670"/>
          </a:xfrm>
          <a:prstGeom prst="rect">
            <a:avLst/>
          </a:prstGeom>
        </p:spPr>
      </p:pic>
      <p:pic>
        <p:nvPicPr>
          <p:cNvPr id="72" name="Picture 7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12462" y="6248433"/>
            <a:ext cx="426670" cy="426670"/>
          </a:xfrm>
          <a:prstGeom prst="rect">
            <a:avLst/>
          </a:prstGeom>
        </p:spPr>
      </p:pic>
      <p:pic>
        <p:nvPicPr>
          <p:cNvPr id="74" name="Picture 7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26970" y="2877239"/>
            <a:ext cx="405083" cy="387374"/>
          </a:xfrm>
          <a:prstGeom prst="rect">
            <a:avLst/>
          </a:prstGeom>
        </p:spPr>
      </p:pic>
      <p:pic>
        <p:nvPicPr>
          <p:cNvPr id="75" name="Picture 7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0268" y="3836763"/>
            <a:ext cx="405083" cy="387374"/>
          </a:xfrm>
          <a:prstGeom prst="rect">
            <a:avLst/>
          </a:prstGeom>
        </p:spPr>
      </p:pic>
      <mc:AlternateContent xmlns:mc="http://schemas.openxmlformats.org/markup-compatibility/2006" xmlns:a14="http://schemas.microsoft.com/office/drawing/2010/main">
        <mc:Choice Requires="a14">
          <p:sp>
            <p:nvSpPr>
              <p:cNvPr id="76" name="TextBox 75"/>
              <p:cNvSpPr txBox="1"/>
              <p:nvPr/>
            </p:nvSpPr>
            <p:spPr>
              <a:xfrm>
                <a:off x="4637476" y="4360526"/>
                <a:ext cx="297196" cy="369332"/>
              </a:xfrm>
              <a:prstGeom prst="rect">
                <a:avLst/>
              </a:prstGeom>
              <a:noFill/>
            </p:spPr>
            <p:txBody>
              <a:bodyPr wrap="square" lIns="18288" tIns="0" rIns="18288" bIns="0" rtlCol="0">
                <a:spAutoFit/>
              </a:bodyPr>
              <a:lstStyle/>
              <a:p>
                <a:pPr algn="l"/>
                <a14:m>
                  <m:oMathPara xmlns:m="http://schemas.openxmlformats.org/officeDocument/2006/math">
                    <m:oMathParaPr>
                      <m:jc m:val="center"/>
                    </m:oMathParaPr>
                    <m:oMath xmlns:m="http://schemas.openxmlformats.org/officeDocument/2006/math">
                      <m:r>
                        <a:rPr lang="en-US" sz="2400" b="0" i="1" smtClean="0">
                          <a:effectLst/>
                          <a:latin typeface="Cambria Math"/>
                        </a:rPr>
                        <m:t>𝑝</m:t>
                      </m:r>
                    </m:oMath>
                  </m:oMathPara>
                </a14:m>
                <a:endParaRPr lang="en-US" sz="2400" i="1" dirty="0" err="1" smtClean="0">
                  <a:effectLst/>
                </a:endParaRPr>
              </a:p>
            </p:txBody>
          </p:sp>
        </mc:Choice>
        <mc:Fallback xmlns="">
          <p:sp>
            <p:nvSpPr>
              <p:cNvPr id="76" name="TextBox 75"/>
              <p:cNvSpPr txBox="1">
                <a:spLocks noRot="1" noChangeAspect="1" noMove="1" noResize="1" noEditPoints="1" noAdjustHandles="1" noChangeArrowheads="1" noChangeShapeType="1" noTextEdit="1"/>
              </p:cNvSpPr>
              <p:nvPr/>
            </p:nvSpPr>
            <p:spPr>
              <a:xfrm>
                <a:off x="4637476" y="4360526"/>
                <a:ext cx="297196" cy="369332"/>
              </a:xfrm>
              <a:prstGeom prst="rect">
                <a:avLst/>
              </a:prstGeom>
              <a:blipFill rotWithShape="0">
                <a:blip r:embed="rId11"/>
                <a:stretch>
                  <a:fillRect l="-16667" r="-16667" b="-27869"/>
                </a:stretch>
              </a:blipFill>
            </p:spPr>
            <p:txBody>
              <a:bodyPr/>
              <a:lstStyle/>
              <a:p>
                <a:r>
                  <a:rPr lang="zh-CN" altLang="en-US">
                    <a:noFill/>
                  </a:rPr>
                  <a:t> </a:t>
                </a:r>
              </a:p>
            </p:txBody>
          </p:sp>
        </mc:Fallback>
      </mc:AlternateContent>
      <p:pic>
        <p:nvPicPr>
          <p:cNvPr id="77" name="Picture 7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6328" y="5444630"/>
            <a:ext cx="405083" cy="387374"/>
          </a:xfrm>
          <a:prstGeom prst="rect">
            <a:avLst/>
          </a:prstGeom>
        </p:spPr>
      </p:pic>
      <p:pic>
        <p:nvPicPr>
          <p:cNvPr id="78" name="Picture 7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0813" y="6316657"/>
            <a:ext cx="405083" cy="387374"/>
          </a:xfrm>
          <a:prstGeom prst="rect">
            <a:avLst/>
          </a:prstGeom>
        </p:spPr>
      </p:pic>
      <p:grpSp>
        <p:nvGrpSpPr>
          <p:cNvPr id="14" name="Group 13"/>
          <p:cNvGrpSpPr/>
          <p:nvPr/>
        </p:nvGrpSpPr>
        <p:grpSpPr>
          <a:xfrm>
            <a:off x="896748" y="3424966"/>
            <a:ext cx="3948845" cy="1250797"/>
            <a:chOff x="896748" y="3424966"/>
            <a:chExt cx="3948845" cy="1250797"/>
          </a:xfrm>
        </p:grpSpPr>
        <p:sp>
          <p:nvSpPr>
            <p:cNvPr id="57" name="Freeform 56"/>
            <p:cNvSpPr/>
            <p:nvPr/>
          </p:nvSpPr>
          <p:spPr>
            <a:xfrm rot="495278" flipV="1">
              <a:off x="896748" y="3852509"/>
              <a:ext cx="3948845" cy="823254"/>
            </a:xfrm>
            <a:custGeom>
              <a:avLst/>
              <a:gdLst>
                <a:gd name="connsiteX0" fmla="*/ 2386241 w 2386241"/>
                <a:gd name="connsiteY0" fmla="*/ 156474 h 156474"/>
                <a:gd name="connsiteX1" fmla="*/ 0 w 2386241"/>
                <a:gd name="connsiteY1" fmla="*/ 0 h 156474"/>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18699"/>
                <a:gd name="connsiteX1" fmla="*/ 1129553 w 2386241"/>
                <a:gd name="connsiteY1" fmla="*/ 415636 h 418699"/>
                <a:gd name="connsiteX2" fmla="*/ 0 w 2386241"/>
                <a:gd name="connsiteY2" fmla="*/ 0 h 418699"/>
                <a:gd name="connsiteX0" fmla="*/ 2447296 w 2447296"/>
                <a:gd name="connsiteY0" fmla="*/ -1 h 984343"/>
                <a:gd name="connsiteX1" fmla="*/ 1129553 w 2447296"/>
                <a:gd name="connsiteY1" fmla="*/ 983769 h 984343"/>
                <a:gd name="connsiteX2" fmla="*/ 0 w 2447296"/>
                <a:gd name="connsiteY2" fmla="*/ 568133 h 984343"/>
                <a:gd name="connsiteX0" fmla="*/ 2447296 w 2447296"/>
                <a:gd name="connsiteY0" fmla="*/ 0 h 984860"/>
                <a:gd name="connsiteX1" fmla="*/ 1129553 w 2447296"/>
                <a:gd name="connsiteY1" fmla="*/ 983770 h 984860"/>
                <a:gd name="connsiteX2" fmla="*/ 0 w 2447296"/>
                <a:gd name="connsiteY2" fmla="*/ 568134 h 984860"/>
                <a:gd name="connsiteX0" fmla="*/ 2447296 w 2447296"/>
                <a:gd name="connsiteY0" fmla="*/ 0 h 865610"/>
                <a:gd name="connsiteX1" fmla="*/ 1080413 w 2447296"/>
                <a:gd name="connsiteY1" fmla="*/ 864154 h 865610"/>
                <a:gd name="connsiteX2" fmla="*/ 0 w 2447296"/>
                <a:gd name="connsiteY2" fmla="*/ 568134 h 865610"/>
                <a:gd name="connsiteX0" fmla="*/ 2447296 w 2447296"/>
                <a:gd name="connsiteY0" fmla="*/ 0 h 864154"/>
                <a:gd name="connsiteX1" fmla="*/ 1080413 w 2447296"/>
                <a:gd name="connsiteY1" fmla="*/ 864154 h 864154"/>
                <a:gd name="connsiteX2" fmla="*/ 0 w 2447296"/>
                <a:gd name="connsiteY2" fmla="*/ 568134 h 864154"/>
                <a:gd name="connsiteX0" fmla="*/ 2112121 w 2112121"/>
                <a:gd name="connsiteY0" fmla="*/ 0 h 888822"/>
                <a:gd name="connsiteX1" fmla="*/ 745238 w 2112121"/>
                <a:gd name="connsiteY1" fmla="*/ 864154 h 888822"/>
                <a:gd name="connsiteX2" fmla="*/ 0 w 2112121"/>
                <a:gd name="connsiteY2" fmla="*/ 693435 h 888822"/>
                <a:gd name="connsiteX0" fmla="*/ 2112121 w 2112121"/>
                <a:gd name="connsiteY0" fmla="*/ 0 h 693435"/>
                <a:gd name="connsiteX1" fmla="*/ 0 w 2112121"/>
                <a:gd name="connsiteY1" fmla="*/ 693435 h 693435"/>
                <a:gd name="connsiteX0" fmla="*/ 2112121 w 2112121"/>
                <a:gd name="connsiteY0" fmla="*/ 0 h 693435"/>
                <a:gd name="connsiteX1" fmla="*/ 0 w 2112121"/>
                <a:gd name="connsiteY1" fmla="*/ 693435 h 693435"/>
                <a:gd name="connsiteX0" fmla="*/ 2112121 w 2112121"/>
                <a:gd name="connsiteY0" fmla="*/ 0 h 693435"/>
                <a:gd name="connsiteX1" fmla="*/ 0 w 2112121"/>
                <a:gd name="connsiteY1" fmla="*/ 693435 h 693435"/>
                <a:gd name="connsiteX0" fmla="*/ 2112121 w 2112121"/>
                <a:gd name="connsiteY0" fmla="*/ 0 h 771294"/>
                <a:gd name="connsiteX1" fmla="*/ 0 w 2112121"/>
                <a:gd name="connsiteY1" fmla="*/ 693435 h 771294"/>
                <a:gd name="connsiteX0" fmla="*/ 2121563 w 2121563"/>
                <a:gd name="connsiteY0" fmla="*/ 0 h 755970"/>
                <a:gd name="connsiteX1" fmla="*/ 0 w 2121563"/>
                <a:gd name="connsiteY1" fmla="*/ 675055 h 755970"/>
                <a:gd name="connsiteX0" fmla="*/ 2121563 w 2121563"/>
                <a:gd name="connsiteY0" fmla="*/ 0 h 806642"/>
                <a:gd name="connsiteX1" fmla="*/ 0 w 2121563"/>
                <a:gd name="connsiteY1" fmla="*/ 675055 h 806642"/>
                <a:gd name="connsiteX0" fmla="*/ 2380560 w 2380560"/>
                <a:gd name="connsiteY0" fmla="*/ 0 h 815590"/>
                <a:gd name="connsiteX1" fmla="*/ 0 w 2380560"/>
                <a:gd name="connsiteY1" fmla="*/ 687722 h 815590"/>
                <a:gd name="connsiteX0" fmla="*/ 2380560 w 2380560"/>
                <a:gd name="connsiteY0" fmla="*/ 0 h 804248"/>
                <a:gd name="connsiteX1" fmla="*/ 0 w 2380560"/>
                <a:gd name="connsiteY1" fmla="*/ 687722 h 804248"/>
              </a:gdLst>
              <a:ahLst/>
              <a:cxnLst>
                <a:cxn ang="0">
                  <a:pos x="connsiteX0" y="connsiteY0"/>
                </a:cxn>
                <a:cxn ang="0">
                  <a:pos x="connsiteX1" y="connsiteY1"/>
                </a:cxn>
              </a:cxnLst>
              <a:rect l="l" t="t" r="r" b="b"/>
              <a:pathLst>
                <a:path w="2380560" h="804248">
                  <a:moveTo>
                    <a:pt x="2380560" y="0"/>
                  </a:moveTo>
                  <a:cubicBezTo>
                    <a:pt x="1484990" y="926853"/>
                    <a:pt x="707998" y="887609"/>
                    <a:pt x="0" y="687722"/>
                  </a:cubicBezTo>
                </a:path>
              </a:pathLst>
            </a:custGeom>
            <a:noFill/>
            <a:ln w="127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2271649" y="3424966"/>
                  <a:ext cx="121302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a:effectLst/>
                            <a:latin typeface="Cambria Math"/>
                          </a:rPr>
                          <m:t>𝑝</m:t>
                        </m:r>
                        <m:r>
                          <a:rPr lang="en-US" altLang="zh-CN" i="1">
                            <a:effectLst/>
                            <a:latin typeface="Cambria Math"/>
                          </a:rPr>
                          <m:t>−</m:t>
                        </m:r>
                        <m:r>
                          <a:rPr lang="en-US" altLang="zh-CN" i="1">
                            <a:effectLst/>
                            <a:latin typeface="Cambria Math"/>
                          </a:rPr>
                          <m:t>𝑣</m:t>
                        </m:r>
                        <m:d>
                          <m:dPr>
                            <m:ctrlPr>
                              <a:rPr lang="en-US" altLang="zh-CN" i="1">
                                <a:effectLst/>
                                <a:latin typeface="Cambria Math" panose="02040503050406030204" pitchFamily="18" charset="0"/>
                              </a:rPr>
                            </m:ctrlPr>
                          </m:dPr>
                          <m:e>
                            <m:r>
                              <a:rPr lang="en-US" altLang="zh-CN" i="1">
                                <a:effectLst/>
                                <a:latin typeface="Cambria Math"/>
                              </a:rPr>
                              <m:t>𝑝</m:t>
                            </m:r>
                          </m:e>
                        </m:d>
                      </m:oMath>
                    </m:oMathPara>
                  </a14:m>
                  <a:endParaRPr lang="zh-CN" altLang="en-US" dirty="0"/>
                </a:p>
              </p:txBody>
            </p:sp>
          </mc:Choice>
          <mc:Fallback xmlns="">
            <p:sp>
              <p:nvSpPr>
                <p:cNvPr id="7" name="Rectangle 6"/>
                <p:cNvSpPr>
                  <a:spLocks noRot="1" noChangeAspect="1" noMove="1" noResize="1" noEditPoints="1" noAdjustHandles="1" noChangeArrowheads="1" noChangeShapeType="1" noTextEdit="1"/>
                </p:cNvSpPr>
                <p:nvPr/>
              </p:nvSpPr>
              <p:spPr>
                <a:xfrm>
                  <a:off x="2271649" y="3424966"/>
                  <a:ext cx="1213024" cy="400110"/>
                </a:xfrm>
                <a:prstGeom prst="rect">
                  <a:avLst/>
                </a:prstGeom>
                <a:blipFill rotWithShape="0">
                  <a:blip r:embed="rId12"/>
                  <a:stretch>
                    <a:fillRect b="-10769"/>
                  </a:stretch>
                </a:blipFill>
              </p:spPr>
              <p:txBody>
                <a:bodyPr/>
                <a:lstStyle/>
                <a:p>
                  <a:r>
                    <a:rPr lang="zh-CN" altLang="en-US">
                      <a:noFill/>
                    </a:rPr>
                    <a:t> </a:t>
                  </a:r>
                </a:p>
              </p:txBody>
            </p:sp>
          </mc:Fallback>
        </mc:AlternateContent>
      </p:grpSp>
      <p:grpSp>
        <p:nvGrpSpPr>
          <p:cNvPr id="15" name="Group 14"/>
          <p:cNvGrpSpPr/>
          <p:nvPr/>
        </p:nvGrpSpPr>
        <p:grpSpPr>
          <a:xfrm>
            <a:off x="4805044" y="4394062"/>
            <a:ext cx="3948419" cy="1521257"/>
            <a:chOff x="4805044" y="4394062"/>
            <a:chExt cx="3948419" cy="1521257"/>
          </a:xfrm>
        </p:grpSpPr>
        <p:sp>
          <p:nvSpPr>
            <p:cNvPr id="66" name="Freeform 65"/>
            <p:cNvSpPr/>
            <p:nvPr/>
          </p:nvSpPr>
          <p:spPr>
            <a:xfrm flipH="1" flipV="1">
              <a:off x="4805044" y="4809969"/>
              <a:ext cx="3948419" cy="1105350"/>
            </a:xfrm>
            <a:custGeom>
              <a:avLst/>
              <a:gdLst>
                <a:gd name="connsiteX0" fmla="*/ 2386241 w 2386241"/>
                <a:gd name="connsiteY0" fmla="*/ 156474 h 156474"/>
                <a:gd name="connsiteX1" fmla="*/ 0 w 2386241"/>
                <a:gd name="connsiteY1" fmla="*/ 0 h 156474"/>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18699"/>
                <a:gd name="connsiteX1" fmla="*/ 1129553 w 2386241"/>
                <a:gd name="connsiteY1" fmla="*/ 415636 h 418699"/>
                <a:gd name="connsiteX2" fmla="*/ 0 w 2386241"/>
                <a:gd name="connsiteY2" fmla="*/ 0 h 418699"/>
                <a:gd name="connsiteX0" fmla="*/ 2428781 w 2428781"/>
                <a:gd name="connsiteY0" fmla="*/ 133975 h 418341"/>
                <a:gd name="connsiteX1" fmla="*/ 1129553 w 2428781"/>
                <a:gd name="connsiteY1" fmla="*/ 415636 h 418341"/>
                <a:gd name="connsiteX2" fmla="*/ 0 w 2428781"/>
                <a:gd name="connsiteY2" fmla="*/ 0 h 418341"/>
                <a:gd name="connsiteX0" fmla="*/ 2625530 w 2625530"/>
                <a:gd name="connsiteY0" fmla="*/ 421952 h 706318"/>
                <a:gd name="connsiteX1" fmla="*/ 1326302 w 2625530"/>
                <a:gd name="connsiteY1" fmla="*/ 703613 h 706318"/>
                <a:gd name="connsiteX2" fmla="*/ 0 w 2625530"/>
                <a:gd name="connsiteY2" fmla="*/ 0 h 706318"/>
                <a:gd name="connsiteX0" fmla="*/ 2625530 w 2625530"/>
                <a:gd name="connsiteY0" fmla="*/ 421952 h 421952"/>
                <a:gd name="connsiteX1" fmla="*/ 0 w 2625530"/>
                <a:gd name="connsiteY1" fmla="*/ 0 h 421952"/>
                <a:gd name="connsiteX0" fmla="*/ 2625530 w 2625530"/>
                <a:gd name="connsiteY0" fmla="*/ 421952 h 421952"/>
                <a:gd name="connsiteX1" fmla="*/ 0 w 2625530"/>
                <a:gd name="connsiteY1" fmla="*/ 0 h 421952"/>
                <a:gd name="connsiteX0" fmla="*/ 2625530 w 2625530"/>
                <a:gd name="connsiteY0" fmla="*/ 421952 h 513848"/>
                <a:gd name="connsiteX1" fmla="*/ 0 w 2625530"/>
                <a:gd name="connsiteY1" fmla="*/ 0 h 513848"/>
                <a:gd name="connsiteX0" fmla="*/ 2625530 w 2625530"/>
                <a:gd name="connsiteY0" fmla="*/ 421952 h 558165"/>
                <a:gd name="connsiteX1" fmla="*/ 0 w 2625530"/>
                <a:gd name="connsiteY1" fmla="*/ 0 h 558165"/>
                <a:gd name="connsiteX0" fmla="*/ 2497909 w 2497909"/>
                <a:gd name="connsiteY0" fmla="*/ 534443 h 649942"/>
                <a:gd name="connsiteX1" fmla="*/ 0 w 2497909"/>
                <a:gd name="connsiteY1" fmla="*/ 0 h 649942"/>
                <a:gd name="connsiteX0" fmla="*/ 2519179 w 2519179"/>
                <a:gd name="connsiteY0" fmla="*/ 520944 h 638631"/>
                <a:gd name="connsiteX1" fmla="*/ 0 w 2519179"/>
                <a:gd name="connsiteY1" fmla="*/ 0 h 638631"/>
                <a:gd name="connsiteX0" fmla="*/ 2519179 w 2519179"/>
                <a:gd name="connsiteY0" fmla="*/ 520944 h 621455"/>
                <a:gd name="connsiteX1" fmla="*/ 0 w 2519179"/>
                <a:gd name="connsiteY1" fmla="*/ 0 h 621455"/>
                <a:gd name="connsiteX0" fmla="*/ 2519179 w 2519179"/>
                <a:gd name="connsiteY0" fmla="*/ 520944 h 620336"/>
                <a:gd name="connsiteX1" fmla="*/ 0 w 2519179"/>
                <a:gd name="connsiteY1" fmla="*/ 0 h 620336"/>
                <a:gd name="connsiteX0" fmla="*/ 2257557 w 2257557"/>
                <a:gd name="connsiteY0" fmla="*/ 488547 h 593158"/>
                <a:gd name="connsiteX1" fmla="*/ 0 w 2257557"/>
                <a:gd name="connsiteY1" fmla="*/ 0 h 593158"/>
                <a:gd name="connsiteX0" fmla="*/ 2862574 w 2862574"/>
                <a:gd name="connsiteY0" fmla="*/ 472548 h 579915"/>
                <a:gd name="connsiteX1" fmla="*/ 0 w 2862574"/>
                <a:gd name="connsiteY1" fmla="*/ 0 h 579915"/>
                <a:gd name="connsiteX0" fmla="*/ 2862574 w 2862574"/>
                <a:gd name="connsiteY0" fmla="*/ 472548 h 579072"/>
                <a:gd name="connsiteX1" fmla="*/ 0 w 2862574"/>
                <a:gd name="connsiteY1" fmla="*/ 0 h 579072"/>
                <a:gd name="connsiteX0" fmla="*/ 2821537 w 2821537"/>
                <a:gd name="connsiteY0" fmla="*/ 525499 h 623457"/>
                <a:gd name="connsiteX1" fmla="*/ 0 w 2821537"/>
                <a:gd name="connsiteY1" fmla="*/ 0 h 623457"/>
                <a:gd name="connsiteX0" fmla="*/ 2828377 w 2828377"/>
                <a:gd name="connsiteY0" fmla="*/ 493728 h 596674"/>
                <a:gd name="connsiteX1" fmla="*/ 0 w 2828377"/>
                <a:gd name="connsiteY1" fmla="*/ 0 h 596674"/>
                <a:gd name="connsiteX0" fmla="*/ 2835217 w 2835217"/>
                <a:gd name="connsiteY0" fmla="*/ 514908 h 614481"/>
                <a:gd name="connsiteX1" fmla="*/ 0 w 2835217"/>
                <a:gd name="connsiteY1" fmla="*/ 0 h 614481"/>
              </a:gdLst>
              <a:ahLst/>
              <a:cxnLst>
                <a:cxn ang="0">
                  <a:pos x="connsiteX0" y="connsiteY0"/>
                </a:cxn>
                <a:cxn ang="0">
                  <a:pos x="connsiteX1" y="connsiteY1"/>
                </a:cxn>
              </a:cxnLst>
              <a:rect l="l" t="t" r="r" b="b"/>
              <a:pathLst>
                <a:path w="2835217" h="614481">
                  <a:moveTo>
                    <a:pt x="2835217" y="514908"/>
                  </a:moveTo>
                  <a:cubicBezTo>
                    <a:pt x="1864324" y="792724"/>
                    <a:pt x="445048" y="446728"/>
                    <a:pt x="0" y="0"/>
                  </a:cubicBezTo>
                </a:path>
              </a:pathLst>
            </a:custGeom>
            <a:noFill/>
            <a:ln w="127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4" name="Rectangle 83"/>
                <p:cNvSpPr/>
                <p:nvPr/>
              </p:nvSpPr>
              <p:spPr>
                <a:xfrm>
                  <a:off x="5646002" y="4394062"/>
                  <a:ext cx="121302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effectLst/>
                            <a:latin typeface="Cambria Math"/>
                          </a:rPr>
                          <m:t>𝑝</m:t>
                        </m:r>
                        <m:r>
                          <a:rPr lang="en-US" altLang="zh-CN" b="0" i="1" smtClean="0">
                            <a:effectLst/>
                            <a:latin typeface="Cambria Math" panose="02040503050406030204" pitchFamily="18" charset="0"/>
                          </a:rPr>
                          <m:t>+</m:t>
                        </m:r>
                        <m:r>
                          <a:rPr lang="en-US" altLang="zh-CN" i="1">
                            <a:effectLst/>
                            <a:latin typeface="Cambria Math"/>
                          </a:rPr>
                          <m:t>𝑣</m:t>
                        </m:r>
                        <m:d>
                          <m:dPr>
                            <m:ctrlPr>
                              <a:rPr lang="en-US" altLang="zh-CN" i="1">
                                <a:effectLst/>
                                <a:latin typeface="Cambria Math" panose="02040503050406030204" pitchFamily="18" charset="0"/>
                              </a:rPr>
                            </m:ctrlPr>
                          </m:dPr>
                          <m:e>
                            <m:r>
                              <a:rPr lang="en-US" altLang="zh-CN" i="1">
                                <a:effectLst/>
                                <a:latin typeface="Cambria Math"/>
                              </a:rPr>
                              <m:t>𝑝</m:t>
                            </m:r>
                          </m:e>
                        </m:d>
                      </m:oMath>
                    </m:oMathPara>
                  </a14:m>
                  <a:endParaRPr lang="zh-CN" altLang="en-US" dirty="0"/>
                </a:p>
              </p:txBody>
            </p:sp>
          </mc:Choice>
          <mc:Fallback xmlns="">
            <p:sp>
              <p:nvSpPr>
                <p:cNvPr id="84" name="Rectangle 83"/>
                <p:cNvSpPr>
                  <a:spLocks noRot="1" noChangeAspect="1" noMove="1" noResize="1" noEditPoints="1" noAdjustHandles="1" noChangeArrowheads="1" noChangeShapeType="1" noTextEdit="1"/>
                </p:cNvSpPr>
                <p:nvPr/>
              </p:nvSpPr>
              <p:spPr>
                <a:xfrm>
                  <a:off x="5646002" y="4394062"/>
                  <a:ext cx="1213024" cy="400110"/>
                </a:xfrm>
                <a:prstGeom prst="rect">
                  <a:avLst/>
                </a:prstGeom>
                <a:blipFill rotWithShape="0">
                  <a:blip r:embed="rId13"/>
                  <a:stretch>
                    <a:fillRect b="-10769"/>
                  </a:stretch>
                </a:blipFill>
              </p:spPr>
              <p:txBody>
                <a:bodyPr/>
                <a:lstStyle/>
                <a:p>
                  <a:r>
                    <a:rPr lang="zh-CN" altLang="en-US">
                      <a:noFill/>
                    </a:rPr>
                    <a:t> </a:t>
                  </a:r>
                </a:p>
              </p:txBody>
            </p:sp>
          </mc:Fallback>
        </mc:AlternateContent>
      </p:grpSp>
      <p:grpSp>
        <p:nvGrpSpPr>
          <p:cNvPr id="11" name="Group 10"/>
          <p:cNvGrpSpPr/>
          <p:nvPr/>
        </p:nvGrpSpPr>
        <p:grpSpPr>
          <a:xfrm>
            <a:off x="1465674" y="3962400"/>
            <a:ext cx="6784095" cy="1911000"/>
            <a:chOff x="1465674" y="3962400"/>
            <a:chExt cx="6784095" cy="1911000"/>
          </a:xfrm>
        </p:grpSpPr>
        <p:sp>
          <p:nvSpPr>
            <p:cNvPr id="55" name="Oval 54"/>
            <p:cNvSpPr/>
            <p:nvPr/>
          </p:nvSpPr>
          <p:spPr>
            <a:xfrm>
              <a:off x="1465674" y="3962400"/>
              <a:ext cx="74924" cy="74924"/>
            </a:xfrm>
            <a:prstGeom prst="ellipse">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71" name="Oval 70"/>
            <p:cNvSpPr/>
            <p:nvPr/>
          </p:nvSpPr>
          <p:spPr>
            <a:xfrm>
              <a:off x="8174845" y="5584279"/>
              <a:ext cx="74924" cy="74924"/>
            </a:xfrm>
            <a:prstGeom prst="ellipse">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81" name="Oval 80"/>
            <p:cNvSpPr/>
            <p:nvPr/>
          </p:nvSpPr>
          <p:spPr>
            <a:xfrm>
              <a:off x="4748612" y="4912967"/>
              <a:ext cx="74924" cy="74924"/>
            </a:xfrm>
            <a:prstGeom prst="ellipse">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grpSp>
          <p:nvGrpSpPr>
            <p:cNvPr id="85" name="组合 15"/>
            <p:cNvGrpSpPr/>
            <p:nvPr/>
          </p:nvGrpSpPr>
          <p:grpSpPr>
            <a:xfrm>
              <a:off x="4769103" y="5190575"/>
              <a:ext cx="3456254" cy="682825"/>
              <a:chOff x="4307091" y="2196975"/>
              <a:chExt cx="3526329" cy="682825"/>
            </a:xfrm>
          </p:grpSpPr>
          <mc:AlternateContent xmlns:mc="http://schemas.openxmlformats.org/markup-compatibility/2006" xmlns:a14="http://schemas.microsoft.com/office/drawing/2010/main">
            <mc:Choice Requires="a14">
              <p:sp>
                <p:nvSpPr>
                  <p:cNvPr id="86" name="TextBox 85"/>
                  <p:cNvSpPr txBox="1"/>
                  <p:nvPr/>
                </p:nvSpPr>
                <p:spPr>
                  <a:xfrm>
                    <a:off x="5368198" y="2525857"/>
                    <a:ext cx="904760" cy="353943"/>
                  </a:xfrm>
                  <a:prstGeom prst="rect">
                    <a:avLst/>
                  </a:prstGeom>
                  <a:solidFill>
                    <a:schemeClr val="bg1"/>
                  </a:solidFill>
                  <a:effectLst>
                    <a:softEdge rad="31750"/>
                  </a:effectLst>
                </p:spPr>
                <p:txBody>
                  <a:bodyPr wrap="none" lIns="18288" tIns="9144" rIns="18288" bIns="36576" rtlCol="0">
                    <a:spAutoFit/>
                  </a:bodyPr>
                  <a:lstStyle>
                    <a:defPPr>
                      <a:defRPr lang="en-US"/>
                    </a:defPPr>
                    <a:lvl1pPr algn="l">
                      <a:defRPr sz="2400" b="0" i="1">
                        <a:effectLst/>
                        <a:latin typeface="Cambria Math"/>
                      </a:defRPr>
                    </a:lvl1pPr>
                  </a:lstStyle>
                  <a:p>
                    <a:pPr/>
                    <a14:m>
                      <m:oMathPara xmlns:m="http://schemas.openxmlformats.org/officeDocument/2006/math">
                        <m:oMathParaPr>
                          <m:jc m:val="centerGroup"/>
                        </m:oMathParaPr>
                        <m:oMath xmlns:m="http://schemas.openxmlformats.org/officeDocument/2006/math">
                          <m:r>
                            <a:rPr lang="en-US" sz="2000" dirty="0">
                              <a:latin typeface="Cambria Math" panose="02040503050406030204" pitchFamily="18" charset="0"/>
                            </a:rPr>
                            <m:t>𝑝</m:t>
                          </m:r>
                          <m:r>
                            <a:rPr lang="en-US" sz="2000" dirty="0">
                              <a:latin typeface="Cambria Math" panose="02040503050406030204" pitchFamily="18" charset="0"/>
                            </a:rPr>
                            <m:t>+</m:t>
                          </m:r>
                          <m:sSub>
                            <m:sSubPr>
                              <m:ctrlPr>
                                <a:rPr lang="en-US" altLang="zh-CN" sz="2000" i="1" dirty="0">
                                  <a:latin typeface="Cambria Math" panose="02040503050406030204" pitchFamily="18" charset="0"/>
                                </a:rPr>
                              </m:ctrlPr>
                            </m:sSubPr>
                            <m:e>
                              <m:r>
                                <a:rPr lang="en-US" altLang="zh-CN" sz="2000" dirty="0">
                                  <a:latin typeface="Cambria Math" panose="02040503050406030204" pitchFamily="18" charset="0"/>
                                </a:rPr>
                                <m:t>𝑣</m:t>
                              </m:r>
                            </m:e>
                            <m:sub>
                              <m:r>
                                <a:rPr lang="en-US" altLang="zh-CN" sz="2000" dirty="0">
                                  <a:latin typeface="Cambria Math" panose="02040503050406030204" pitchFamily="18" charset="0"/>
                                </a:rPr>
                                <m:t>𝑢𝑖</m:t>
                              </m:r>
                            </m:sub>
                          </m:sSub>
                        </m:oMath>
                      </m:oMathPara>
                    </a14:m>
                    <a:endParaRPr lang="en-US" sz="2000" dirty="0"/>
                  </a:p>
                </p:txBody>
              </p:sp>
            </mc:Choice>
            <mc:Fallback xmlns="">
              <p:sp>
                <p:nvSpPr>
                  <p:cNvPr id="86" name="TextBox 85"/>
                  <p:cNvSpPr txBox="1">
                    <a:spLocks noRot="1" noChangeAspect="1" noMove="1" noResize="1" noEditPoints="1" noAdjustHandles="1" noChangeArrowheads="1" noChangeShapeType="1" noTextEdit="1"/>
                  </p:cNvSpPr>
                  <p:nvPr/>
                </p:nvSpPr>
                <p:spPr>
                  <a:xfrm>
                    <a:off x="5368198" y="2525857"/>
                    <a:ext cx="904760" cy="353943"/>
                  </a:xfrm>
                  <a:prstGeom prst="rect">
                    <a:avLst/>
                  </a:prstGeom>
                  <a:blipFill rotWithShape="0">
                    <a:blip r:embed="rId14"/>
                    <a:stretch>
                      <a:fillRect l="-4828" r="-690" b="-15517"/>
                    </a:stretch>
                  </a:blipFill>
                  <a:effectLst>
                    <a:softEdge rad="31750"/>
                  </a:effectLst>
                </p:spPr>
                <p:txBody>
                  <a:bodyPr/>
                  <a:lstStyle/>
                  <a:p>
                    <a:r>
                      <a:rPr lang="zh-CN" altLang="en-US">
                        <a:noFill/>
                      </a:rPr>
                      <a:t> </a:t>
                    </a:r>
                  </a:p>
                </p:txBody>
              </p:sp>
            </mc:Fallback>
          </mc:AlternateContent>
          <p:sp>
            <p:nvSpPr>
              <p:cNvPr id="88" name="Freeform 34"/>
              <p:cNvSpPr/>
              <p:nvPr/>
            </p:nvSpPr>
            <p:spPr>
              <a:xfrm rot="495278" flipH="1">
                <a:off x="4307091" y="2196975"/>
                <a:ext cx="3526329" cy="405217"/>
              </a:xfrm>
              <a:custGeom>
                <a:avLst/>
                <a:gdLst>
                  <a:gd name="connsiteX0" fmla="*/ 2386241 w 2386241"/>
                  <a:gd name="connsiteY0" fmla="*/ 156474 h 156474"/>
                  <a:gd name="connsiteX1" fmla="*/ 0 w 2386241"/>
                  <a:gd name="connsiteY1" fmla="*/ 0 h 156474"/>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18699"/>
                  <a:gd name="connsiteX1" fmla="*/ 1129553 w 2386241"/>
                  <a:gd name="connsiteY1" fmla="*/ 415636 h 418699"/>
                  <a:gd name="connsiteX2" fmla="*/ 0 w 2386241"/>
                  <a:gd name="connsiteY2" fmla="*/ 0 h 418699"/>
                  <a:gd name="connsiteX0" fmla="*/ 2806397 w 2806397"/>
                  <a:gd name="connsiteY0" fmla="*/ 184447 h 419295"/>
                  <a:gd name="connsiteX1" fmla="*/ 1129553 w 2806397"/>
                  <a:gd name="connsiteY1" fmla="*/ 415636 h 419295"/>
                  <a:gd name="connsiteX2" fmla="*/ 0 w 2806397"/>
                  <a:gd name="connsiteY2" fmla="*/ 0 h 419295"/>
                  <a:gd name="connsiteX0" fmla="*/ 2806397 w 2806397"/>
                  <a:gd name="connsiteY0" fmla="*/ 184447 h 516775"/>
                  <a:gd name="connsiteX1" fmla="*/ 1437976 w 2806397"/>
                  <a:gd name="connsiteY1" fmla="*/ 514617 h 516775"/>
                  <a:gd name="connsiteX2" fmla="*/ 0 w 2806397"/>
                  <a:gd name="connsiteY2" fmla="*/ 0 h 516775"/>
                  <a:gd name="connsiteX0" fmla="*/ 2770351 w 2770351"/>
                  <a:gd name="connsiteY0" fmla="*/ 306468 h 638796"/>
                  <a:gd name="connsiteX1" fmla="*/ 1401930 w 2770351"/>
                  <a:gd name="connsiteY1" fmla="*/ 636638 h 638796"/>
                  <a:gd name="connsiteX2" fmla="*/ 1 w 2770351"/>
                  <a:gd name="connsiteY2" fmla="*/ 0 h 638796"/>
                  <a:gd name="connsiteX0" fmla="*/ 2770350 w 2770350"/>
                  <a:gd name="connsiteY0" fmla="*/ 306468 h 600511"/>
                  <a:gd name="connsiteX1" fmla="*/ 1274760 w 2770350"/>
                  <a:gd name="connsiteY1" fmla="*/ 597937 h 600511"/>
                  <a:gd name="connsiteX2" fmla="*/ 0 w 2770350"/>
                  <a:gd name="connsiteY2" fmla="*/ 0 h 600511"/>
                  <a:gd name="connsiteX0" fmla="*/ 2770350 w 2770350"/>
                  <a:gd name="connsiteY0" fmla="*/ 306468 h 574877"/>
                  <a:gd name="connsiteX1" fmla="*/ 1297348 w 2770350"/>
                  <a:gd name="connsiteY1" fmla="*/ 571923 h 574877"/>
                  <a:gd name="connsiteX2" fmla="*/ 0 w 2770350"/>
                  <a:gd name="connsiteY2" fmla="*/ 0 h 574877"/>
                  <a:gd name="connsiteX0" fmla="*/ 2770350 w 2770350"/>
                  <a:gd name="connsiteY0" fmla="*/ 306468 h 588831"/>
                  <a:gd name="connsiteX1" fmla="*/ 1297348 w 2770350"/>
                  <a:gd name="connsiteY1" fmla="*/ 571923 h 588831"/>
                  <a:gd name="connsiteX2" fmla="*/ 0 w 2770350"/>
                  <a:gd name="connsiteY2" fmla="*/ 0 h 588831"/>
                  <a:gd name="connsiteX0" fmla="*/ 2770350 w 2770350"/>
                  <a:gd name="connsiteY0" fmla="*/ 306468 h 588832"/>
                  <a:gd name="connsiteX1" fmla="*/ 1297348 w 2770350"/>
                  <a:gd name="connsiteY1" fmla="*/ 571923 h 588832"/>
                  <a:gd name="connsiteX2" fmla="*/ 0 w 2770350"/>
                  <a:gd name="connsiteY2" fmla="*/ 0 h 588832"/>
                  <a:gd name="connsiteX0" fmla="*/ 2857980 w 2857980"/>
                  <a:gd name="connsiteY0" fmla="*/ 407410 h 689774"/>
                  <a:gd name="connsiteX1" fmla="*/ 1384978 w 2857980"/>
                  <a:gd name="connsiteY1" fmla="*/ 672865 h 689774"/>
                  <a:gd name="connsiteX2" fmla="*/ 1 w 2857980"/>
                  <a:gd name="connsiteY2" fmla="*/ -1 h 689774"/>
                  <a:gd name="connsiteX0" fmla="*/ 2746505 w 2746505"/>
                  <a:gd name="connsiteY0" fmla="*/ 355561 h 637925"/>
                  <a:gd name="connsiteX1" fmla="*/ 1273503 w 2746505"/>
                  <a:gd name="connsiteY1" fmla="*/ 621016 h 637925"/>
                  <a:gd name="connsiteX2" fmla="*/ 0 w 2746505"/>
                  <a:gd name="connsiteY2" fmla="*/ 0 h 637925"/>
                  <a:gd name="connsiteX0" fmla="*/ 2736864 w 2736864"/>
                  <a:gd name="connsiteY0" fmla="*/ 424341 h 706705"/>
                  <a:gd name="connsiteX1" fmla="*/ 1263862 w 2736864"/>
                  <a:gd name="connsiteY1" fmla="*/ 689796 h 706705"/>
                  <a:gd name="connsiteX2" fmla="*/ 0 w 2736864"/>
                  <a:gd name="connsiteY2" fmla="*/ 0 h 706705"/>
                  <a:gd name="connsiteX0" fmla="*/ 4206157 w 4206157"/>
                  <a:gd name="connsiteY0" fmla="*/ -1 h 327393"/>
                  <a:gd name="connsiteX1" fmla="*/ 2733155 w 4206157"/>
                  <a:gd name="connsiteY1" fmla="*/ 265454 h 327393"/>
                  <a:gd name="connsiteX2" fmla="*/ 1 w 4206157"/>
                  <a:gd name="connsiteY2" fmla="*/ 176003 h 327393"/>
                  <a:gd name="connsiteX0" fmla="*/ 4206156 w 4206156"/>
                  <a:gd name="connsiteY0" fmla="*/ 0 h 176004"/>
                  <a:gd name="connsiteX1" fmla="*/ 0 w 4206156"/>
                  <a:gd name="connsiteY1" fmla="*/ 176004 h 176004"/>
                  <a:gd name="connsiteX0" fmla="*/ 4206156 w 4206156"/>
                  <a:gd name="connsiteY0" fmla="*/ 0 h 354322"/>
                  <a:gd name="connsiteX1" fmla="*/ 0 w 4206156"/>
                  <a:gd name="connsiteY1" fmla="*/ 176004 h 354322"/>
                  <a:gd name="connsiteX0" fmla="*/ 4206156 w 4206156"/>
                  <a:gd name="connsiteY0" fmla="*/ 0 h 509737"/>
                  <a:gd name="connsiteX1" fmla="*/ 0 w 4206156"/>
                  <a:gd name="connsiteY1" fmla="*/ 176004 h 509737"/>
                  <a:gd name="connsiteX0" fmla="*/ 4291481 w 4291481"/>
                  <a:gd name="connsiteY0" fmla="*/ 1 h 515878"/>
                  <a:gd name="connsiteX1" fmla="*/ 0 w 4291481"/>
                  <a:gd name="connsiteY1" fmla="*/ 187820 h 515878"/>
                </a:gdLst>
                <a:ahLst/>
                <a:cxnLst>
                  <a:cxn ang="0">
                    <a:pos x="connsiteX0" y="connsiteY0"/>
                  </a:cxn>
                  <a:cxn ang="0">
                    <a:pos x="connsiteX1" y="connsiteY1"/>
                  </a:cxn>
                </a:cxnLst>
                <a:rect l="l" t="t" r="r" b="b"/>
                <a:pathLst>
                  <a:path w="4291481" h="515878">
                    <a:moveTo>
                      <a:pt x="4291481" y="1"/>
                    </a:moveTo>
                    <a:cubicBezTo>
                      <a:pt x="3259201" y="714597"/>
                      <a:pt x="1419297" y="597361"/>
                      <a:pt x="0" y="187820"/>
                    </a:cubicBezTo>
                  </a:path>
                </a:pathLst>
              </a:custGeom>
              <a:noFill/>
              <a:ln w="12700">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组合 14"/>
            <p:cNvGrpSpPr/>
            <p:nvPr/>
          </p:nvGrpSpPr>
          <p:grpSpPr>
            <a:xfrm>
              <a:off x="1518404" y="4035770"/>
              <a:ext cx="3200981" cy="1094600"/>
              <a:chOff x="1071148" y="1015777"/>
              <a:chExt cx="3200981" cy="1094600"/>
            </a:xfrm>
          </p:grpSpPr>
          <mc:AlternateContent xmlns:mc="http://schemas.openxmlformats.org/markup-compatibility/2006" xmlns:a14="http://schemas.microsoft.com/office/drawing/2010/main">
            <mc:Choice Requires="a14">
              <p:sp>
                <p:nvSpPr>
                  <p:cNvPr id="90" name="TextBox 89"/>
                  <p:cNvSpPr txBox="1"/>
                  <p:nvPr/>
                </p:nvSpPr>
                <p:spPr>
                  <a:xfrm>
                    <a:off x="1961522" y="1756434"/>
                    <a:ext cx="886781" cy="353943"/>
                  </a:xfrm>
                  <a:prstGeom prst="rect">
                    <a:avLst/>
                  </a:prstGeom>
                  <a:solidFill>
                    <a:schemeClr val="bg1"/>
                  </a:solidFill>
                  <a:effectLst>
                    <a:softEdge rad="31750"/>
                  </a:effectLst>
                </p:spPr>
                <p:txBody>
                  <a:bodyPr wrap="none" lIns="18288" tIns="9144" rIns="18288" bIns="36576" rtlCol="0">
                    <a:spAutoFit/>
                  </a:bodyPr>
                  <a:lstStyle>
                    <a:defPPr>
                      <a:defRPr lang="en-US"/>
                    </a:defPPr>
                    <a:lvl1pPr algn="l">
                      <a:defRPr sz="2400" b="0" i="1">
                        <a:effectLst/>
                        <a:latin typeface="Cambria Math"/>
                      </a:defRPr>
                    </a:lvl1pPr>
                  </a:lstStyle>
                  <a:p>
                    <a:pPr/>
                    <a14:m>
                      <m:oMathPara xmlns:m="http://schemas.openxmlformats.org/officeDocument/2006/math">
                        <m:oMathParaPr>
                          <m:jc m:val="centerGroup"/>
                        </m:oMathParaPr>
                        <m:oMath xmlns:m="http://schemas.openxmlformats.org/officeDocument/2006/math">
                          <m:r>
                            <a:rPr lang="en-US" sz="2000" dirty="0">
                              <a:latin typeface="Cambria Math" panose="02040503050406030204" pitchFamily="18" charset="0"/>
                            </a:rPr>
                            <m:t>𝑝</m:t>
                          </m:r>
                          <m:r>
                            <a:rPr lang="en-US" sz="2000" dirty="0">
                              <a:latin typeface="Cambria Math" panose="02040503050406030204" pitchFamily="18" charset="0"/>
                            </a:rPr>
                            <m:t>−</m:t>
                          </m:r>
                          <m:sSub>
                            <m:sSubPr>
                              <m:ctrlPr>
                                <a:rPr lang="en-US" altLang="zh-CN" sz="2000" i="1" dirty="0">
                                  <a:latin typeface="Cambria Math" panose="02040503050406030204" pitchFamily="18" charset="0"/>
                                </a:rPr>
                              </m:ctrlPr>
                            </m:sSubPr>
                            <m:e>
                              <m:r>
                                <a:rPr lang="en-US" altLang="zh-CN" sz="2000" dirty="0">
                                  <a:latin typeface="Cambria Math" panose="02040503050406030204" pitchFamily="18" charset="0"/>
                                </a:rPr>
                                <m:t>𝑣</m:t>
                              </m:r>
                            </m:e>
                            <m:sub>
                              <m:r>
                                <a:rPr lang="en-US" altLang="zh-CN" sz="2000" dirty="0">
                                  <a:latin typeface="Cambria Math" panose="02040503050406030204" pitchFamily="18" charset="0"/>
                                </a:rPr>
                                <m:t>𝑢𝑖</m:t>
                              </m:r>
                            </m:sub>
                          </m:sSub>
                        </m:oMath>
                      </m:oMathPara>
                    </a14:m>
                    <a:endParaRPr lang="en-US" sz="2000" dirty="0"/>
                  </a:p>
                </p:txBody>
              </p:sp>
            </mc:Choice>
            <mc:Fallback xmlns="">
              <p:sp>
                <p:nvSpPr>
                  <p:cNvPr id="90" name="TextBox 89"/>
                  <p:cNvSpPr txBox="1">
                    <a:spLocks noRot="1" noChangeAspect="1" noMove="1" noResize="1" noEditPoints="1" noAdjustHandles="1" noChangeArrowheads="1" noChangeShapeType="1" noTextEdit="1"/>
                  </p:cNvSpPr>
                  <p:nvPr/>
                </p:nvSpPr>
                <p:spPr>
                  <a:xfrm>
                    <a:off x="1961522" y="1756434"/>
                    <a:ext cx="886781" cy="353943"/>
                  </a:xfrm>
                  <a:prstGeom prst="rect">
                    <a:avLst/>
                  </a:prstGeom>
                  <a:blipFill rotWithShape="0">
                    <a:blip r:embed="rId15"/>
                    <a:stretch>
                      <a:fillRect l="-4795" b="-13793"/>
                    </a:stretch>
                  </a:blipFill>
                  <a:effectLst>
                    <a:softEdge rad="31750"/>
                  </a:effectLst>
                </p:spPr>
                <p:txBody>
                  <a:bodyPr/>
                  <a:lstStyle/>
                  <a:p>
                    <a:r>
                      <a:rPr lang="zh-CN" altLang="en-US">
                        <a:noFill/>
                      </a:rPr>
                      <a:t> </a:t>
                    </a:r>
                  </a:p>
                </p:txBody>
              </p:sp>
            </mc:Fallback>
          </mc:AlternateContent>
          <p:sp>
            <p:nvSpPr>
              <p:cNvPr id="92" name="Freeform 35"/>
              <p:cNvSpPr/>
              <p:nvPr/>
            </p:nvSpPr>
            <p:spPr>
              <a:xfrm>
                <a:off x="1071148" y="1015777"/>
                <a:ext cx="3200981" cy="976030"/>
              </a:xfrm>
              <a:custGeom>
                <a:avLst/>
                <a:gdLst>
                  <a:gd name="connsiteX0" fmla="*/ 2386241 w 2386241"/>
                  <a:gd name="connsiteY0" fmla="*/ 156474 h 156474"/>
                  <a:gd name="connsiteX1" fmla="*/ 0 w 2386241"/>
                  <a:gd name="connsiteY1" fmla="*/ 0 h 156474"/>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18699"/>
                  <a:gd name="connsiteX1" fmla="*/ 1129553 w 2386241"/>
                  <a:gd name="connsiteY1" fmla="*/ 415636 h 418699"/>
                  <a:gd name="connsiteX2" fmla="*/ 0 w 2386241"/>
                  <a:gd name="connsiteY2" fmla="*/ 0 h 418699"/>
                  <a:gd name="connsiteX0" fmla="*/ 2895816 w 2895816"/>
                  <a:gd name="connsiteY0" fmla="*/ 103293 h 417968"/>
                  <a:gd name="connsiteX1" fmla="*/ 1129553 w 2895816"/>
                  <a:gd name="connsiteY1" fmla="*/ 415636 h 417968"/>
                  <a:gd name="connsiteX2" fmla="*/ 0 w 2895816"/>
                  <a:gd name="connsiteY2" fmla="*/ 0 h 417968"/>
                  <a:gd name="connsiteX0" fmla="*/ 2895816 w 2895816"/>
                  <a:gd name="connsiteY0" fmla="*/ 103293 h 470698"/>
                  <a:gd name="connsiteX1" fmla="*/ 1343246 w 2895816"/>
                  <a:gd name="connsiteY1" fmla="*/ 468818 h 470698"/>
                  <a:gd name="connsiteX2" fmla="*/ 0 w 2895816"/>
                  <a:gd name="connsiteY2" fmla="*/ 0 h 470698"/>
                  <a:gd name="connsiteX0" fmla="*/ 2895816 w 2895816"/>
                  <a:gd name="connsiteY0" fmla="*/ 103293 h 538292"/>
                  <a:gd name="connsiteX1" fmla="*/ 1343246 w 2895816"/>
                  <a:gd name="connsiteY1" fmla="*/ 468818 h 538292"/>
                  <a:gd name="connsiteX2" fmla="*/ 369851 w 2895816"/>
                  <a:gd name="connsiteY2" fmla="*/ 514334 h 538292"/>
                  <a:gd name="connsiteX3" fmla="*/ 0 w 2895816"/>
                  <a:gd name="connsiteY3" fmla="*/ 0 h 538292"/>
                  <a:gd name="connsiteX0" fmla="*/ 2895816 w 2895816"/>
                  <a:gd name="connsiteY0" fmla="*/ 103293 h 470698"/>
                  <a:gd name="connsiteX1" fmla="*/ 1343246 w 2895816"/>
                  <a:gd name="connsiteY1" fmla="*/ 468818 h 470698"/>
                  <a:gd name="connsiteX2" fmla="*/ 0 w 2895816"/>
                  <a:gd name="connsiteY2" fmla="*/ 0 h 470698"/>
                  <a:gd name="connsiteX0" fmla="*/ 3106847 w 3106847"/>
                  <a:gd name="connsiteY0" fmla="*/ 103293 h 470698"/>
                  <a:gd name="connsiteX1" fmla="*/ 1554277 w 3106847"/>
                  <a:gd name="connsiteY1" fmla="*/ 468818 h 470698"/>
                  <a:gd name="connsiteX2" fmla="*/ 71306 w 3106847"/>
                  <a:gd name="connsiteY2" fmla="*/ 354791 h 470698"/>
                  <a:gd name="connsiteX3" fmla="*/ 211031 w 3106847"/>
                  <a:gd name="connsiteY3" fmla="*/ 0 h 470698"/>
                  <a:gd name="connsiteX0" fmla="*/ 2895816 w 2895816"/>
                  <a:gd name="connsiteY0" fmla="*/ 103293 h 470698"/>
                  <a:gd name="connsiteX1" fmla="*/ 1343246 w 2895816"/>
                  <a:gd name="connsiteY1" fmla="*/ 468818 h 470698"/>
                  <a:gd name="connsiteX2" fmla="*/ 0 w 2895816"/>
                  <a:gd name="connsiteY2" fmla="*/ 0 h 470698"/>
                  <a:gd name="connsiteX0" fmla="*/ 3241013 w 3241013"/>
                  <a:gd name="connsiteY0" fmla="*/ 0 h 367405"/>
                  <a:gd name="connsiteX1" fmla="*/ 1688443 w 3241013"/>
                  <a:gd name="connsiteY1" fmla="*/ 365525 h 367405"/>
                  <a:gd name="connsiteX2" fmla="*/ 0 w 3241013"/>
                  <a:gd name="connsiteY2" fmla="*/ 69546 h 367405"/>
                  <a:gd name="connsiteX0" fmla="*/ 3241013 w 3241013"/>
                  <a:gd name="connsiteY0" fmla="*/ 0 h 367405"/>
                  <a:gd name="connsiteX1" fmla="*/ 1688443 w 3241013"/>
                  <a:gd name="connsiteY1" fmla="*/ 365525 h 367405"/>
                  <a:gd name="connsiteX2" fmla="*/ 0 w 3241013"/>
                  <a:gd name="connsiteY2" fmla="*/ 29661 h 367405"/>
                  <a:gd name="connsiteX0" fmla="*/ 3323203 w 3323203"/>
                  <a:gd name="connsiteY0" fmla="*/ 23520 h 390925"/>
                  <a:gd name="connsiteX1" fmla="*/ 1770633 w 3323203"/>
                  <a:gd name="connsiteY1" fmla="*/ 389045 h 390925"/>
                  <a:gd name="connsiteX2" fmla="*/ 0 w 3323203"/>
                  <a:gd name="connsiteY2" fmla="*/ 0 h 390925"/>
                  <a:gd name="connsiteX0" fmla="*/ 3323203 w 3323203"/>
                  <a:gd name="connsiteY0" fmla="*/ 712281 h 739918"/>
                  <a:gd name="connsiteX1" fmla="*/ 1770633 w 3323203"/>
                  <a:gd name="connsiteY1" fmla="*/ 389045 h 739918"/>
                  <a:gd name="connsiteX2" fmla="*/ 0 w 3323203"/>
                  <a:gd name="connsiteY2" fmla="*/ 0 h 739918"/>
                  <a:gd name="connsiteX0" fmla="*/ 3323203 w 3323203"/>
                  <a:gd name="connsiteY0" fmla="*/ 712281 h 751348"/>
                  <a:gd name="connsiteX1" fmla="*/ 1645069 w 3323203"/>
                  <a:gd name="connsiteY1" fmla="*/ 546262 h 751348"/>
                  <a:gd name="connsiteX2" fmla="*/ 0 w 3323203"/>
                  <a:gd name="connsiteY2" fmla="*/ 0 h 751348"/>
                  <a:gd name="connsiteX0" fmla="*/ 3323203 w 3323203"/>
                  <a:gd name="connsiteY0" fmla="*/ 712281 h 712281"/>
                  <a:gd name="connsiteX1" fmla="*/ 0 w 3323203"/>
                  <a:gd name="connsiteY1" fmla="*/ 0 h 712281"/>
                  <a:gd name="connsiteX0" fmla="*/ 3303885 w 3303885"/>
                  <a:gd name="connsiteY0" fmla="*/ 697308 h 697308"/>
                  <a:gd name="connsiteX1" fmla="*/ 0 w 3303885"/>
                  <a:gd name="connsiteY1" fmla="*/ 0 h 697308"/>
                  <a:gd name="connsiteX0" fmla="*/ 3303885 w 3303885"/>
                  <a:gd name="connsiteY0" fmla="*/ 697308 h 697308"/>
                  <a:gd name="connsiteX1" fmla="*/ 0 w 3303885"/>
                  <a:gd name="connsiteY1" fmla="*/ 0 h 697308"/>
                  <a:gd name="connsiteX0" fmla="*/ 3303885 w 3303885"/>
                  <a:gd name="connsiteY0" fmla="*/ 697308 h 714944"/>
                  <a:gd name="connsiteX1" fmla="*/ 0 w 3303885"/>
                  <a:gd name="connsiteY1" fmla="*/ 0 h 714944"/>
                  <a:gd name="connsiteX0" fmla="*/ 3303885 w 3303885"/>
                  <a:gd name="connsiteY0" fmla="*/ 697308 h 724603"/>
                  <a:gd name="connsiteX1" fmla="*/ 0 w 3303885"/>
                  <a:gd name="connsiteY1" fmla="*/ 0 h 724603"/>
                  <a:gd name="connsiteX0" fmla="*/ 3245932 w 3245932"/>
                  <a:gd name="connsiteY0" fmla="*/ 742227 h 767147"/>
                  <a:gd name="connsiteX1" fmla="*/ 0 w 3245932"/>
                  <a:gd name="connsiteY1" fmla="*/ 0 h 767147"/>
                </a:gdLst>
                <a:ahLst/>
                <a:cxnLst>
                  <a:cxn ang="0">
                    <a:pos x="connsiteX0" y="connsiteY0"/>
                  </a:cxn>
                  <a:cxn ang="0">
                    <a:pos x="connsiteX1" y="connsiteY1"/>
                  </a:cxn>
                </a:cxnLst>
                <a:rect l="l" t="t" r="r" b="b"/>
                <a:pathLst>
                  <a:path w="3245932" h="767147">
                    <a:moveTo>
                      <a:pt x="3245932" y="742227"/>
                    </a:moveTo>
                    <a:cubicBezTo>
                      <a:pt x="1874191" y="869145"/>
                      <a:pt x="579722" y="494464"/>
                      <a:pt x="0" y="0"/>
                    </a:cubicBezTo>
                  </a:path>
                </a:pathLst>
              </a:custGeom>
              <a:noFill/>
              <a:ln w="12700">
                <a:solidFill>
                  <a:schemeClr val="tx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96" name="直接连接符 17"/>
          <p:cNvCxnSpPr>
            <a:stCxn id="55" idx="2"/>
          </p:cNvCxnSpPr>
          <p:nvPr/>
        </p:nvCxnSpPr>
        <p:spPr>
          <a:xfrm flipH="1" flipV="1">
            <a:off x="982610" y="3700347"/>
            <a:ext cx="483064" cy="29951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00" name="直接连接符 17"/>
          <p:cNvCxnSpPr/>
          <p:nvPr/>
        </p:nvCxnSpPr>
        <p:spPr>
          <a:xfrm flipH="1" flipV="1">
            <a:off x="8243731" y="5624209"/>
            <a:ext cx="483064" cy="299515"/>
          </a:xfrm>
          <a:prstGeom prst="line">
            <a:avLst/>
          </a:prstGeom>
          <a:ln/>
        </p:spPr>
        <p:style>
          <a:lnRef idx="3">
            <a:schemeClr val="accent4"/>
          </a:lnRef>
          <a:fillRef idx="0">
            <a:schemeClr val="accent4"/>
          </a:fillRef>
          <a:effectRef idx="2">
            <a:schemeClr val="accent4"/>
          </a:effectRef>
          <a:fontRef idx="minor">
            <a:schemeClr val="tx1"/>
          </a:fontRef>
        </p:style>
      </p:cxnSp>
      <p:sp>
        <p:nvSpPr>
          <p:cNvPr id="80" name="Title 1"/>
          <p:cNvSpPr>
            <a:spLocks noGrp="1"/>
          </p:cNvSpPr>
          <p:nvPr>
            <p:ph type="title"/>
          </p:nvPr>
        </p:nvSpPr>
        <p:spPr>
          <a:xfrm>
            <a:off x="0" y="152400"/>
            <a:ext cx="9144000" cy="990600"/>
          </a:xfrm>
        </p:spPr>
        <p:txBody>
          <a:bodyPr>
            <a:noAutofit/>
          </a:bodyPr>
          <a:lstStyle/>
          <a:p>
            <a:r>
              <a:rPr lang="en-US" dirty="0" smtClean="0"/>
              <a:t>Stage1: Temporal synchronization</a:t>
            </a:r>
            <a:endParaRPr lang="en-US" dirty="0"/>
          </a:p>
        </p:txBody>
      </p:sp>
      <mc:AlternateContent xmlns:mc="http://schemas.openxmlformats.org/markup-compatibility/2006" xmlns:a14="http://schemas.microsoft.com/office/drawing/2010/main">
        <mc:Choice Requires="a14">
          <p:sp>
            <p:nvSpPr>
              <p:cNvPr id="83" name="TextBox 82"/>
              <p:cNvSpPr txBox="1"/>
              <p:nvPr/>
            </p:nvSpPr>
            <p:spPr>
              <a:xfrm>
                <a:off x="2667000" y="865287"/>
                <a:ext cx="4267200" cy="984885"/>
              </a:xfrm>
              <a:prstGeom prst="rect">
                <a:avLst/>
              </a:prstGeom>
              <a:noFill/>
            </p:spPr>
            <p:txBody>
              <a:bodyPr wrap="square" lIns="18288" tIns="0" rIns="18288" bIns="0" rtlCol="0">
                <a:spAutoFit/>
              </a:bodyPr>
              <a:lstStyle/>
              <a:p>
                <a:endParaRPr lang="en-US" altLang="zh-CN" sz="3200" b="0" i="1" dirty="0" smtClean="0">
                  <a:effectLst/>
                  <a:latin typeface="Cambria Math"/>
                </a:endParaRPr>
              </a:p>
              <a:p>
                <a14:m>
                  <m:oMath xmlns:m="http://schemas.openxmlformats.org/officeDocument/2006/math">
                    <m:sSub>
                      <m:sSubPr>
                        <m:ctrlPr>
                          <a:rPr lang="en-US" altLang="zh-CN" sz="3200" i="1" smtClean="0">
                            <a:effectLst/>
                            <a:latin typeface="Cambria Math" panose="02040503050406030204" pitchFamily="18" charset="0"/>
                          </a:rPr>
                        </m:ctrlPr>
                      </m:sSubPr>
                      <m:e>
                        <m:r>
                          <a:rPr lang="en-US" altLang="zh-CN" sz="3200" i="1">
                            <a:effectLst/>
                            <a:latin typeface="Cambria Math"/>
                          </a:rPr>
                          <m:t>𝐸</m:t>
                        </m:r>
                      </m:e>
                      <m:sub>
                        <m:r>
                          <a:rPr lang="en-US" altLang="zh-CN" sz="3200" b="0" i="1" smtClean="0">
                            <a:effectLst/>
                            <a:latin typeface="Cambria Math" panose="02040503050406030204" pitchFamily="18" charset="0"/>
                          </a:rPr>
                          <m:t>𝑈𝐼</m:t>
                        </m:r>
                      </m:sub>
                    </m:sSub>
                    <m:r>
                      <a:rPr lang="en-US" altLang="zh-CN" sz="3200" b="0" i="1" smtClean="0">
                        <a:effectLst/>
                        <a:latin typeface="Cambria Math"/>
                      </a:rPr>
                      <m:t>   +</m:t>
                    </m:r>
                    <m:r>
                      <a:rPr lang="en-US" altLang="zh-CN" sz="3200" b="0" i="1" smtClean="0">
                        <a:effectLst/>
                        <a:latin typeface="Cambria Math" panose="02040503050406030204" pitchFamily="18" charset="0"/>
                      </a:rPr>
                      <m:t>   </m:t>
                    </m:r>
                    <m:r>
                      <m:rPr>
                        <m:sty m:val="p"/>
                      </m:rPr>
                      <a:rPr lang="el-GR" altLang="zh-CN" sz="3200" i="1">
                        <a:effectLst/>
                        <a:latin typeface="Cambria Math"/>
                      </a:rPr>
                      <m:t>λ</m:t>
                    </m:r>
                    <m:sSub>
                      <m:sSubPr>
                        <m:ctrlPr>
                          <a:rPr lang="en-US" altLang="zh-CN" sz="3200" i="1" smtClean="0">
                            <a:effectLst/>
                            <a:latin typeface="Cambria Math" panose="02040503050406030204" pitchFamily="18" charset="0"/>
                          </a:rPr>
                        </m:ctrlPr>
                      </m:sSubPr>
                      <m:e>
                        <m:r>
                          <a:rPr lang="en-US" altLang="zh-CN" sz="3200" i="1">
                            <a:effectLst/>
                            <a:latin typeface="Cambria Math"/>
                          </a:rPr>
                          <m:t>𝐸</m:t>
                        </m:r>
                      </m:e>
                      <m:sub>
                        <m:r>
                          <a:rPr lang="en-US" altLang="zh-CN" sz="3200" b="0" i="1" smtClean="0">
                            <a:effectLst/>
                            <a:latin typeface="Cambria Math" panose="02040503050406030204" pitchFamily="18" charset="0"/>
                          </a:rPr>
                          <m:t>𝑇𝑃𝑆</m:t>
                        </m:r>
                      </m:sub>
                    </m:sSub>
                  </m:oMath>
                </a14:m>
                <a:r>
                  <a:rPr lang="zh-CN" altLang="en-US" sz="3200" dirty="0" smtClean="0">
                    <a:effectLst/>
                  </a:rPr>
                  <a:t>  </a:t>
                </a:r>
                <a:endParaRPr lang="zh-CN" altLang="en-US" sz="3200" dirty="0" err="1" smtClean="0">
                  <a:effectLst/>
                </a:endParaRPr>
              </a:p>
            </p:txBody>
          </p:sp>
        </mc:Choice>
        <mc:Fallback xmlns="">
          <p:sp>
            <p:nvSpPr>
              <p:cNvPr id="83" name="TextBox 82"/>
              <p:cNvSpPr txBox="1">
                <a:spLocks noRot="1" noChangeAspect="1" noMove="1" noResize="1" noEditPoints="1" noAdjustHandles="1" noChangeArrowheads="1" noChangeShapeType="1" noTextEdit="1"/>
              </p:cNvSpPr>
              <p:nvPr/>
            </p:nvSpPr>
            <p:spPr>
              <a:xfrm>
                <a:off x="2667000" y="865287"/>
                <a:ext cx="4267200" cy="984885"/>
              </a:xfrm>
              <a:prstGeom prst="rect">
                <a:avLst/>
              </a:prstGeom>
              <a:blipFill rotWithShape="0">
                <a:blip r:embed="rId16"/>
                <a:stretch>
                  <a:fillRect/>
                </a:stretch>
              </a:blipFill>
            </p:spPr>
            <p:txBody>
              <a:bodyPr/>
              <a:lstStyle/>
              <a:p>
                <a:r>
                  <a:rPr lang="en-US">
                    <a:noFill/>
                  </a:rPr>
                  <a:t> </a:t>
                </a:r>
              </a:p>
            </p:txBody>
          </p:sp>
        </mc:Fallback>
      </mc:AlternateContent>
      <p:sp>
        <p:nvSpPr>
          <p:cNvPr id="87" name="TextBox 86"/>
          <p:cNvSpPr txBox="1"/>
          <p:nvPr/>
        </p:nvSpPr>
        <p:spPr>
          <a:xfrm>
            <a:off x="76200" y="1447800"/>
            <a:ext cx="3048000" cy="430887"/>
          </a:xfrm>
          <a:prstGeom prst="rect">
            <a:avLst/>
          </a:prstGeom>
          <a:noFill/>
        </p:spPr>
        <p:txBody>
          <a:bodyPr wrap="square" lIns="18288" tIns="0" rIns="18288" bIns="0" rtlCol="0">
            <a:spAutoFit/>
          </a:bodyPr>
          <a:lstStyle/>
          <a:p>
            <a:r>
              <a:rPr lang="en-US" sz="2800" dirty="0" smtClean="0">
                <a:solidFill>
                  <a:srgbClr val="0070C0"/>
                </a:solidFill>
                <a:effectLst/>
              </a:rPr>
              <a:t>Energy Function:</a:t>
            </a:r>
          </a:p>
        </p:txBody>
      </p:sp>
      <p:sp>
        <p:nvSpPr>
          <p:cNvPr id="91" name="Rectangle 90"/>
          <p:cNvSpPr/>
          <p:nvPr/>
        </p:nvSpPr>
        <p:spPr>
          <a:xfrm>
            <a:off x="3341453" y="1320826"/>
            <a:ext cx="990600" cy="685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Tree>
    <p:custDataLst>
      <p:tags r:id="rId1"/>
    </p:custDataLst>
    <p:extLst>
      <p:ext uri="{BB962C8B-B14F-4D97-AF65-F5344CB8AC3E}">
        <p14:creationId xmlns:p14="http://schemas.microsoft.com/office/powerpoint/2010/main" val="4027018970"/>
      </p:ext>
    </p:extLst>
  </p:cSld>
  <p:clrMapOvr>
    <a:masterClrMapping/>
  </p:clrMapOvr>
  <mc:AlternateContent xmlns:mc="http://schemas.openxmlformats.org/markup-compatibility/2006" xmlns:p14="http://schemas.microsoft.com/office/powerpoint/2010/main">
    <mc:Choice Requires="p14">
      <p:transition p14:dur="10" advTm="50211"/>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2"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0"/>
                                        </p:tgtEl>
                                        <p:attrNameLst>
                                          <p:attrName>style.visibility</p:attrName>
                                        </p:attrNameLst>
                                      </p:cBhvr>
                                      <p:to>
                                        <p:strVal val="visible"/>
                                      </p:to>
                                    </p:set>
                                  </p:childTnLst>
                                </p:cTn>
                              </p:par>
                              <p:par>
                                <p:cTn id="29" presetID="30" presetClass="emph" presetSubtype="0" fill="hold" nodeType="withEffect">
                                  <p:stCondLst>
                                    <p:cond delay="0"/>
                                  </p:stCondLst>
                                  <p:childTnLst>
                                    <p:animClr clrSpc="hsl" dir="cw">
                                      <p:cBhvr override="childStyle">
                                        <p:cTn id="30" dur="500" fill="hold"/>
                                        <p:tgtEl>
                                          <p:spTgt spid="96"/>
                                        </p:tgtEl>
                                        <p:attrNameLst>
                                          <p:attrName>style.color</p:attrName>
                                        </p:attrNameLst>
                                      </p:cBhvr>
                                      <p:by>
                                        <p:hsl h="0" s="12549" l="25098"/>
                                      </p:by>
                                    </p:animClr>
                                    <p:animClr clrSpc="hsl" dir="cw">
                                      <p:cBhvr>
                                        <p:cTn id="31" dur="500" fill="hold"/>
                                        <p:tgtEl>
                                          <p:spTgt spid="96"/>
                                        </p:tgtEl>
                                        <p:attrNameLst>
                                          <p:attrName>fillcolor</p:attrName>
                                        </p:attrNameLst>
                                      </p:cBhvr>
                                      <p:by>
                                        <p:hsl h="0" s="12549" l="25098"/>
                                      </p:by>
                                    </p:animClr>
                                    <p:animClr clrSpc="hsl" dir="cw">
                                      <p:cBhvr>
                                        <p:cTn id="32" dur="500" fill="hold"/>
                                        <p:tgtEl>
                                          <p:spTgt spid="96"/>
                                        </p:tgtEl>
                                        <p:attrNameLst>
                                          <p:attrName>stroke.color</p:attrName>
                                        </p:attrNameLst>
                                      </p:cBhvr>
                                      <p:by>
                                        <p:hsl h="0" s="12549" l="25098"/>
                                      </p:by>
                                    </p:animClr>
                                    <p:set>
                                      <p:cBhvr>
                                        <p:cTn id="33" dur="500" fill="hold"/>
                                        <p:tgtEl>
                                          <p:spTgt spid="96"/>
                                        </p:tgtEl>
                                        <p:attrNameLst>
                                          <p:attrName>fill.type</p:attrName>
                                        </p:attrNameLst>
                                      </p:cBhvr>
                                      <p:to>
                                        <p:strVal val="solid"/>
                                      </p:to>
                                    </p:set>
                                  </p:childTnLst>
                                </p:cTn>
                              </p:par>
                              <p:par>
                                <p:cTn id="34" presetID="30" presetClass="emph" presetSubtype="0" fill="hold" nodeType="withEffect">
                                  <p:stCondLst>
                                    <p:cond delay="0"/>
                                  </p:stCondLst>
                                  <p:childTnLst>
                                    <p:animClr clrSpc="hsl" dir="cw">
                                      <p:cBhvr override="childStyle">
                                        <p:cTn id="35" dur="500" fill="hold"/>
                                        <p:tgtEl>
                                          <p:spTgt spid="100"/>
                                        </p:tgtEl>
                                        <p:attrNameLst>
                                          <p:attrName>style.color</p:attrName>
                                        </p:attrNameLst>
                                      </p:cBhvr>
                                      <p:by>
                                        <p:hsl h="0" s="12549" l="25098"/>
                                      </p:by>
                                    </p:animClr>
                                    <p:animClr clrSpc="hsl" dir="cw">
                                      <p:cBhvr>
                                        <p:cTn id="36" dur="500" fill="hold"/>
                                        <p:tgtEl>
                                          <p:spTgt spid="100"/>
                                        </p:tgtEl>
                                        <p:attrNameLst>
                                          <p:attrName>fillcolor</p:attrName>
                                        </p:attrNameLst>
                                      </p:cBhvr>
                                      <p:by>
                                        <p:hsl h="0" s="12549" l="25098"/>
                                      </p:by>
                                    </p:animClr>
                                    <p:animClr clrSpc="hsl" dir="cw">
                                      <p:cBhvr>
                                        <p:cTn id="37" dur="500" fill="hold"/>
                                        <p:tgtEl>
                                          <p:spTgt spid="100"/>
                                        </p:tgtEl>
                                        <p:attrNameLst>
                                          <p:attrName>stroke.color</p:attrName>
                                        </p:attrNameLst>
                                      </p:cBhvr>
                                      <p:by>
                                        <p:hsl h="0" s="12549" l="25098"/>
                                      </p:by>
                                    </p:animClr>
                                    <p:set>
                                      <p:cBhvr>
                                        <p:cTn id="38" dur="500" fill="hold"/>
                                        <p:tgtEl>
                                          <p:spTgt spid="1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8" grpId="0" animBg="1"/>
      <p:bldP spid="5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itle 1"/>
          <p:cNvSpPr>
            <a:spLocks noGrp="1"/>
          </p:cNvSpPr>
          <p:nvPr>
            <p:ph type="title"/>
          </p:nvPr>
        </p:nvSpPr>
        <p:spPr>
          <a:xfrm>
            <a:off x="0" y="152400"/>
            <a:ext cx="9144000" cy="990600"/>
          </a:xfrm>
        </p:spPr>
        <p:txBody>
          <a:bodyPr>
            <a:noAutofit/>
          </a:bodyPr>
          <a:lstStyle/>
          <a:p>
            <a:r>
              <a:rPr lang="en-US" dirty="0" smtClean="0"/>
              <a:t>Stage1: Temporal synchronization</a:t>
            </a:r>
            <a:endParaRPr lang="en-US" dirty="0"/>
          </a:p>
        </p:txBody>
      </p:sp>
      <mc:AlternateContent xmlns:mc="http://schemas.openxmlformats.org/markup-compatibility/2006" xmlns:a14="http://schemas.microsoft.com/office/drawing/2010/main">
        <mc:Choice Requires="a14">
          <p:sp>
            <p:nvSpPr>
              <p:cNvPr id="83" name="TextBox 82"/>
              <p:cNvSpPr txBox="1"/>
              <p:nvPr/>
            </p:nvSpPr>
            <p:spPr>
              <a:xfrm>
                <a:off x="2667000" y="865287"/>
                <a:ext cx="4267200" cy="984885"/>
              </a:xfrm>
              <a:prstGeom prst="rect">
                <a:avLst/>
              </a:prstGeom>
              <a:noFill/>
            </p:spPr>
            <p:txBody>
              <a:bodyPr wrap="square" lIns="18288" tIns="0" rIns="18288" bIns="0" rtlCol="0">
                <a:spAutoFit/>
              </a:bodyPr>
              <a:lstStyle/>
              <a:p>
                <a:endParaRPr lang="en-US" altLang="zh-CN" sz="3200" b="0" i="1" dirty="0" smtClean="0">
                  <a:effectLst/>
                  <a:latin typeface="Cambria Math"/>
                </a:endParaRPr>
              </a:p>
              <a:p>
                <a14:m>
                  <m:oMath xmlns:m="http://schemas.openxmlformats.org/officeDocument/2006/math">
                    <m:sSub>
                      <m:sSubPr>
                        <m:ctrlPr>
                          <a:rPr lang="en-US" altLang="zh-CN" sz="3200" i="1" smtClean="0">
                            <a:effectLst/>
                            <a:latin typeface="Cambria Math" panose="02040503050406030204" pitchFamily="18" charset="0"/>
                          </a:rPr>
                        </m:ctrlPr>
                      </m:sSubPr>
                      <m:e>
                        <m:r>
                          <a:rPr lang="en-US" altLang="zh-CN" sz="3200" i="1">
                            <a:effectLst/>
                            <a:latin typeface="Cambria Math"/>
                          </a:rPr>
                          <m:t>𝐸</m:t>
                        </m:r>
                      </m:e>
                      <m:sub>
                        <m:r>
                          <a:rPr lang="en-US" altLang="zh-CN" sz="3200" b="0" i="1" smtClean="0">
                            <a:effectLst/>
                            <a:latin typeface="Cambria Math" panose="02040503050406030204" pitchFamily="18" charset="0"/>
                          </a:rPr>
                          <m:t>𝑈𝐼</m:t>
                        </m:r>
                      </m:sub>
                    </m:sSub>
                    <m:r>
                      <a:rPr lang="en-US" altLang="zh-CN" sz="3200" b="0" i="1" smtClean="0">
                        <a:effectLst/>
                        <a:latin typeface="Cambria Math"/>
                      </a:rPr>
                      <m:t>   +</m:t>
                    </m:r>
                    <m:r>
                      <a:rPr lang="en-US" altLang="zh-CN" sz="3200" b="0" i="1" smtClean="0">
                        <a:effectLst/>
                        <a:latin typeface="Cambria Math" panose="02040503050406030204" pitchFamily="18" charset="0"/>
                      </a:rPr>
                      <m:t>   </m:t>
                    </m:r>
                    <m:r>
                      <m:rPr>
                        <m:sty m:val="p"/>
                      </m:rPr>
                      <a:rPr lang="el-GR" altLang="zh-CN" sz="3200" i="1">
                        <a:effectLst/>
                        <a:latin typeface="Cambria Math"/>
                      </a:rPr>
                      <m:t>λ</m:t>
                    </m:r>
                    <m:sSub>
                      <m:sSubPr>
                        <m:ctrlPr>
                          <a:rPr lang="en-US" altLang="zh-CN" sz="3200" i="1" smtClean="0">
                            <a:effectLst/>
                            <a:latin typeface="Cambria Math" panose="02040503050406030204" pitchFamily="18" charset="0"/>
                          </a:rPr>
                        </m:ctrlPr>
                      </m:sSubPr>
                      <m:e>
                        <m:r>
                          <a:rPr lang="en-US" altLang="zh-CN" sz="3200" i="1">
                            <a:effectLst/>
                            <a:latin typeface="Cambria Math"/>
                          </a:rPr>
                          <m:t>𝐸</m:t>
                        </m:r>
                      </m:e>
                      <m:sub>
                        <m:r>
                          <a:rPr lang="en-US" altLang="zh-CN" sz="3200" b="0" i="1" smtClean="0">
                            <a:effectLst/>
                            <a:latin typeface="Cambria Math" panose="02040503050406030204" pitchFamily="18" charset="0"/>
                          </a:rPr>
                          <m:t>𝑇𝑃𝑆</m:t>
                        </m:r>
                      </m:sub>
                    </m:sSub>
                  </m:oMath>
                </a14:m>
                <a:r>
                  <a:rPr lang="zh-CN" altLang="en-US" sz="3200" dirty="0" smtClean="0">
                    <a:effectLst/>
                  </a:rPr>
                  <a:t>  </a:t>
                </a:r>
                <a:endParaRPr lang="zh-CN" altLang="en-US" sz="3200" dirty="0" err="1" smtClean="0">
                  <a:effectLst/>
                </a:endParaRPr>
              </a:p>
            </p:txBody>
          </p:sp>
        </mc:Choice>
        <mc:Fallback xmlns="">
          <p:sp>
            <p:nvSpPr>
              <p:cNvPr id="83" name="TextBox 82"/>
              <p:cNvSpPr txBox="1">
                <a:spLocks noRot="1" noChangeAspect="1" noMove="1" noResize="1" noEditPoints="1" noAdjustHandles="1" noChangeArrowheads="1" noChangeShapeType="1" noTextEdit="1"/>
              </p:cNvSpPr>
              <p:nvPr/>
            </p:nvSpPr>
            <p:spPr>
              <a:xfrm>
                <a:off x="2667000" y="865287"/>
                <a:ext cx="4267200" cy="984885"/>
              </a:xfrm>
              <a:prstGeom prst="rect">
                <a:avLst/>
              </a:prstGeom>
              <a:blipFill rotWithShape="0">
                <a:blip r:embed="rId4"/>
                <a:stretch>
                  <a:fillRect/>
                </a:stretch>
              </a:blipFill>
            </p:spPr>
            <p:txBody>
              <a:bodyPr/>
              <a:lstStyle/>
              <a:p>
                <a:r>
                  <a:rPr lang="en-US">
                    <a:noFill/>
                  </a:rPr>
                  <a:t> </a:t>
                </a:r>
              </a:p>
            </p:txBody>
          </p:sp>
        </mc:Fallback>
      </mc:AlternateContent>
      <p:sp>
        <p:nvSpPr>
          <p:cNvPr id="87" name="TextBox 86"/>
          <p:cNvSpPr txBox="1"/>
          <p:nvPr/>
        </p:nvSpPr>
        <p:spPr>
          <a:xfrm>
            <a:off x="76200" y="1447800"/>
            <a:ext cx="3048000" cy="430887"/>
          </a:xfrm>
          <a:prstGeom prst="rect">
            <a:avLst/>
          </a:prstGeom>
          <a:noFill/>
        </p:spPr>
        <p:txBody>
          <a:bodyPr wrap="square" lIns="18288" tIns="0" rIns="18288" bIns="0" rtlCol="0">
            <a:spAutoFit/>
          </a:bodyPr>
          <a:lstStyle/>
          <a:p>
            <a:r>
              <a:rPr lang="en-US" sz="2800" dirty="0" smtClean="0">
                <a:solidFill>
                  <a:srgbClr val="0070C0"/>
                </a:solidFill>
                <a:effectLst/>
              </a:rPr>
              <a:t>Energy Function:</a:t>
            </a:r>
          </a:p>
        </p:txBody>
      </p:sp>
      <p:sp>
        <p:nvSpPr>
          <p:cNvPr id="91" name="Rectangle 90"/>
          <p:cNvSpPr/>
          <p:nvPr/>
        </p:nvSpPr>
        <p:spPr>
          <a:xfrm>
            <a:off x="5029200" y="1357737"/>
            <a:ext cx="1066800" cy="685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mc:AlternateContent xmlns:mc="http://schemas.openxmlformats.org/markup-compatibility/2006" xmlns:a14="http://schemas.microsoft.com/office/drawing/2010/main">
        <mc:Choice Requires="a14">
          <p:sp>
            <p:nvSpPr>
              <p:cNvPr id="98" name="TextBox 97"/>
              <p:cNvSpPr txBox="1"/>
              <p:nvPr/>
            </p:nvSpPr>
            <p:spPr>
              <a:xfrm>
                <a:off x="585242" y="1700637"/>
                <a:ext cx="7973516" cy="6265626"/>
              </a:xfrm>
              <a:prstGeom prst="rect">
                <a:avLst/>
              </a:prstGeom>
              <a:noFill/>
            </p:spPr>
            <p:txBody>
              <a:bodyPr wrap="square" rtlCol="0">
                <a:spAutoFit/>
              </a:bodyPr>
              <a:lstStyle/>
              <a:p>
                <a:pPr marL="457200" indent="-457200">
                  <a:buAutoNum type="arabicParenBoth"/>
                </a:pPr>
                <a:endParaRPr lang="en-US" altLang="zh-CN" sz="2400" dirty="0" smtClean="0">
                  <a:latin typeface="Times New Roman" pitchFamily="18" charset="0"/>
                  <a:cs typeface="Times New Roman" pitchFamily="18" charset="0"/>
                </a:endParaRPr>
              </a:p>
              <a:p>
                <a:pPr algn="l"/>
                <a:r>
                  <a:rPr lang="en-US" altLang="zh-CN" sz="2400" dirty="0" smtClean="0">
                    <a:effectLst/>
                    <a:latin typeface="Times New Roman" pitchFamily="18" charset="0"/>
                    <a:cs typeface="Times New Roman" pitchFamily="18" charset="0"/>
                  </a:rPr>
                  <a:t>A </a:t>
                </a:r>
                <a:r>
                  <a:rPr lang="en-US" altLang="zh-CN" sz="2400" b="1" dirty="0">
                    <a:effectLst/>
                    <a:latin typeface="Times New Roman" pitchFamily="18" charset="0"/>
                    <a:cs typeface="Times New Roman" pitchFamily="18" charset="0"/>
                  </a:rPr>
                  <a:t>thin plate </a:t>
                </a:r>
                <a:r>
                  <a:rPr lang="en-US" altLang="zh-CN" sz="2400" b="1" dirty="0" smtClean="0">
                    <a:effectLst/>
                    <a:latin typeface="Times New Roman" pitchFamily="18" charset="0"/>
                    <a:cs typeface="Times New Roman" pitchFamily="18" charset="0"/>
                  </a:rPr>
                  <a:t>spline(TPS)</a:t>
                </a:r>
                <a:r>
                  <a:rPr lang="en-US" altLang="zh-CN" sz="2400" dirty="0">
                    <a:effectLst/>
                    <a:latin typeface="Times New Roman" pitchFamily="18" charset="0"/>
                    <a:cs typeface="Times New Roman" pitchFamily="18" charset="0"/>
                  </a:rPr>
                  <a:t> simulates how a thin metal plate would behave if it was forced through </a:t>
                </a:r>
                <a:r>
                  <a:rPr lang="en-US" altLang="zh-CN" sz="2400" dirty="0" smtClean="0">
                    <a:effectLst/>
                    <a:latin typeface="Times New Roman" pitchFamily="18" charset="0"/>
                    <a:cs typeface="Times New Roman" pitchFamily="18" charset="0"/>
                  </a:rPr>
                  <a:t>a set </a:t>
                </a:r>
                <a:r>
                  <a:rPr lang="en-US" altLang="zh-CN" sz="2400" dirty="0">
                    <a:effectLst/>
                    <a:latin typeface="Times New Roman" pitchFamily="18" charset="0"/>
                    <a:cs typeface="Times New Roman" pitchFamily="18" charset="0"/>
                  </a:rPr>
                  <a:t>of control </a:t>
                </a:r>
                <a:r>
                  <a:rPr lang="en-US" altLang="zh-CN" sz="2400" dirty="0" smtClean="0">
                    <a:effectLst/>
                    <a:latin typeface="Times New Roman" pitchFamily="18" charset="0"/>
                    <a:cs typeface="Times New Roman" pitchFamily="18" charset="0"/>
                  </a:rPr>
                  <a:t>points.</a:t>
                </a:r>
              </a:p>
              <a:p>
                <a:pPr algn="l"/>
                <a:endParaRPr lang="en-US" altLang="zh-CN" sz="2400" dirty="0">
                  <a:solidFill>
                    <a:srgbClr val="00B0F0"/>
                  </a:solidFill>
                  <a:effectLst/>
                  <a:latin typeface="Times New Roman" pitchFamily="18" charset="0"/>
                  <a:cs typeface="Times New Roman" pitchFamily="18" charset="0"/>
                </a:endParaRPr>
              </a:p>
              <a:p>
                <a:pPr algn="l"/>
                <a:endParaRPr lang="en-US" altLang="zh-CN" sz="2400" dirty="0" smtClean="0">
                  <a:solidFill>
                    <a:srgbClr val="00B0F0"/>
                  </a:solidFill>
                  <a:effectLst/>
                  <a:latin typeface="Times New Roman" pitchFamily="18" charset="0"/>
                  <a:cs typeface="Times New Roman" pitchFamily="18" charset="0"/>
                </a:endParaRPr>
              </a:p>
              <a:p>
                <a:pPr algn="l"/>
                <a:endParaRPr lang="en-US" altLang="zh-CN" sz="2400" dirty="0">
                  <a:solidFill>
                    <a:srgbClr val="00B0F0"/>
                  </a:solidFill>
                  <a:effectLst/>
                  <a:latin typeface="Times New Roman" pitchFamily="18" charset="0"/>
                  <a:cs typeface="Times New Roman" pitchFamily="18" charset="0"/>
                </a:endParaRPr>
              </a:p>
              <a:p>
                <a:pPr algn="l"/>
                <a:endParaRPr lang="en-US" altLang="zh-CN" sz="2400" dirty="0" smtClean="0">
                  <a:solidFill>
                    <a:srgbClr val="00B0F0"/>
                  </a:solidFill>
                  <a:effectLst/>
                  <a:latin typeface="Times New Roman" pitchFamily="18" charset="0"/>
                  <a:cs typeface="Times New Roman" pitchFamily="18" charset="0"/>
                </a:endParaRPr>
              </a:p>
              <a:p>
                <a:pPr algn="l"/>
                <a:endParaRPr lang="en-US" altLang="zh-CN" sz="2400" dirty="0">
                  <a:solidFill>
                    <a:srgbClr val="00B0F0"/>
                  </a:solidFill>
                  <a:effectLst/>
                  <a:latin typeface="Times New Roman" pitchFamily="18" charset="0"/>
                  <a:cs typeface="Times New Roman" pitchFamily="18" charset="0"/>
                </a:endParaRPr>
              </a:p>
              <a:p>
                <a:pPr algn="l"/>
                <a:endParaRPr lang="en-US" altLang="zh-CN" sz="2400" dirty="0" smtClean="0">
                  <a:solidFill>
                    <a:srgbClr val="00B0F0"/>
                  </a:solidFill>
                  <a:effectLst/>
                  <a:latin typeface="Times New Roman" pitchFamily="18" charset="0"/>
                  <a:cs typeface="Times New Roman" pitchFamily="18" charset="0"/>
                </a:endParaRPr>
              </a:p>
              <a:p>
                <a:pPr algn="l"/>
                <a:r>
                  <a:rPr lang="en-US" altLang="zh-CN" sz="2400" dirty="0" smtClean="0">
                    <a:solidFill>
                      <a:srgbClr val="00B0F0"/>
                    </a:solidFill>
                    <a:effectLst/>
                    <a:latin typeface="Times New Roman" pitchFamily="18" charset="0"/>
                    <a:cs typeface="Times New Roman" pitchFamily="18" charset="0"/>
                  </a:rPr>
                  <a:t>3D </a:t>
                </a:r>
                <a:r>
                  <a:rPr lang="en-US" altLang="zh-CN" sz="2400" dirty="0">
                    <a:solidFill>
                      <a:srgbClr val="00B0F0"/>
                    </a:solidFill>
                    <a:effectLst/>
                    <a:latin typeface="Times New Roman" pitchFamily="18" charset="0"/>
                    <a:cs typeface="Times New Roman" pitchFamily="18" charset="0"/>
                  </a:rPr>
                  <a:t>TPS : </a:t>
                </a:r>
                <a14:m>
                  <m:oMath xmlns:m="http://schemas.openxmlformats.org/officeDocument/2006/math">
                    <m:r>
                      <a:rPr lang="en-US" altLang="zh-CN" sz="2400" i="1">
                        <a:solidFill>
                          <a:srgbClr val="00B0F0"/>
                        </a:solidFill>
                        <a:effectLst/>
                        <a:latin typeface="Cambria Math" panose="02040503050406030204" pitchFamily="18" charset="0"/>
                        <a:cs typeface="Times New Roman" pitchFamily="18" charset="0"/>
                      </a:rPr>
                      <m:t>𝑇𝑃𝑆</m:t>
                    </m:r>
                    <m:r>
                      <a:rPr lang="en-US" altLang="zh-CN" sz="2400" i="1">
                        <a:solidFill>
                          <a:srgbClr val="00B0F0"/>
                        </a:solidFill>
                        <a:effectLst/>
                        <a:latin typeface="Cambria Math"/>
                        <a:cs typeface="Times New Roman" pitchFamily="18" charset="0"/>
                      </a:rPr>
                      <m:t>(</m:t>
                    </m:r>
                    <m:r>
                      <a:rPr lang="en-US" altLang="zh-CN" sz="2400" b="0" i="1" smtClean="0">
                        <a:solidFill>
                          <a:srgbClr val="00B0F0"/>
                        </a:solidFill>
                        <a:effectLst/>
                        <a:latin typeface="Cambria Math" panose="02040503050406030204" pitchFamily="18" charset="0"/>
                        <a:cs typeface="Times New Roman" pitchFamily="18" charset="0"/>
                      </a:rPr>
                      <m:t>𝑣</m:t>
                    </m:r>
                    <m:r>
                      <a:rPr lang="en-US" altLang="zh-CN" sz="2400" i="1">
                        <a:solidFill>
                          <a:srgbClr val="00B0F0"/>
                        </a:solidFill>
                        <a:effectLst/>
                        <a:latin typeface="Cambria Math"/>
                        <a:cs typeface="Times New Roman" pitchFamily="18" charset="0"/>
                      </a:rPr>
                      <m:t>)=</m:t>
                    </m:r>
                    <m:nary>
                      <m:naryPr>
                        <m:chr m:val="∬"/>
                        <m:ctrlPr>
                          <a:rPr lang="en-US" altLang="zh-CN" sz="2400" i="1">
                            <a:solidFill>
                              <a:srgbClr val="00B0F0"/>
                            </a:solidFill>
                            <a:effectLst/>
                            <a:latin typeface="Cambria Math" panose="02040503050406030204" pitchFamily="18" charset="0"/>
                            <a:cs typeface="Times New Roman" pitchFamily="18" charset="0"/>
                          </a:rPr>
                        </m:ctrlPr>
                      </m:naryPr>
                      <m:sub>
                        <m:r>
                          <m:rPr>
                            <m:sty m:val="p"/>
                            <m:brk m:alnAt="23"/>
                          </m:rPr>
                          <a:rPr lang="el-GR" altLang="zh-CN" sz="2400" i="1">
                            <a:solidFill>
                              <a:srgbClr val="00B0F0"/>
                            </a:solidFill>
                            <a:effectLst/>
                            <a:latin typeface="Cambria Math"/>
                            <a:cs typeface="Times New Roman" pitchFamily="18" charset="0"/>
                          </a:rPr>
                          <m:t>Ω</m:t>
                        </m:r>
                      </m:sub>
                      <m:sup/>
                      <m:e>
                        <m:eqArr>
                          <m:eqArrPr>
                            <m:ctrlPr>
                              <a:rPr lang="en-US" altLang="zh-CN" sz="2400" i="1">
                                <a:solidFill>
                                  <a:srgbClr val="00B0F0"/>
                                </a:solidFill>
                                <a:effectLst/>
                                <a:latin typeface="Cambria Math" panose="02040503050406030204" pitchFamily="18" charset="0"/>
                                <a:cs typeface="Times New Roman" pitchFamily="18" charset="0"/>
                              </a:rPr>
                            </m:ctrlPr>
                          </m:eqArrPr>
                          <m:e>
                            <m:r>
                              <a:rPr lang="en-US" altLang="zh-CN" sz="2400" i="1">
                                <a:solidFill>
                                  <a:srgbClr val="00B0F0"/>
                                </a:solidFill>
                                <a:effectLst/>
                                <a:latin typeface="Cambria Math"/>
                                <a:cs typeface="Times New Roman" pitchFamily="18" charset="0"/>
                              </a:rPr>
                              <m:t>[</m:t>
                            </m:r>
                            <m:sSup>
                              <m:sSupPr>
                                <m:ctrlPr>
                                  <a:rPr lang="en-US" altLang="zh-CN" sz="2400" i="1">
                                    <a:solidFill>
                                      <a:srgbClr val="00B0F0"/>
                                    </a:solidFill>
                                    <a:effectLst/>
                                    <a:latin typeface="Cambria Math" panose="02040503050406030204" pitchFamily="18" charset="0"/>
                                    <a:cs typeface="Times New Roman" pitchFamily="18" charset="0"/>
                                  </a:rPr>
                                </m:ctrlPr>
                              </m:sSupPr>
                              <m:e>
                                <m:d>
                                  <m:dPr>
                                    <m:begChr m:val="|"/>
                                    <m:endChr m:val="|"/>
                                    <m:ctrlPr>
                                      <a:rPr lang="en-US" altLang="zh-CN" sz="2400" i="1">
                                        <a:solidFill>
                                          <a:srgbClr val="00B0F0"/>
                                        </a:solidFill>
                                        <a:effectLst/>
                                        <a:latin typeface="Cambria Math" panose="02040503050406030204" pitchFamily="18" charset="0"/>
                                        <a:cs typeface="Times New Roman" pitchFamily="18" charset="0"/>
                                      </a:rPr>
                                    </m:ctrlPr>
                                  </m:dPr>
                                  <m:e>
                                    <m:f>
                                      <m:fPr>
                                        <m:ctrlPr>
                                          <a:rPr lang="en-US" altLang="zh-CN" sz="2400" i="1">
                                            <a:solidFill>
                                              <a:srgbClr val="00B0F0"/>
                                            </a:solidFill>
                                            <a:effectLst/>
                                            <a:latin typeface="Cambria Math" panose="02040503050406030204" pitchFamily="18" charset="0"/>
                                            <a:cs typeface="Times New Roman" pitchFamily="18" charset="0"/>
                                          </a:rPr>
                                        </m:ctrlPr>
                                      </m:fPr>
                                      <m:num>
                                        <m:sSup>
                                          <m:sSupPr>
                                            <m:ctrlPr>
                                              <a:rPr lang="en-US" altLang="zh-CN" sz="2400" i="1">
                                                <a:solidFill>
                                                  <a:srgbClr val="00B0F0"/>
                                                </a:solidFill>
                                                <a:effectLst/>
                                                <a:latin typeface="Cambria Math" panose="02040503050406030204" pitchFamily="18" charset="0"/>
                                                <a:cs typeface="Times New Roman" pitchFamily="18" charset="0"/>
                                              </a:rPr>
                                            </m:ctrlPr>
                                          </m:sSupPr>
                                          <m:e>
                                            <m:r>
                                              <a:rPr lang="en-US" altLang="zh-CN" sz="2400" i="1">
                                                <a:solidFill>
                                                  <a:srgbClr val="00B0F0"/>
                                                </a:solidFill>
                                                <a:effectLst/>
                                                <a:latin typeface="Cambria Math"/>
                                                <a:cs typeface="Times New Roman" pitchFamily="18" charset="0"/>
                                              </a:rPr>
                                              <m:t>𝜕</m:t>
                                            </m:r>
                                          </m:e>
                                          <m:sup>
                                            <m:r>
                                              <a:rPr lang="en-US" altLang="zh-CN" sz="2400" i="1">
                                                <a:solidFill>
                                                  <a:srgbClr val="00B0F0"/>
                                                </a:solidFill>
                                                <a:effectLst/>
                                                <a:latin typeface="Cambria Math"/>
                                                <a:cs typeface="Times New Roman" pitchFamily="18" charset="0"/>
                                              </a:rPr>
                                              <m:t>2</m:t>
                                            </m:r>
                                          </m:sup>
                                        </m:sSup>
                                        <m:r>
                                          <a:rPr lang="en-US" altLang="zh-CN" sz="2400" b="0" i="1" smtClean="0">
                                            <a:solidFill>
                                              <a:srgbClr val="00B0F0"/>
                                            </a:solidFill>
                                            <a:effectLst/>
                                            <a:latin typeface="Cambria Math" panose="02040503050406030204" pitchFamily="18" charset="0"/>
                                            <a:cs typeface="Times New Roman" pitchFamily="18" charset="0"/>
                                          </a:rPr>
                                          <m:t>𝑣</m:t>
                                        </m:r>
                                      </m:num>
                                      <m:den>
                                        <m:r>
                                          <a:rPr lang="en-US" altLang="zh-CN" sz="2400" i="1">
                                            <a:solidFill>
                                              <a:srgbClr val="00B0F0"/>
                                            </a:solidFill>
                                            <a:effectLst/>
                                            <a:latin typeface="Cambria Math"/>
                                            <a:cs typeface="Times New Roman" pitchFamily="18" charset="0"/>
                                          </a:rPr>
                                          <m:t>𝜕</m:t>
                                        </m:r>
                                        <m:sSup>
                                          <m:sSupPr>
                                            <m:ctrlPr>
                                              <a:rPr lang="en-US" altLang="zh-CN" sz="2400" i="1">
                                                <a:solidFill>
                                                  <a:srgbClr val="00B0F0"/>
                                                </a:solidFill>
                                                <a:effectLst/>
                                                <a:latin typeface="Cambria Math" panose="02040503050406030204" pitchFamily="18" charset="0"/>
                                                <a:cs typeface="Times New Roman" pitchFamily="18" charset="0"/>
                                              </a:rPr>
                                            </m:ctrlPr>
                                          </m:sSupPr>
                                          <m:e>
                                            <m:r>
                                              <a:rPr lang="en-US" altLang="zh-CN" sz="2400" i="1">
                                                <a:solidFill>
                                                  <a:srgbClr val="00B0F0"/>
                                                </a:solidFill>
                                                <a:effectLst/>
                                                <a:latin typeface="Cambria Math"/>
                                                <a:cs typeface="Times New Roman" pitchFamily="18" charset="0"/>
                                              </a:rPr>
                                              <m:t>𝑥</m:t>
                                            </m:r>
                                          </m:e>
                                          <m:sup>
                                            <m:r>
                                              <a:rPr lang="en-US" altLang="zh-CN" sz="2400" i="1">
                                                <a:solidFill>
                                                  <a:srgbClr val="00B0F0"/>
                                                </a:solidFill>
                                                <a:effectLst/>
                                                <a:latin typeface="Cambria Math"/>
                                                <a:cs typeface="Times New Roman" pitchFamily="18" charset="0"/>
                                              </a:rPr>
                                              <m:t>2</m:t>
                                            </m:r>
                                          </m:sup>
                                        </m:sSup>
                                      </m:den>
                                    </m:f>
                                  </m:e>
                                </m:d>
                              </m:e>
                              <m:sup>
                                <m:r>
                                  <a:rPr lang="en-US" altLang="zh-CN" sz="2400" i="1">
                                    <a:solidFill>
                                      <a:srgbClr val="00B0F0"/>
                                    </a:solidFill>
                                    <a:effectLst/>
                                    <a:latin typeface="Cambria Math"/>
                                    <a:cs typeface="Times New Roman" pitchFamily="18" charset="0"/>
                                  </a:rPr>
                                  <m:t>2</m:t>
                                </m:r>
                              </m:sup>
                            </m:sSup>
                            <m:r>
                              <a:rPr lang="en-US" altLang="zh-CN" sz="2400" i="1">
                                <a:solidFill>
                                  <a:srgbClr val="00B0F0"/>
                                </a:solidFill>
                                <a:effectLst/>
                                <a:latin typeface="Cambria Math"/>
                                <a:cs typeface="Times New Roman" pitchFamily="18" charset="0"/>
                              </a:rPr>
                              <m:t>+</m:t>
                            </m:r>
                            <m:sSup>
                              <m:sSupPr>
                                <m:ctrlPr>
                                  <a:rPr lang="en-US" altLang="zh-CN" sz="2400" i="1">
                                    <a:solidFill>
                                      <a:srgbClr val="00B0F0"/>
                                    </a:solidFill>
                                    <a:effectLst/>
                                    <a:latin typeface="Cambria Math" panose="02040503050406030204" pitchFamily="18" charset="0"/>
                                    <a:cs typeface="Times New Roman" pitchFamily="18" charset="0"/>
                                  </a:rPr>
                                </m:ctrlPr>
                              </m:sSupPr>
                              <m:e>
                                <m:d>
                                  <m:dPr>
                                    <m:begChr m:val="|"/>
                                    <m:endChr m:val="|"/>
                                    <m:ctrlPr>
                                      <a:rPr lang="en-US" altLang="zh-CN" sz="2400" i="1">
                                        <a:solidFill>
                                          <a:srgbClr val="00B0F0"/>
                                        </a:solidFill>
                                        <a:effectLst/>
                                        <a:latin typeface="Cambria Math" panose="02040503050406030204" pitchFamily="18" charset="0"/>
                                        <a:cs typeface="Times New Roman" pitchFamily="18" charset="0"/>
                                      </a:rPr>
                                    </m:ctrlPr>
                                  </m:dPr>
                                  <m:e>
                                    <m:f>
                                      <m:fPr>
                                        <m:ctrlPr>
                                          <a:rPr lang="en-US" altLang="zh-CN" sz="2400" i="1">
                                            <a:solidFill>
                                              <a:srgbClr val="00B0F0"/>
                                            </a:solidFill>
                                            <a:effectLst/>
                                            <a:latin typeface="Cambria Math" panose="02040503050406030204" pitchFamily="18" charset="0"/>
                                            <a:cs typeface="Times New Roman" pitchFamily="18" charset="0"/>
                                          </a:rPr>
                                        </m:ctrlPr>
                                      </m:fPr>
                                      <m:num>
                                        <m:sSup>
                                          <m:sSupPr>
                                            <m:ctrlPr>
                                              <a:rPr lang="en-US" altLang="zh-CN" sz="2400" i="1">
                                                <a:solidFill>
                                                  <a:srgbClr val="00B0F0"/>
                                                </a:solidFill>
                                                <a:effectLst/>
                                                <a:latin typeface="Cambria Math" panose="02040503050406030204" pitchFamily="18" charset="0"/>
                                                <a:cs typeface="Times New Roman" pitchFamily="18" charset="0"/>
                                              </a:rPr>
                                            </m:ctrlPr>
                                          </m:sSupPr>
                                          <m:e>
                                            <m:r>
                                              <a:rPr lang="en-US" altLang="zh-CN" sz="2400" i="1">
                                                <a:solidFill>
                                                  <a:srgbClr val="00B0F0"/>
                                                </a:solidFill>
                                                <a:effectLst/>
                                                <a:latin typeface="Cambria Math"/>
                                                <a:cs typeface="Times New Roman" pitchFamily="18" charset="0"/>
                                              </a:rPr>
                                              <m:t>𝜕</m:t>
                                            </m:r>
                                          </m:e>
                                          <m:sup>
                                            <m:r>
                                              <a:rPr lang="en-US" altLang="zh-CN" sz="2400" i="1">
                                                <a:solidFill>
                                                  <a:srgbClr val="00B0F0"/>
                                                </a:solidFill>
                                                <a:effectLst/>
                                                <a:latin typeface="Cambria Math"/>
                                                <a:cs typeface="Times New Roman" pitchFamily="18" charset="0"/>
                                              </a:rPr>
                                              <m:t>2</m:t>
                                            </m:r>
                                          </m:sup>
                                        </m:sSup>
                                        <m:r>
                                          <a:rPr lang="en-US" altLang="zh-CN" sz="2400" i="1">
                                            <a:solidFill>
                                              <a:srgbClr val="00B0F0"/>
                                            </a:solidFill>
                                            <a:effectLst/>
                                            <a:latin typeface="Cambria Math" panose="02040503050406030204" pitchFamily="18" charset="0"/>
                                            <a:cs typeface="Times New Roman" pitchFamily="18" charset="0"/>
                                          </a:rPr>
                                          <m:t>𝑣</m:t>
                                        </m:r>
                                      </m:num>
                                      <m:den>
                                        <m:r>
                                          <a:rPr lang="en-US" altLang="zh-CN" sz="2400" i="1">
                                            <a:solidFill>
                                              <a:srgbClr val="00B0F0"/>
                                            </a:solidFill>
                                            <a:effectLst/>
                                            <a:latin typeface="Cambria Math"/>
                                            <a:cs typeface="Times New Roman" pitchFamily="18" charset="0"/>
                                          </a:rPr>
                                          <m:t>𝜕</m:t>
                                        </m:r>
                                        <m:sSup>
                                          <m:sSupPr>
                                            <m:ctrlPr>
                                              <a:rPr lang="en-US" altLang="zh-CN" sz="2400" i="1">
                                                <a:solidFill>
                                                  <a:srgbClr val="00B0F0"/>
                                                </a:solidFill>
                                                <a:effectLst/>
                                                <a:latin typeface="Cambria Math" panose="02040503050406030204" pitchFamily="18" charset="0"/>
                                                <a:cs typeface="Times New Roman" pitchFamily="18" charset="0"/>
                                              </a:rPr>
                                            </m:ctrlPr>
                                          </m:sSupPr>
                                          <m:e>
                                            <m:r>
                                              <a:rPr lang="en-US" altLang="zh-CN" sz="2400" b="0" i="1" smtClean="0">
                                                <a:solidFill>
                                                  <a:srgbClr val="00B0F0"/>
                                                </a:solidFill>
                                                <a:effectLst/>
                                                <a:latin typeface="Cambria Math" panose="02040503050406030204" pitchFamily="18" charset="0"/>
                                                <a:cs typeface="Times New Roman" pitchFamily="18" charset="0"/>
                                              </a:rPr>
                                              <m:t>𝑦</m:t>
                                            </m:r>
                                          </m:e>
                                          <m:sup>
                                            <m:r>
                                              <a:rPr lang="en-US" altLang="zh-CN" sz="2400" i="1">
                                                <a:solidFill>
                                                  <a:srgbClr val="00B0F0"/>
                                                </a:solidFill>
                                                <a:effectLst/>
                                                <a:latin typeface="Cambria Math"/>
                                                <a:cs typeface="Times New Roman" pitchFamily="18" charset="0"/>
                                              </a:rPr>
                                              <m:t>2</m:t>
                                            </m:r>
                                          </m:sup>
                                        </m:sSup>
                                      </m:den>
                                    </m:f>
                                  </m:e>
                                </m:d>
                              </m:e>
                              <m:sup>
                                <m:r>
                                  <a:rPr lang="en-US" altLang="zh-CN" sz="2400" i="1">
                                    <a:solidFill>
                                      <a:srgbClr val="00B0F0"/>
                                    </a:solidFill>
                                    <a:effectLst/>
                                    <a:latin typeface="Cambria Math"/>
                                    <a:cs typeface="Times New Roman" pitchFamily="18" charset="0"/>
                                  </a:rPr>
                                  <m:t>2</m:t>
                                </m:r>
                              </m:sup>
                            </m:sSup>
                            <m:r>
                              <a:rPr lang="en-US" altLang="zh-CN" sz="2400" i="1">
                                <a:solidFill>
                                  <a:srgbClr val="00B0F0"/>
                                </a:solidFill>
                                <a:effectLst/>
                                <a:latin typeface="Cambria Math"/>
                                <a:cs typeface="Times New Roman" pitchFamily="18" charset="0"/>
                              </a:rPr>
                              <m:t>+</m:t>
                            </m:r>
                            <m:sSup>
                              <m:sSupPr>
                                <m:ctrlPr>
                                  <a:rPr lang="en-US" altLang="zh-CN" sz="2400" i="1">
                                    <a:solidFill>
                                      <a:srgbClr val="00B0F0"/>
                                    </a:solidFill>
                                    <a:effectLst/>
                                    <a:latin typeface="Cambria Math" panose="02040503050406030204" pitchFamily="18" charset="0"/>
                                    <a:cs typeface="Times New Roman" pitchFamily="18" charset="0"/>
                                  </a:rPr>
                                </m:ctrlPr>
                              </m:sSupPr>
                              <m:e>
                                <m:d>
                                  <m:dPr>
                                    <m:begChr m:val="|"/>
                                    <m:endChr m:val="|"/>
                                    <m:ctrlPr>
                                      <a:rPr lang="en-US" altLang="zh-CN" sz="2400" i="1">
                                        <a:solidFill>
                                          <a:srgbClr val="00B0F0"/>
                                        </a:solidFill>
                                        <a:effectLst/>
                                        <a:latin typeface="Cambria Math" panose="02040503050406030204" pitchFamily="18" charset="0"/>
                                        <a:cs typeface="Times New Roman" pitchFamily="18" charset="0"/>
                                      </a:rPr>
                                    </m:ctrlPr>
                                  </m:dPr>
                                  <m:e>
                                    <m:f>
                                      <m:fPr>
                                        <m:ctrlPr>
                                          <a:rPr lang="en-US" altLang="zh-CN" sz="2400" i="1">
                                            <a:solidFill>
                                              <a:srgbClr val="00B0F0"/>
                                            </a:solidFill>
                                            <a:effectLst/>
                                            <a:latin typeface="Cambria Math" panose="02040503050406030204" pitchFamily="18" charset="0"/>
                                            <a:cs typeface="Times New Roman" pitchFamily="18" charset="0"/>
                                          </a:rPr>
                                        </m:ctrlPr>
                                      </m:fPr>
                                      <m:num>
                                        <m:sSup>
                                          <m:sSupPr>
                                            <m:ctrlPr>
                                              <a:rPr lang="en-US" altLang="zh-CN" sz="2400" i="1">
                                                <a:solidFill>
                                                  <a:srgbClr val="00B0F0"/>
                                                </a:solidFill>
                                                <a:effectLst/>
                                                <a:latin typeface="Cambria Math" panose="02040503050406030204" pitchFamily="18" charset="0"/>
                                                <a:cs typeface="Times New Roman" pitchFamily="18" charset="0"/>
                                              </a:rPr>
                                            </m:ctrlPr>
                                          </m:sSupPr>
                                          <m:e>
                                            <m:r>
                                              <a:rPr lang="en-US" altLang="zh-CN" sz="2400" i="1">
                                                <a:solidFill>
                                                  <a:srgbClr val="00B0F0"/>
                                                </a:solidFill>
                                                <a:effectLst/>
                                                <a:latin typeface="Cambria Math"/>
                                                <a:cs typeface="Times New Roman" pitchFamily="18" charset="0"/>
                                              </a:rPr>
                                              <m:t>𝜕</m:t>
                                            </m:r>
                                          </m:e>
                                          <m:sup>
                                            <m:r>
                                              <a:rPr lang="en-US" altLang="zh-CN" sz="2400" i="1">
                                                <a:solidFill>
                                                  <a:srgbClr val="00B0F0"/>
                                                </a:solidFill>
                                                <a:effectLst/>
                                                <a:latin typeface="Cambria Math"/>
                                                <a:cs typeface="Times New Roman" pitchFamily="18" charset="0"/>
                                              </a:rPr>
                                              <m:t>2</m:t>
                                            </m:r>
                                          </m:sup>
                                        </m:sSup>
                                        <m:r>
                                          <a:rPr lang="en-US" altLang="zh-CN" sz="2400" i="1">
                                            <a:solidFill>
                                              <a:srgbClr val="00B0F0"/>
                                            </a:solidFill>
                                            <a:effectLst/>
                                            <a:latin typeface="Cambria Math" panose="02040503050406030204" pitchFamily="18" charset="0"/>
                                            <a:cs typeface="Times New Roman" pitchFamily="18" charset="0"/>
                                          </a:rPr>
                                          <m:t>𝑣</m:t>
                                        </m:r>
                                      </m:num>
                                      <m:den>
                                        <m:r>
                                          <a:rPr lang="en-US" altLang="zh-CN" sz="2400" i="1">
                                            <a:solidFill>
                                              <a:srgbClr val="00B0F0"/>
                                            </a:solidFill>
                                            <a:effectLst/>
                                            <a:latin typeface="Cambria Math"/>
                                            <a:cs typeface="Times New Roman" pitchFamily="18" charset="0"/>
                                          </a:rPr>
                                          <m:t>𝜕</m:t>
                                        </m:r>
                                        <m:sSup>
                                          <m:sSupPr>
                                            <m:ctrlPr>
                                              <a:rPr lang="en-US" altLang="zh-CN" sz="2400" i="1">
                                                <a:solidFill>
                                                  <a:srgbClr val="00B0F0"/>
                                                </a:solidFill>
                                                <a:effectLst/>
                                                <a:latin typeface="Cambria Math" panose="02040503050406030204" pitchFamily="18" charset="0"/>
                                                <a:cs typeface="Times New Roman" pitchFamily="18" charset="0"/>
                                              </a:rPr>
                                            </m:ctrlPr>
                                          </m:sSupPr>
                                          <m:e>
                                            <m:r>
                                              <a:rPr lang="en-US" altLang="zh-CN" sz="2400" b="0" i="1" smtClean="0">
                                                <a:solidFill>
                                                  <a:srgbClr val="00B0F0"/>
                                                </a:solidFill>
                                                <a:effectLst/>
                                                <a:latin typeface="Cambria Math" panose="02040503050406030204" pitchFamily="18" charset="0"/>
                                                <a:cs typeface="Times New Roman" pitchFamily="18" charset="0"/>
                                              </a:rPr>
                                              <m:t>𝑧</m:t>
                                            </m:r>
                                          </m:e>
                                          <m:sup>
                                            <m:r>
                                              <a:rPr lang="en-US" altLang="zh-CN" sz="2400" i="1">
                                                <a:solidFill>
                                                  <a:srgbClr val="00B0F0"/>
                                                </a:solidFill>
                                                <a:effectLst/>
                                                <a:latin typeface="Cambria Math"/>
                                                <a:cs typeface="Times New Roman" pitchFamily="18" charset="0"/>
                                              </a:rPr>
                                              <m:t>2</m:t>
                                            </m:r>
                                          </m:sup>
                                        </m:sSup>
                                      </m:den>
                                    </m:f>
                                  </m:e>
                                </m:d>
                              </m:e>
                              <m:sup>
                                <m:r>
                                  <a:rPr lang="en-US" altLang="zh-CN" sz="2400" i="1">
                                    <a:solidFill>
                                      <a:srgbClr val="00B0F0"/>
                                    </a:solidFill>
                                    <a:effectLst/>
                                    <a:latin typeface="Cambria Math"/>
                                    <a:cs typeface="Times New Roman" pitchFamily="18" charset="0"/>
                                  </a:rPr>
                                  <m:t>2</m:t>
                                </m:r>
                              </m:sup>
                            </m:sSup>
                          </m:e>
                          <m:e>
                            <m:r>
                              <a:rPr lang="en-US" altLang="zh-CN" sz="2400" i="1">
                                <a:solidFill>
                                  <a:srgbClr val="00B0F0"/>
                                </a:solidFill>
                                <a:effectLst/>
                                <a:latin typeface="Cambria Math"/>
                                <a:cs typeface="Times New Roman" pitchFamily="18" charset="0"/>
                              </a:rPr>
                              <m:t>+2</m:t>
                            </m:r>
                            <m:sSup>
                              <m:sSupPr>
                                <m:ctrlPr>
                                  <a:rPr lang="en-US" altLang="zh-CN" sz="2400" i="1">
                                    <a:solidFill>
                                      <a:srgbClr val="00B0F0"/>
                                    </a:solidFill>
                                    <a:effectLst/>
                                    <a:latin typeface="Cambria Math" panose="02040503050406030204" pitchFamily="18" charset="0"/>
                                    <a:cs typeface="Times New Roman" pitchFamily="18" charset="0"/>
                                  </a:rPr>
                                </m:ctrlPr>
                              </m:sSupPr>
                              <m:e>
                                <m:d>
                                  <m:dPr>
                                    <m:begChr m:val="|"/>
                                    <m:endChr m:val="|"/>
                                    <m:ctrlPr>
                                      <a:rPr lang="en-US" altLang="zh-CN" sz="2400" i="1">
                                        <a:solidFill>
                                          <a:srgbClr val="00B0F0"/>
                                        </a:solidFill>
                                        <a:effectLst/>
                                        <a:latin typeface="Cambria Math" panose="02040503050406030204" pitchFamily="18" charset="0"/>
                                        <a:cs typeface="Times New Roman" pitchFamily="18" charset="0"/>
                                      </a:rPr>
                                    </m:ctrlPr>
                                  </m:dPr>
                                  <m:e>
                                    <m:f>
                                      <m:fPr>
                                        <m:ctrlPr>
                                          <a:rPr lang="en-US" altLang="zh-CN" sz="2400" i="1">
                                            <a:solidFill>
                                              <a:srgbClr val="00B0F0"/>
                                            </a:solidFill>
                                            <a:effectLst/>
                                            <a:latin typeface="Cambria Math" panose="02040503050406030204" pitchFamily="18" charset="0"/>
                                            <a:cs typeface="Times New Roman" pitchFamily="18" charset="0"/>
                                          </a:rPr>
                                        </m:ctrlPr>
                                      </m:fPr>
                                      <m:num>
                                        <m:sSup>
                                          <m:sSupPr>
                                            <m:ctrlPr>
                                              <a:rPr lang="en-US" altLang="zh-CN" sz="2400" i="1">
                                                <a:solidFill>
                                                  <a:srgbClr val="00B0F0"/>
                                                </a:solidFill>
                                                <a:effectLst/>
                                                <a:latin typeface="Cambria Math" panose="02040503050406030204" pitchFamily="18" charset="0"/>
                                                <a:cs typeface="Times New Roman" pitchFamily="18" charset="0"/>
                                              </a:rPr>
                                            </m:ctrlPr>
                                          </m:sSupPr>
                                          <m:e>
                                            <m:r>
                                              <a:rPr lang="en-US" altLang="zh-CN" sz="2400" i="1">
                                                <a:solidFill>
                                                  <a:srgbClr val="00B0F0"/>
                                                </a:solidFill>
                                                <a:effectLst/>
                                                <a:latin typeface="Cambria Math"/>
                                                <a:cs typeface="Times New Roman" pitchFamily="18" charset="0"/>
                                              </a:rPr>
                                              <m:t>𝜕</m:t>
                                            </m:r>
                                          </m:e>
                                          <m:sup>
                                            <m:r>
                                              <a:rPr lang="en-US" altLang="zh-CN" sz="2400" i="1">
                                                <a:solidFill>
                                                  <a:srgbClr val="00B0F0"/>
                                                </a:solidFill>
                                                <a:effectLst/>
                                                <a:latin typeface="Cambria Math"/>
                                                <a:cs typeface="Times New Roman" pitchFamily="18" charset="0"/>
                                              </a:rPr>
                                              <m:t>2</m:t>
                                            </m:r>
                                          </m:sup>
                                        </m:sSup>
                                        <m:r>
                                          <a:rPr lang="en-US" altLang="zh-CN" sz="2400" b="0" i="1" smtClean="0">
                                            <a:solidFill>
                                              <a:srgbClr val="00B0F0"/>
                                            </a:solidFill>
                                            <a:effectLst/>
                                            <a:latin typeface="Cambria Math" panose="02040503050406030204" pitchFamily="18" charset="0"/>
                                            <a:cs typeface="Times New Roman" pitchFamily="18" charset="0"/>
                                          </a:rPr>
                                          <m:t>𝑣</m:t>
                                        </m:r>
                                      </m:num>
                                      <m:den>
                                        <m:r>
                                          <a:rPr lang="en-US" altLang="zh-CN" sz="2400" i="1">
                                            <a:solidFill>
                                              <a:srgbClr val="00B0F0"/>
                                            </a:solidFill>
                                            <a:effectLst/>
                                            <a:latin typeface="Cambria Math"/>
                                            <a:cs typeface="Times New Roman" pitchFamily="18" charset="0"/>
                                          </a:rPr>
                                          <m:t>𝜕</m:t>
                                        </m:r>
                                        <m:r>
                                          <a:rPr lang="en-US" altLang="zh-CN" sz="2400" i="1">
                                            <a:solidFill>
                                              <a:srgbClr val="00B0F0"/>
                                            </a:solidFill>
                                            <a:effectLst/>
                                            <a:latin typeface="Cambria Math"/>
                                            <a:cs typeface="Times New Roman" pitchFamily="18" charset="0"/>
                                          </a:rPr>
                                          <m:t>𝑥</m:t>
                                        </m:r>
                                        <m:r>
                                          <a:rPr lang="en-US" altLang="zh-CN" sz="2400" i="1">
                                            <a:solidFill>
                                              <a:srgbClr val="00B0F0"/>
                                            </a:solidFill>
                                            <a:effectLst/>
                                            <a:latin typeface="Cambria Math"/>
                                            <a:cs typeface="Times New Roman" pitchFamily="18" charset="0"/>
                                          </a:rPr>
                                          <m:t>𝜕</m:t>
                                        </m:r>
                                        <m:r>
                                          <a:rPr lang="en-US" altLang="zh-CN" sz="2400" i="1">
                                            <a:solidFill>
                                              <a:srgbClr val="00B0F0"/>
                                            </a:solidFill>
                                            <a:effectLst/>
                                            <a:latin typeface="Cambria Math"/>
                                            <a:cs typeface="Times New Roman" pitchFamily="18" charset="0"/>
                                          </a:rPr>
                                          <m:t>𝑦</m:t>
                                        </m:r>
                                      </m:den>
                                    </m:f>
                                  </m:e>
                                </m:d>
                              </m:e>
                              <m:sup>
                                <m:r>
                                  <a:rPr lang="en-US" altLang="zh-CN" sz="2400" i="1">
                                    <a:solidFill>
                                      <a:srgbClr val="00B0F0"/>
                                    </a:solidFill>
                                    <a:effectLst/>
                                    <a:latin typeface="Cambria Math"/>
                                    <a:cs typeface="Times New Roman" pitchFamily="18" charset="0"/>
                                  </a:rPr>
                                  <m:t>2</m:t>
                                </m:r>
                              </m:sup>
                            </m:sSup>
                            <m:r>
                              <a:rPr lang="en-US" altLang="zh-CN" sz="2400" i="1">
                                <a:solidFill>
                                  <a:srgbClr val="00B0F0"/>
                                </a:solidFill>
                                <a:effectLst/>
                                <a:latin typeface="Cambria Math"/>
                                <a:cs typeface="Times New Roman" pitchFamily="18" charset="0"/>
                              </a:rPr>
                              <m:t>+2</m:t>
                            </m:r>
                            <m:sSup>
                              <m:sSupPr>
                                <m:ctrlPr>
                                  <a:rPr lang="en-US" altLang="zh-CN" sz="2400" i="1">
                                    <a:solidFill>
                                      <a:srgbClr val="00B0F0"/>
                                    </a:solidFill>
                                    <a:effectLst/>
                                    <a:latin typeface="Cambria Math" panose="02040503050406030204" pitchFamily="18" charset="0"/>
                                    <a:cs typeface="Times New Roman" pitchFamily="18" charset="0"/>
                                  </a:rPr>
                                </m:ctrlPr>
                              </m:sSupPr>
                              <m:e>
                                <m:d>
                                  <m:dPr>
                                    <m:begChr m:val="|"/>
                                    <m:endChr m:val="|"/>
                                    <m:ctrlPr>
                                      <a:rPr lang="en-US" altLang="zh-CN" sz="2400" i="1">
                                        <a:solidFill>
                                          <a:srgbClr val="00B0F0"/>
                                        </a:solidFill>
                                        <a:effectLst/>
                                        <a:latin typeface="Cambria Math" panose="02040503050406030204" pitchFamily="18" charset="0"/>
                                        <a:cs typeface="Times New Roman" pitchFamily="18" charset="0"/>
                                      </a:rPr>
                                    </m:ctrlPr>
                                  </m:dPr>
                                  <m:e>
                                    <m:f>
                                      <m:fPr>
                                        <m:ctrlPr>
                                          <a:rPr lang="en-US" altLang="zh-CN" sz="2400" i="1">
                                            <a:solidFill>
                                              <a:srgbClr val="00B0F0"/>
                                            </a:solidFill>
                                            <a:effectLst/>
                                            <a:latin typeface="Cambria Math" panose="02040503050406030204" pitchFamily="18" charset="0"/>
                                            <a:cs typeface="Times New Roman" pitchFamily="18" charset="0"/>
                                          </a:rPr>
                                        </m:ctrlPr>
                                      </m:fPr>
                                      <m:num>
                                        <m:sSup>
                                          <m:sSupPr>
                                            <m:ctrlPr>
                                              <a:rPr lang="en-US" altLang="zh-CN" sz="2400" i="1">
                                                <a:solidFill>
                                                  <a:srgbClr val="00B0F0"/>
                                                </a:solidFill>
                                                <a:effectLst/>
                                                <a:latin typeface="Cambria Math" panose="02040503050406030204" pitchFamily="18" charset="0"/>
                                                <a:cs typeface="Times New Roman" pitchFamily="18" charset="0"/>
                                              </a:rPr>
                                            </m:ctrlPr>
                                          </m:sSupPr>
                                          <m:e>
                                            <m:r>
                                              <a:rPr lang="en-US" altLang="zh-CN" sz="2400" i="1">
                                                <a:solidFill>
                                                  <a:srgbClr val="00B0F0"/>
                                                </a:solidFill>
                                                <a:effectLst/>
                                                <a:latin typeface="Cambria Math"/>
                                                <a:cs typeface="Times New Roman" pitchFamily="18" charset="0"/>
                                              </a:rPr>
                                              <m:t>𝜕</m:t>
                                            </m:r>
                                          </m:e>
                                          <m:sup>
                                            <m:r>
                                              <a:rPr lang="en-US" altLang="zh-CN" sz="2400" i="1">
                                                <a:solidFill>
                                                  <a:srgbClr val="00B0F0"/>
                                                </a:solidFill>
                                                <a:effectLst/>
                                                <a:latin typeface="Cambria Math"/>
                                                <a:cs typeface="Times New Roman" pitchFamily="18" charset="0"/>
                                              </a:rPr>
                                              <m:t>2</m:t>
                                            </m:r>
                                          </m:sup>
                                        </m:sSup>
                                        <m:r>
                                          <a:rPr lang="en-US" altLang="zh-CN" sz="2400" b="0" i="1" smtClean="0">
                                            <a:solidFill>
                                              <a:srgbClr val="00B0F0"/>
                                            </a:solidFill>
                                            <a:effectLst/>
                                            <a:latin typeface="Cambria Math" panose="02040503050406030204" pitchFamily="18" charset="0"/>
                                            <a:cs typeface="Times New Roman" pitchFamily="18" charset="0"/>
                                          </a:rPr>
                                          <m:t>𝑣</m:t>
                                        </m:r>
                                      </m:num>
                                      <m:den>
                                        <m:r>
                                          <a:rPr lang="en-US" altLang="zh-CN" sz="2400" i="1" smtClean="0">
                                            <a:solidFill>
                                              <a:srgbClr val="00B0F0"/>
                                            </a:solidFill>
                                            <a:effectLst/>
                                            <a:latin typeface="Cambria Math"/>
                                            <a:cs typeface="Times New Roman" pitchFamily="18" charset="0"/>
                                          </a:rPr>
                                          <m:t>𝜕</m:t>
                                        </m:r>
                                        <m:r>
                                          <a:rPr lang="en-US" altLang="zh-CN" sz="2400" b="0" i="1" smtClean="0">
                                            <a:solidFill>
                                              <a:srgbClr val="00B0F0"/>
                                            </a:solidFill>
                                            <a:effectLst/>
                                            <a:latin typeface="Cambria Math" panose="02040503050406030204" pitchFamily="18" charset="0"/>
                                            <a:cs typeface="Times New Roman" pitchFamily="18" charset="0"/>
                                          </a:rPr>
                                          <m:t>𝑦</m:t>
                                        </m:r>
                                        <m:r>
                                          <a:rPr lang="en-US" altLang="zh-CN" sz="2400" i="1" smtClean="0">
                                            <a:solidFill>
                                              <a:srgbClr val="00B0F0"/>
                                            </a:solidFill>
                                            <a:effectLst/>
                                            <a:latin typeface="Cambria Math"/>
                                            <a:cs typeface="Times New Roman" pitchFamily="18" charset="0"/>
                                          </a:rPr>
                                          <m:t>𝜕</m:t>
                                        </m:r>
                                        <m:r>
                                          <a:rPr lang="en-US" altLang="zh-CN" sz="2400" b="0" i="1" smtClean="0">
                                            <a:solidFill>
                                              <a:srgbClr val="00B0F0"/>
                                            </a:solidFill>
                                            <a:effectLst/>
                                            <a:latin typeface="Cambria Math" panose="02040503050406030204" pitchFamily="18" charset="0"/>
                                            <a:cs typeface="Times New Roman" pitchFamily="18" charset="0"/>
                                          </a:rPr>
                                          <m:t>𝑧</m:t>
                                        </m:r>
                                      </m:den>
                                    </m:f>
                                  </m:e>
                                </m:d>
                              </m:e>
                              <m:sup>
                                <m:r>
                                  <a:rPr lang="en-US" altLang="zh-CN" sz="2400" i="1">
                                    <a:solidFill>
                                      <a:srgbClr val="00B0F0"/>
                                    </a:solidFill>
                                    <a:effectLst/>
                                    <a:latin typeface="Cambria Math"/>
                                    <a:cs typeface="Times New Roman" pitchFamily="18" charset="0"/>
                                  </a:rPr>
                                  <m:t>2</m:t>
                                </m:r>
                              </m:sup>
                            </m:sSup>
                            <m:r>
                              <a:rPr lang="en-US" altLang="zh-CN" sz="2400" i="1">
                                <a:solidFill>
                                  <a:srgbClr val="00B0F0"/>
                                </a:solidFill>
                                <a:effectLst/>
                                <a:latin typeface="Cambria Math"/>
                                <a:cs typeface="Times New Roman" pitchFamily="18" charset="0"/>
                              </a:rPr>
                              <m:t>+2</m:t>
                            </m:r>
                            <m:sSup>
                              <m:sSupPr>
                                <m:ctrlPr>
                                  <a:rPr lang="en-US" altLang="zh-CN" sz="2400" i="1">
                                    <a:solidFill>
                                      <a:srgbClr val="00B0F0"/>
                                    </a:solidFill>
                                    <a:effectLst/>
                                    <a:latin typeface="Cambria Math" panose="02040503050406030204" pitchFamily="18" charset="0"/>
                                    <a:cs typeface="Times New Roman" pitchFamily="18" charset="0"/>
                                  </a:rPr>
                                </m:ctrlPr>
                              </m:sSupPr>
                              <m:e>
                                <m:d>
                                  <m:dPr>
                                    <m:begChr m:val="|"/>
                                    <m:endChr m:val="|"/>
                                    <m:ctrlPr>
                                      <a:rPr lang="en-US" altLang="zh-CN" sz="2400" i="1">
                                        <a:solidFill>
                                          <a:srgbClr val="00B0F0"/>
                                        </a:solidFill>
                                        <a:effectLst/>
                                        <a:latin typeface="Cambria Math" panose="02040503050406030204" pitchFamily="18" charset="0"/>
                                        <a:cs typeface="Times New Roman" pitchFamily="18" charset="0"/>
                                      </a:rPr>
                                    </m:ctrlPr>
                                  </m:dPr>
                                  <m:e>
                                    <m:f>
                                      <m:fPr>
                                        <m:ctrlPr>
                                          <a:rPr lang="en-US" altLang="zh-CN" sz="2400" i="1">
                                            <a:solidFill>
                                              <a:srgbClr val="00B0F0"/>
                                            </a:solidFill>
                                            <a:effectLst/>
                                            <a:latin typeface="Cambria Math" panose="02040503050406030204" pitchFamily="18" charset="0"/>
                                            <a:cs typeface="Times New Roman" pitchFamily="18" charset="0"/>
                                          </a:rPr>
                                        </m:ctrlPr>
                                      </m:fPr>
                                      <m:num>
                                        <m:sSup>
                                          <m:sSupPr>
                                            <m:ctrlPr>
                                              <a:rPr lang="en-US" altLang="zh-CN" sz="2400" i="1">
                                                <a:solidFill>
                                                  <a:srgbClr val="00B0F0"/>
                                                </a:solidFill>
                                                <a:effectLst/>
                                                <a:latin typeface="Cambria Math" panose="02040503050406030204" pitchFamily="18" charset="0"/>
                                                <a:cs typeface="Times New Roman" pitchFamily="18" charset="0"/>
                                              </a:rPr>
                                            </m:ctrlPr>
                                          </m:sSupPr>
                                          <m:e>
                                            <m:r>
                                              <a:rPr lang="en-US" altLang="zh-CN" sz="2400" i="1">
                                                <a:solidFill>
                                                  <a:srgbClr val="00B0F0"/>
                                                </a:solidFill>
                                                <a:effectLst/>
                                                <a:latin typeface="Cambria Math"/>
                                                <a:cs typeface="Times New Roman" pitchFamily="18" charset="0"/>
                                              </a:rPr>
                                              <m:t>𝜕</m:t>
                                            </m:r>
                                          </m:e>
                                          <m:sup>
                                            <m:r>
                                              <a:rPr lang="en-US" altLang="zh-CN" sz="2400" i="1">
                                                <a:solidFill>
                                                  <a:srgbClr val="00B0F0"/>
                                                </a:solidFill>
                                                <a:effectLst/>
                                                <a:latin typeface="Cambria Math"/>
                                                <a:cs typeface="Times New Roman" pitchFamily="18" charset="0"/>
                                              </a:rPr>
                                              <m:t>2</m:t>
                                            </m:r>
                                          </m:sup>
                                        </m:sSup>
                                        <m:r>
                                          <a:rPr lang="en-US" altLang="zh-CN" sz="2400" b="0" i="1" smtClean="0">
                                            <a:solidFill>
                                              <a:srgbClr val="00B0F0"/>
                                            </a:solidFill>
                                            <a:effectLst/>
                                            <a:latin typeface="Cambria Math" panose="02040503050406030204" pitchFamily="18" charset="0"/>
                                            <a:cs typeface="Times New Roman" pitchFamily="18" charset="0"/>
                                          </a:rPr>
                                          <m:t>𝑣</m:t>
                                        </m:r>
                                      </m:num>
                                      <m:den>
                                        <m:r>
                                          <a:rPr lang="en-US" altLang="zh-CN" sz="2400" i="1">
                                            <a:solidFill>
                                              <a:srgbClr val="00B0F0"/>
                                            </a:solidFill>
                                            <a:effectLst/>
                                            <a:latin typeface="Cambria Math"/>
                                            <a:cs typeface="Times New Roman" pitchFamily="18" charset="0"/>
                                          </a:rPr>
                                          <m:t>𝜕</m:t>
                                        </m:r>
                                        <m:r>
                                          <a:rPr lang="en-US" altLang="zh-CN" sz="2400" b="0" i="1" smtClean="0">
                                            <a:solidFill>
                                              <a:srgbClr val="00B0F0"/>
                                            </a:solidFill>
                                            <a:effectLst/>
                                            <a:latin typeface="Cambria Math" panose="02040503050406030204" pitchFamily="18" charset="0"/>
                                            <a:cs typeface="Times New Roman" pitchFamily="18" charset="0"/>
                                          </a:rPr>
                                          <m:t>𝑧</m:t>
                                        </m:r>
                                        <m:r>
                                          <a:rPr lang="en-US" altLang="zh-CN" sz="2400" i="1">
                                            <a:solidFill>
                                              <a:srgbClr val="00B0F0"/>
                                            </a:solidFill>
                                            <a:effectLst/>
                                            <a:latin typeface="Cambria Math"/>
                                            <a:cs typeface="Times New Roman" pitchFamily="18" charset="0"/>
                                          </a:rPr>
                                          <m:t>𝜕</m:t>
                                        </m:r>
                                        <m:r>
                                          <a:rPr lang="en-US" altLang="zh-CN" sz="2400" b="0" i="1" smtClean="0">
                                            <a:solidFill>
                                              <a:srgbClr val="00B0F0"/>
                                            </a:solidFill>
                                            <a:effectLst/>
                                            <a:latin typeface="Cambria Math" panose="02040503050406030204" pitchFamily="18" charset="0"/>
                                            <a:cs typeface="Times New Roman" pitchFamily="18" charset="0"/>
                                          </a:rPr>
                                          <m:t>𝑥</m:t>
                                        </m:r>
                                      </m:den>
                                    </m:f>
                                  </m:e>
                                </m:d>
                              </m:e>
                              <m:sup>
                                <m:r>
                                  <a:rPr lang="en-US" altLang="zh-CN" sz="2400" i="1">
                                    <a:solidFill>
                                      <a:srgbClr val="00B0F0"/>
                                    </a:solidFill>
                                    <a:effectLst/>
                                    <a:latin typeface="Cambria Math"/>
                                    <a:cs typeface="Times New Roman" pitchFamily="18" charset="0"/>
                                  </a:rPr>
                                  <m:t>2</m:t>
                                </m:r>
                              </m:sup>
                            </m:sSup>
                            <m:r>
                              <a:rPr lang="en-US" altLang="zh-CN" sz="2400" i="1">
                                <a:solidFill>
                                  <a:srgbClr val="00B0F0"/>
                                </a:solidFill>
                                <a:effectLst/>
                                <a:latin typeface="Cambria Math"/>
                                <a:cs typeface="Times New Roman" pitchFamily="18" charset="0"/>
                              </a:rPr>
                              <m:t>]</m:t>
                            </m:r>
                          </m:e>
                        </m:eqArr>
                      </m:e>
                    </m:nary>
                  </m:oMath>
                </a14:m>
                <a:endParaRPr lang="en-US" altLang="zh-CN" sz="2400" dirty="0" smtClean="0">
                  <a:solidFill>
                    <a:srgbClr val="00B0F0"/>
                  </a:solidFill>
                  <a:latin typeface="Times New Roman" pitchFamily="18" charset="0"/>
                  <a:cs typeface="Times New Roman" pitchFamily="18" charset="0"/>
                </a:endParaRPr>
              </a:p>
              <a:p>
                <a:endParaRPr lang="en-US" altLang="zh-CN" sz="2400" dirty="0" smtClean="0">
                  <a:solidFill>
                    <a:srgbClr val="00B0F0"/>
                  </a:solidFill>
                  <a:latin typeface="Times New Roman" pitchFamily="18" charset="0"/>
                  <a:cs typeface="Times New Roman" pitchFamily="18" charset="0"/>
                </a:endParaRPr>
              </a:p>
              <a:p>
                <a:endParaRPr lang="en-US" altLang="zh-CN" sz="2400" dirty="0" smtClean="0">
                  <a:solidFill>
                    <a:srgbClr val="00B0F0"/>
                  </a:solidFill>
                  <a:latin typeface="Times New Roman" pitchFamily="18" charset="0"/>
                  <a:cs typeface="Times New Roman" pitchFamily="18" charset="0"/>
                </a:endParaRPr>
              </a:p>
              <a:p>
                <a:endParaRPr lang="en-US" altLang="zh-CN" sz="2400" dirty="0">
                  <a:solidFill>
                    <a:srgbClr val="00B0F0"/>
                  </a:solidFill>
                  <a:latin typeface="Times New Roman" pitchFamily="18" charset="0"/>
                  <a:cs typeface="Times New Roman" pitchFamily="18" charset="0"/>
                </a:endParaRPr>
              </a:p>
              <a:p>
                <a:endParaRPr lang="zh-CN" altLang="en-US" dirty="0"/>
              </a:p>
            </p:txBody>
          </p:sp>
        </mc:Choice>
        <mc:Fallback xmlns="">
          <p:sp>
            <p:nvSpPr>
              <p:cNvPr id="98" name="TextBox 97"/>
              <p:cNvSpPr txBox="1">
                <a:spLocks noRot="1" noChangeAspect="1" noMove="1" noResize="1" noEditPoints="1" noAdjustHandles="1" noChangeArrowheads="1" noChangeShapeType="1" noTextEdit="1"/>
              </p:cNvSpPr>
              <p:nvPr/>
            </p:nvSpPr>
            <p:spPr>
              <a:xfrm>
                <a:off x="585242" y="1700637"/>
                <a:ext cx="7973516" cy="6265626"/>
              </a:xfrm>
              <a:prstGeom prst="rect">
                <a:avLst/>
              </a:prstGeom>
              <a:blipFill rotWithShape="0">
                <a:blip r:embed="rId5"/>
                <a:stretch>
                  <a:fillRect l="-1147"/>
                </a:stretch>
              </a:blipFill>
            </p:spPr>
            <p:txBody>
              <a:bodyPr/>
              <a:lstStyle/>
              <a:p>
                <a:r>
                  <a:rPr lang="zh-CN" altLang="en-US">
                    <a:noFill/>
                  </a:rPr>
                  <a:t> </a:t>
                </a:r>
              </a:p>
            </p:txBody>
          </p:sp>
        </mc:Fallback>
      </mc:AlternateContent>
      <p:pic>
        <p:nvPicPr>
          <p:cNvPr id="99"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2978152"/>
            <a:ext cx="3823553" cy="2000251"/>
          </a:xfrm>
          <a:prstGeom prst="rect">
            <a:avLst/>
          </a:prstGeom>
        </p:spPr>
      </p:pic>
    </p:spTree>
    <p:custDataLst>
      <p:tags r:id="rId1"/>
    </p:custDataLst>
    <p:extLst>
      <p:ext uri="{BB962C8B-B14F-4D97-AF65-F5344CB8AC3E}">
        <p14:creationId xmlns:p14="http://schemas.microsoft.com/office/powerpoint/2010/main" val="1651917555"/>
      </p:ext>
    </p:extLst>
  </p:cSld>
  <p:clrMapOvr>
    <a:masterClrMapping/>
  </p:clrMapOvr>
  <mc:AlternateContent xmlns:mc="http://schemas.openxmlformats.org/markup-compatibility/2006" xmlns:p14="http://schemas.microsoft.com/office/powerpoint/2010/main">
    <mc:Choice Requires="p14">
      <p:transition p14:dur="10" advTm="50211"/>
    </mc:Choice>
    <mc:Fallback xmlns="">
      <p:transition advTm="5021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noAutofit/>
          </a:bodyPr>
          <a:lstStyle/>
          <a:p>
            <a:r>
              <a:rPr lang="en-US" dirty="0" smtClean="0"/>
              <a:t>Stage1: Temporal synchronization</a:t>
            </a:r>
            <a:endParaRPr lang="en-US" dirty="0"/>
          </a:p>
        </p:txBody>
      </p:sp>
      <mc:AlternateContent xmlns:mc="http://schemas.openxmlformats.org/markup-compatibility/2006" xmlns:a14="http://schemas.microsoft.com/office/drawing/2010/main">
        <mc:Choice Requires="a14">
          <p:sp>
            <p:nvSpPr>
              <p:cNvPr id="28" name="TextBox 27"/>
              <p:cNvSpPr txBox="1"/>
              <p:nvPr/>
            </p:nvSpPr>
            <p:spPr>
              <a:xfrm>
                <a:off x="2667000" y="865287"/>
                <a:ext cx="4267200" cy="984885"/>
              </a:xfrm>
              <a:prstGeom prst="rect">
                <a:avLst/>
              </a:prstGeom>
              <a:noFill/>
            </p:spPr>
            <p:txBody>
              <a:bodyPr wrap="square" lIns="18288" tIns="0" rIns="18288" bIns="0" rtlCol="0">
                <a:spAutoFit/>
              </a:bodyPr>
              <a:lstStyle/>
              <a:p>
                <a:endParaRPr lang="en-US" altLang="zh-CN" sz="3200" b="0" i="1" dirty="0" smtClean="0">
                  <a:effectLst/>
                  <a:latin typeface="Cambria Math"/>
                </a:endParaRPr>
              </a:p>
              <a:p>
                <a14:m>
                  <m:oMath xmlns:m="http://schemas.openxmlformats.org/officeDocument/2006/math">
                    <m:sSub>
                      <m:sSubPr>
                        <m:ctrlPr>
                          <a:rPr lang="en-US" altLang="zh-CN" sz="3200" i="1" smtClean="0">
                            <a:effectLst/>
                            <a:latin typeface="Cambria Math" panose="02040503050406030204" pitchFamily="18" charset="0"/>
                          </a:rPr>
                        </m:ctrlPr>
                      </m:sSubPr>
                      <m:e>
                        <m:r>
                          <a:rPr lang="en-US" altLang="zh-CN" sz="3200" i="1">
                            <a:effectLst/>
                            <a:latin typeface="Cambria Math"/>
                          </a:rPr>
                          <m:t>𝐸</m:t>
                        </m:r>
                      </m:e>
                      <m:sub>
                        <m:r>
                          <a:rPr lang="en-US" altLang="zh-CN" sz="3200" b="0" i="1" smtClean="0">
                            <a:effectLst/>
                            <a:latin typeface="Cambria Math"/>
                          </a:rPr>
                          <m:t>𝑇𝑃𝑆</m:t>
                        </m:r>
                      </m:sub>
                    </m:sSub>
                    <m:r>
                      <a:rPr lang="en-US" altLang="zh-CN" sz="3200" b="0" i="1" smtClean="0">
                        <a:effectLst/>
                        <a:latin typeface="Cambria Math"/>
                      </a:rPr>
                      <m:t>   +</m:t>
                    </m:r>
                    <m:r>
                      <a:rPr lang="en-US" altLang="zh-CN" sz="3200" b="0" i="1" smtClean="0">
                        <a:effectLst/>
                        <a:latin typeface="Cambria Math" panose="02040503050406030204" pitchFamily="18" charset="0"/>
                      </a:rPr>
                      <m:t>   </m:t>
                    </m:r>
                    <m:r>
                      <m:rPr>
                        <m:sty m:val="p"/>
                      </m:rPr>
                      <a:rPr lang="el-GR" altLang="zh-CN" sz="3200" i="1">
                        <a:effectLst/>
                        <a:latin typeface="Cambria Math"/>
                      </a:rPr>
                      <m:t>λ</m:t>
                    </m:r>
                    <m:sSub>
                      <m:sSubPr>
                        <m:ctrlPr>
                          <a:rPr lang="en-US" altLang="zh-CN" sz="3200" i="1" smtClean="0">
                            <a:effectLst/>
                            <a:latin typeface="Cambria Math" panose="02040503050406030204" pitchFamily="18" charset="0"/>
                          </a:rPr>
                        </m:ctrlPr>
                      </m:sSubPr>
                      <m:e>
                        <m:r>
                          <a:rPr lang="en-US" altLang="zh-CN" sz="3200" i="1">
                            <a:effectLst/>
                            <a:latin typeface="Cambria Math"/>
                          </a:rPr>
                          <m:t>𝐸</m:t>
                        </m:r>
                      </m:e>
                      <m:sub>
                        <m:r>
                          <a:rPr lang="en-US" altLang="zh-CN" sz="3200" b="0" i="1" smtClean="0">
                            <a:effectLst/>
                            <a:latin typeface="Cambria Math"/>
                          </a:rPr>
                          <m:t>𝑈𝐼</m:t>
                        </m:r>
                      </m:sub>
                    </m:sSub>
                  </m:oMath>
                </a14:m>
                <a:r>
                  <a:rPr lang="zh-CN" altLang="en-US" sz="3200" dirty="0" smtClean="0">
                    <a:effectLst/>
                  </a:rPr>
                  <a:t>  </a:t>
                </a:r>
                <a:endParaRPr lang="zh-CN" altLang="en-US" sz="3200" dirty="0" err="1" smtClean="0">
                  <a:effectLs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2667000" y="865287"/>
                <a:ext cx="4267200" cy="984885"/>
              </a:xfrm>
              <a:prstGeom prst="rect">
                <a:avLst/>
              </a:prstGeom>
              <a:blipFill rotWithShape="0">
                <a:blip r:embed="rId4"/>
                <a:stretch>
                  <a:fillRect/>
                </a:stretch>
              </a:blipFill>
            </p:spPr>
            <p:txBody>
              <a:bodyPr/>
              <a:lstStyle/>
              <a:p>
                <a:r>
                  <a:rPr lang="en-US">
                    <a:noFill/>
                  </a:rPr>
                  <a:t> </a:t>
                </a:r>
              </a:p>
            </p:txBody>
          </p:sp>
        </mc:Fallback>
      </mc:AlternateContent>
      <p:sp>
        <p:nvSpPr>
          <p:cNvPr id="8" name="TextBox 7"/>
          <p:cNvSpPr txBox="1"/>
          <p:nvPr/>
        </p:nvSpPr>
        <p:spPr>
          <a:xfrm>
            <a:off x="76200" y="1447800"/>
            <a:ext cx="3048000" cy="430887"/>
          </a:xfrm>
          <a:prstGeom prst="rect">
            <a:avLst/>
          </a:prstGeom>
          <a:noFill/>
        </p:spPr>
        <p:txBody>
          <a:bodyPr wrap="square" lIns="18288" tIns="0" rIns="18288" bIns="0" rtlCol="0">
            <a:spAutoFit/>
          </a:bodyPr>
          <a:lstStyle/>
          <a:p>
            <a:r>
              <a:rPr lang="en-US" sz="2800" dirty="0" smtClean="0">
                <a:solidFill>
                  <a:srgbClr val="0070C0"/>
                </a:solidFill>
                <a:effectLst/>
              </a:rPr>
              <a:t>Energy Function:</a:t>
            </a:r>
          </a:p>
        </p:txBody>
      </p:sp>
      <p:sp>
        <p:nvSpPr>
          <p:cNvPr id="82" name="Cube 81"/>
          <p:cNvSpPr/>
          <p:nvPr/>
        </p:nvSpPr>
        <p:spPr>
          <a:xfrm>
            <a:off x="3719515" y="2876551"/>
            <a:ext cx="1752600" cy="3810000"/>
          </a:xfrm>
          <a:prstGeom prst="cub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83" name="Cube 82"/>
          <p:cNvSpPr/>
          <p:nvPr/>
        </p:nvSpPr>
        <p:spPr>
          <a:xfrm>
            <a:off x="466723" y="2828925"/>
            <a:ext cx="1752600" cy="3810000"/>
          </a:xfrm>
          <a:prstGeom prst="cub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84" name="Cube 83"/>
          <p:cNvSpPr/>
          <p:nvPr/>
        </p:nvSpPr>
        <p:spPr>
          <a:xfrm>
            <a:off x="6910388" y="2895600"/>
            <a:ext cx="1752600" cy="3810000"/>
          </a:xfrm>
          <a:prstGeom prst="cub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grpSp>
        <p:nvGrpSpPr>
          <p:cNvPr id="11" name="Group 10"/>
          <p:cNvGrpSpPr/>
          <p:nvPr/>
        </p:nvGrpSpPr>
        <p:grpSpPr>
          <a:xfrm>
            <a:off x="464041" y="4361367"/>
            <a:ext cx="1762125" cy="749057"/>
            <a:chOff x="464041" y="4137292"/>
            <a:chExt cx="1762125" cy="749057"/>
          </a:xfrm>
        </p:grpSpPr>
        <p:sp>
          <p:nvSpPr>
            <p:cNvPr id="104" name="Parallelogram 14"/>
            <p:cNvSpPr/>
            <p:nvPr/>
          </p:nvSpPr>
          <p:spPr>
            <a:xfrm>
              <a:off x="464041" y="4419624"/>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rgbClr val="00B050">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107" name="Down Arrow 106"/>
            <p:cNvSpPr/>
            <p:nvPr/>
          </p:nvSpPr>
          <p:spPr>
            <a:xfrm>
              <a:off x="1128206" y="4137292"/>
              <a:ext cx="253222" cy="54446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920809" y="4642508"/>
            <a:ext cx="1747456" cy="954097"/>
            <a:chOff x="6920809" y="4418433"/>
            <a:chExt cx="1747456" cy="954097"/>
          </a:xfrm>
        </p:grpSpPr>
        <p:sp>
          <p:nvSpPr>
            <p:cNvPr id="105" name="Parallelogram 14"/>
            <p:cNvSpPr/>
            <p:nvPr/>
          </p:nvSpPr>
          <p:spPr>
            <a:xfrm>
              <a:off x="6920809" y="4418433"/>
              <a:ext cx="1747456" cy="458549"/>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rgbClr val="00B050">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110" name="Down Arrow 109"/>
            <p:cNvSpPr/>
            <p:nvPr/>
          </p:nvSpPr>
          <p:spPr>
            <a:xfrm flipV="1">
              <a:off x="7675259" y="4876981"/>
              <a:ext cx="254304" cy="49554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4049573" y="4824771"/>
            <a:ext cx="983716" cy="985923"/>
            <a:chOff x="3730706" y="4621974"/>
            <a:chExt cx="983716" cy="985923"/>
          </a:xfrm>
        </p:grpSpPr>
        <p:cxnSp>
          <p:nvCxnSpPr>
            <p:cNvPr id="112" name="Straight Arrow Connector 111"/>
            <p:cNvCxnSpPr/>
            <p:nvPr/>
          </p:nvCxnSpPr>
          <p:spPr>
            <a:xfrm>
              <a:off x="4705727" y="4800425"/>
              <a:ext cx="8695" cy="711778"/>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13" name="Straight Arrow Connector 112"/>
            <p:cNvCxnSpPr/>
            <p:nvPr/>
          </p:nvCxnSpPr>
          <p:spPr>
            <a:xfrm>
              <a:off x="3730706" y="4885242"/>
              <a:ext cx="0" cy="62696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14" name="Straight Arrow Connector 113"/>
            <p:cNvCxnSpPr/>
            <p:nvPr/>
          </p:nvCxnSpPr>
          <p:spPr>
            <a:xfrm>
              <a:off x="4338266" y="4621974"/>
              <a:ext cx="26680" cy="985923"/>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grpSp>
      <p:grpSp>
        <p:nvGrpSpPr>
          <p:cNvPr id="20" name="Group 19"/>
          <p:cNvGrpSpPr/>
          <p:nvPr/>
        </p:nvGrpSpPr>
        <p:grpSpPr>
          <a:xfrm>
            <a:off x="451483" y="3456664"/>
            <a:ext cx="8202278" cy="2741217"/>
            <a:chOff x="451483" y="3456664"/>
            <a:chExt cx="8202278" cy="2741217"/>
          </a:xfrm>
        </p:grpSpPr>
        <p:sp>
          <p:nvSpPr>
            <p:cNvPr id="90" name="Parallelogram 14"/>
            <p:cNvSpPr/>
            <p:nvPr/>
          </p:nvSpPr>
          <p:spPr>
            <a:xfrm>
              <a:off x="451483" y="3456664"/>
              <a:ext cx="1758317" cy="1036401"/>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514441"/>
                <a:gd name="connsiteX1" fmla="*/ 447675 w 1762125"/>
                <a:gd name="connsiteY1" fmla="*/ 9525 h 514441"/>
                <a:gd name="connsiteX2" fmla="*/ 1762125 w 1762125"/>
                <a:gd name="connsiteY2" fmla="*/ 0 h 514441"/>
                <a:gd name="connsiteX3" fmla="*/ 1343025 w 1762125"/>
                <a:gd name="connsiteY3" fmla="*/ 447675 h 514441"/>
                <a:gd name="connsiteX4" fmla="*/ 0 w 1762125"/>
                <a:gd name="connsiteY4" fmla="*/ 466725 h 514441"/>
                <a:gd name="connsiteX0" fmla="*/ 39302 w 1801427"/>
                <a:gd name="connsiteY0" fmla="*/ 466725 h 514441"/>
                <a:gd name="connsiteX1" fmla="*/ 486977 w 1801427"/>
                <a:gd name="connsiteY1" fmla="*/ 9525 h 514441"/>
                <a:gd name="connsiteX2" fmla="*/ 1801427 w 1801427"/>
                <a:gd name="connsiteY2" fmla="*/ 0 h 514441"/>
                <a:gd name="connsiteX3" fmla="*/ 1382327 w 1801427"/>
                <a:gd name="connsiteY3" fmla="*/ 447675 h 514441"/>
                <a:gd name="connsiteX4" fmla="*/ 39302 w 1801427"/>
                <a:gd name="connsiteY4" fmla="*/ 466725 h 514441"/>
                <a:gd name="connsiteX0" fmla="*/ 39302 w 1801427"/>
                <a:gd name="connsiteY0" fmla="*/ 518644 h 566360"/>
                <a:gd name="connsiteX1" fmla="*/ 486977 w 1801427"/>
                <a:gd name="connsiteY1" fmla="*/ 61444 h 566360"/>
                <a:gd name="connsiteX2" fmla="*/ 1801427 w 1801427"/>
                <a:gd name="connsiteY2" fmla="*/ 51919 h 566360"/>
                <a:gd name="connsiteX3" fmla="*/ 1382327 w 1801427"/>
                <a:gd name="connsiteY3" fmla="*/ 499594 h 566360"/>
                <a:gd name="connsiteX4" fmla="*/ 39302 w 1801427"/>
                <a:gd name="connsiteY4" fmla="*/ 518644 h 566360"/>
                <a:gd name="connsiteX0" fmla="*/ 39302 w 1843374"/>
                <a:gd name="connsiteY0" fmla="*/ 518644 h 566360"/>
                <a:gd name="connsiteX1" fmla="*/ 486977 w 1843374"/>
                <a:gd name="connsiteY1" fmla="*/ 61444 h 566360"/>
                <a:gd name="connsiteX2" fmla="*/ 1801427 w 1843374"/>
                <a:gd name="connsiteY2" fmla="*/ 51919 h 566360"/>
                <a:gd name="connsiteX3" fmla="*/ 1382327 w 1843374"/>
                <a:gd name="connsiteY3" fmla="*/ 499594 h 566360"/>
                <a:gd name="connsiteX4" fmla="*/ 39302 w 1843374"/>
                <a:gd name="connsiteY4" fmla="*/ 518644 h 566360"/>
                <a:gd name="connsiteX0" fmla="*/ 0 w 1804072"/>
                <a:gd name="connsiteY0" fmla="*/ 518644 h 566360"/>
                <a:gd name="connsiteX1" fmla="*/ 447675 w 1804072"/>
                <a:gd name="connsiteY1" fmla="*/ 61444 h 566360"/>
                <a:gd name="connsiteX2" fmla="*/ 1762125 w 1804072"/>
                <a:gd name="connsiteY2" fmla="*/ 51919 h 566360"/>
                <a:gd name="connsiteX3" fmla="*/ 1343025 w 1804072"/>
                <a:gd name="connsiteY3" fmla="*/ 499594 h 566360"/>
                <a:gd name="connsiteX4" fmla="*/ 0 w 1804072"/>
                <a:gd name="connsiteY4" fmla="*/ 518644 h 566360"/>
                <a:gd name="connsiteX0" fmla="*/ 0 w 1804072"/>
                <a:gd name="connsiteY0" fmla="*/ 518644 h 566360"/>
                <a:gd name="connsiteX1" fmla="*/ 447675 w 1804072"/>
                <a:gd name="connsiteY1" fmla="*/ 61444 h 566360"/>
                <a:gd name="connsiteX2" fmla="*/ 1762125 w 1804072"/>
                <a:gd name="connsiteY2" fmla="*/ 51919 h 566360"/>
                <a:gd name="connsiteX3" fmla="*/ 1343025 w 1804072"/>
                <a:gd name="connsiteY3" fmla="*/ 499594 h 566360"/>
                <a:gd name="connsiteX4" fmla="*/ 0 w 1804072"/>
                <a:gd name="connsiteY4" fmla="*/ 518644 h 566360"/>
                <a:gd name="connsiteX0" fmla="*/ 0 w 1804072"/>
                <a:gd name="connsiteY0" fmla="*/ 486616 h 534332"/>
                <a:gd name="connsiteX1" fmla="*/ 447675 w 1804072"/>
                <a:gd name="connsiteY1" fmla="*/ 29416 h 534332"/>
                <a:gd name="connsiteX2" fmla="*/ 1762125 w 1804072"/>
                <a:gd name="connsiteY2" fmla="*/ 19891 h 534332"/>
                <a:gd name="connsiteX3" fmla="*/ 1343025 w 1804072"/>
                <a:gd name="connsiteY3" fmla="*/ 467566 h 534332"/>
                <a:gd name="connsiteX4" fmla="*/ 0 w 1804072"/>
                <a:gd name="connsiteY4" fmla="*/ 486616 h 534332"/>
                <a:gd name="connsiteX0" fmla="*/ 0 w 1804072"/>
                <a:gd name="connsiteY0" fmla="*/ 466725 h 514441"/>
                <a:gd name="connsiteX1" fmla="*/ 447675 w 1804072"/>
                <a:gd name="connsiteY1" fmla="*/ 9525 h 514441"/>
                <a:gd name="connsiteX2" fmla="*/ 1762125 w 1804072"/>
                <a:gd name="connsiteY2" fmla="*/ 0 h 514441"/>
                <a:gd name="connsiteX3" fmla="*/ 1343025 w 1804072"/>
                <a:gd name="connsiteY3" fmla="*/ 447675 h 514441"/>
                <a:gd name="connsiteX4" fmla="*/ 0 w 1804072"/>
                <a:gd name="connsiteY4" fmla="*/ 466725 h 514441"/>
                <a:gd name="connsiteX0" fmla="*/ 0 w 1762125"/>
                <a:gd name="connsiteY0" fmla="*/ 466725 h 514441"/>
                <a:gd name="connsiteX1" fmla="*/ 447675 w 1762125"/>
                <a:gd name="connsiteY1" fmla="*/ 9525 h 514441"/>
                <a:gd name="connsiteX2" fmla="*/ 1762125 w 1762125"/>
                <a:gd name="connsiteY2" fmla="*/ 0 h 514441"/>
                <a:gd name="connsiteX3" fmla="*/ 1343025 w 1762125"/>
                <a:gd name="connsiteY3" fmla="*/ 447675 h 514441"/>
                <a:gd name="connsiteX4" fmla="*/ 0 w 1762125"/>
                <a:gd name="connsiteY4" fmla="*/ 466725 h 514441"/>
                <a:gd name="connsiteX0" fmla="*/ 0 w 1762125"/>
                <a:gd name="connsiteY0" fmla="*/ 466725 h 517552"/>
                <a:gd name="connsiteX1" fmla="*/ 447675 w 1762125"/>
                <a:gd name="connsiteY1" fmla="*/ 9525 h 517552"/>
                <a:gd name="connsiteX2" fmla="*/ 1762125 w 1762125"/>
                <a:gd name="connsiteY2" fmla="*/ 0 h 517552"/>
                <a:gd name="connsiteX3" fmla="*/ 1295400 w 1762125"/>
                <a:gd name="connsiteY3" fmla="*/ 454819 h 517552"/>
                <a:gd name="connsiteX4" fmla="*/ 0 w 1762125"/>
                <a:gd name="connsiteY4" fmla="*/ 466725 h 517552"/>
                <a:gd name="connsiteX0" fmla="*/ 0 w 1762125"/>
                <a:gd name="connsiteY0" fmla="*/ 466725 h 517552"/>
                <a:gd name="connsiteX1" fmla="*/ 447675 w 1762125"/>
                <a:gd name="connsiteY1" fmla="*/ 9525 h 517552"/>
                <a:gd name="connsiteX2" fmla="*/ 1762125 w 1762125"/>
                <a:gd name="connsiteY2" fmla="*/ 0 h 517552"/>
                <a:gd name="connsiteX3" fmla="*/ 1295400 w 1762125"/>
                <a:gd name="connsiteY3" fmla="*/ 454819 h 517552"/>
                <a:gd name="connsiteX4" fmla="*/ 0 w 1762125"/>
                <a:gd name="connsiteY4" fmla="*/ 466725 h 517552"/>
                <a:gd name="connsiteX0" fmla="*/ 0 w 1762125"/>
                <a:gd name="connsiteY0" fmla="*/ 466725 h 517552"/>
                <a:gd name="connsiteX1" fmla="*/ 447675 w 1762125"/>
                <a:gd name="connsiteY1" fmla="*/ 9525 h 517552"/>
                <a:gd name="connsiteX2" fmla="*/ 1762125 w 1762125"/>
                <a:gd name="connsiteY2" fmla="*/ 0 h 517552"/>
                <a:gd name="connsiteX3" fmla="*/ 1295400 w 1762125"/>
                <a:gd name="connsiteY3" fmla="*/ 454819 h 517552"/>
                <a:gd name="connsiteX4" fmla="*/ 0 w 1762125"/>
                <a:gd name="connsiteY4" fmla="*/ 466725 h 517552"/>
                <a:gd name="connsiteX0" fmla="*/ 0 w 1745457"/>
                <a:gd name="connsiteY0" fmla="*/ 464344 h 515171"/>
                <a:gd name="connsiteX1" fmla="*/ 447675 w 1745457"/>
                <a:gd name="connsiteY1" fmla="*/ 7144 h 515171"/>
                <a:gd name="connsiteX2" fmla="*/ 1745457 w 1745457"/>
                <a:gd name="connsiteY2" fmla="*/ 0 h 515171"/>
                <a:gd name="connsiteX3" fmla="*/ 1295400 w 1745457"/>
                <a:gd name="connsiteY3" fmla="*/ 452438 h 515171"/>
                <a:gd name="connsiteX4" fmla="*/ 0 w 1745457"/>
                <a:gd name="connsiteY4" fmla="*/ 464344 h 515171"/>
                <a:gd name="connsiteX0" fmla="*/ 0 w 1745457"/>
                <a:gd name="connsiteY0" fmla="*/ 464344 h 561820"/>
                <a:gd name="connsiteX1" fmla="*/ 447675 w 1745457"/>
                <a:gd name="connsiteY1" fmla="*/ 7144 h 561820"/>
                <a:gd name="connsiteX2" fmla="*/ 1745457 w 1745457"/>
                <a:gd name="connsiteY2" fmla="*/ 0 h 561820"/>
                <a:gd name="connsiteX3" fmla="*/ 1295400 w 1745457"/>
                <a:gd name="connsiteY3" fmla="*/ 452438 h 561820"/>
                <a:gd name="connsiteX4" fmla="*/ 0 w 1745457"/>
                <a:gd name="connsiteY4" fmla="*/ 464344 h 561820"/>
                <a:gd name="connsiteX0" fmla="*/ 0 w 1745457"/>
                <a:gd name="connsiteY0" fmla="*/ 464344 h 588678"/>
                <a:gd name="connsiteX1" fmla="*/ 447675 w 1745457"/>
                <a:gd name="connsiteY1" fmla="*/ 7144 h 588678"/>
                <a:gd name="connsiteX2" fmla="*/ 1745457 w 1745457"/>
                <a:gd name="connsiteY2" fmla="*/ 0 h 588678"/>
                <a:gd name="connsiteX3" fmla="*/ 1297781 w 1745457"/>
                <a:gd name="connsiteY3" fmla="*/ 492919 h 588678"/>
                <a:gd name="connsiteX4" fmla="*/ 0 w 1745457"/>
                <a:gd name="connsiteY4" fmla="*/ 464344 h 588678"/>
                <a:gd name="connsiteX0" fmla="*/ 0 w 1745457"/>
                <a:gd name="connsiteY0" fmla="*/ 464344 h 656192"/>
                <a:gd name="connsiteX1" fmla="*/ 447675 w 1745457"/>
                <a:gd name="connsiteY1" fmla="*/ 7144 h 656192"/>
                <a:gd name="connsiteX2" fmla="*/ 1745457 w 1745457"/>
                <a:gd name="connsiteY2" fmla="*/ 0 h 656192"/>
                <a:gd name="connsiteX3" fmla="*/ 1297781 w 1745457"/>
                <a:gd name="connsiteY3" fmla="*/ 492919 h 656192"/>
                <a:gd name="connsiteX4" fmla="*/ 0 w 1745457"/>
                <a:gd name="connsiteY4" fmla="*/ 464344 h 656192"/>
                <a:gd name="connsiteX0" fmla="*/ 0 w 1745457"/>
                <a:gd name="connsiteY0" fmla="*/ 464344 h 714714"/>
                <a:gd name="connsiteX1" fmla="*/ 447675 w 1745457"/>
                <a:gd name="connsiteY1" fmla="*/ 7144 h 714714"/>
                <a:gd name="connsiteX2" fmla="*/ 1745457 w 1745457"/>
                <a:gd name="connsiteY2" fmla="*/ 0 h 714714"/>
                <a:gd name="connsiteX3" fmla="*/ 1297781 w 1745457"/>
                <a:gd name="connsiteY3" fmla="*/ 492919 h 714714"/>
                <a:gd name="connsiteX4" fmla="*/ 0 w 1745457"/>
                <a:gd name="connsiteY4" fmla="*/ 464344 h 714714"/>
                <a:gd name="connsiteX0" fmla="*/ 0 w 1745457"/>
                <a:gd name="connsiteY0" fmla="*/ 464344 h 714714"/>
                <a:gd name="connsiteX1" fmla="*/ 447675 w 1745457"/>
                <a:gd name="connsiteY1" fmla="*/ 7144 h 714714"/>
                <a:gd name="connsiteX2" fmla="*/ 1745457 w 1745457"/>
                <a:gd name="connsiteY2" fmla="*/ 0 h 714714"/>
                <a:gd name="connsiteX3" fmla="*/ 1297781 w 1745457"/>
                <a:gd name="connsiteY3" fmla="*/ 492919 h 714714"/>
                <a:gd name="connsiteX4" fmla="*/ 0 w 1745457"/>
                <a:gd name="connsiteY4" fmla="*/ 464344 h 714714"/>
                <a:gd name="connsiteX0" fmla="*/ 0 w 1745457"/>
                <a:gd name="connsiteY0" fmla="*/ 464344 h 637332"/>
                <a:gd name="connsiteX1" fmla="*/ 447675 w 1745457"/>
                <a:gd name="connsiteY1" fmla="*/ 7144 h 637332"/>
                <a:gd name="connsiteX2" fmla="*/ 1745457 w 1745457"/>
                <a:gd name="connsiteY2" fmla="*/ 0 h 637332"/>
                <a:gd name="connsiteX3" fmla="*/ 1297781 w 1745457"/>
                <a:gd name="connsiteY3" fmla="*/ 492919 h 637332"/>
                <a:gd name="connsiteX4" fmla="*/ 0 w 1745457"/>
                <a:gd name="connsiteY4" fmla="*/ 464344 h 637332"/>
                <a:gd name="connsiteX0" fmla="*/ 0 w 1745457"/>
                <a:gd name="connsiteY0" fmla="*/ 464344 h 605150"/>
                <a:gd name="connsiteX1" fmla="*/ 447675 w 1745457"/>
                <a:gd name="connsiteY1" fmla="*/ 7144 h 605150"/>
                <a:gd name="connsiteX2" fmla="*/ 1745457 w 1745457"/>
                <a:gd name="connsiteY2" fmla="*/ 0 h 605150"/>
                <a:gd name="connsiteX3" fmla="*/ 1297781 w 1745457"/>
                <a:gd name="connsiteY3" fmla="*/ 492919 h 605150"/>
                <a:gd name="connsiteX4" fmla="*/ 0 w 1745457"/>
                <a:gd name="connsiteY4" fmla="*/ 464344 h 605150"/>
                <a:gd name="connsiteX0" fmla="*/ 0 w 1745457"/>
                <a:gd name="connsiteY0" fmla="*/ 464344 h 626120"/>
                <a:gd name="connsiteX1" fmla="*/ 447675 w 1745457"/>
                <a:gd name="connsiteY1" fmla="*/ 7144 h 626120"/>
                <a:gd name="connsiteX2" fmla="*/ 1745457 w 1745457"/>
                <a:gd name="connsiteY2" fmla="*/ 0 h 626120"/>
                <a:gd name="connsiteX3" fmla="*/ 1285081 w 1745457"/>
                <a:gd name="connsiteY3" fmla="*/ 531019 h 626120"/>
                <a:gd name="connsiteX4" fmla="*/ 0 w 1745457"/>
                <a:gd name="connsiteY4" fmla="*/ 464344 h 626120"/>
                <a:gd name="connsiteX0" fmla="*/ 0 w 1794077"/>
                <a:gd name="connsiteY0" fmla="*/ 479949 h 641725"/>
                <a:gd name="connsiteX1" fmla="*/ 447675 w 1794077"/>
                <a:gd name="connsiteY1" fmla="*/ 22749 h 641725"/>
                <a:gd name="connsiteX2" fmla="*/ 1794077 w 1794077"/>
                <a:gd name="connsiteY2" fmla="*/ 0 h 641725"/>
                <a:gd name="connsiteX3" fmla="*/ 1285081 w 1794077"/>
                <a:gd name="connsiteY3" fmla="*/ 546624 h 641725"/>
                <a:gd name="connsiteX4" fmla="*/ 0 w 1794077"/>
                <a:gd name="connsiteY4" fmla="*/ 479949 h 641725"/>
                <a:gd name="connsiteX0" fmla="*/ 0 w 1774629"/>
                <a:gd name="connsiteY0" fmla="*/ 479949 h 641725"/>
                <a:gd name="connsiteX1" fmla="*/ 447675 w 1774629"/>
                <a:gd name="connsiteY1" fmla="*/ 22749 h 641725"/>
                <a:gd name="connsiteX2" fmla="*/ 1774629 w 1774629"/>
                <a:gd name="connsiteY2" fmla="*/ 0 h 641725"/>
                <a:gd name="connsiteX3" fmla="*/ 1285081 w 1774629"/>
                <a:gd name="connsiteY3" fmla="*/ 546624 h 641725"/>
                <a:gd name="connsiteX4" fmla="*/ 0 w 1774629"/>
                <a:gd name="connsiteY4" fmla="*/ 479949 h 641725"/>
                <a:gd name="connsiteX0" fmla="*/ 0 w 1774629"/>
                <a:gd name="connsiteY0" fmla="*/ 479949 h 635680"/>
                <a:gd name="connsiteX1" fmla="*/ 447675 w 1774629"/>
                <a:gd name="connsiteY1" fmla="*/ 22749 h 635680"/>
                <a:gd name="connsiteX2" fmla="*/ 1774629 w 1774629"/>
                <a:gd name="connsiteY2" fmla="*/ 0 h 635680"/>
                <a:gd name="connsiteX3" fmla="*/ 1348288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83741"/>
                <a:gd name="connsiteX1" fmla="*/ 447675 w 1774629"/>
                <a:gd name="connsiteY1" fmla="*/ 22749 h 683741"/>
                <a:gd name="connsiteX2" fmla="*/ 1774629 w 1774629"/>
                <a:gd name="connsiteY2" fmla="*/ 0 h 683741"/>
                <a:gd name="connsiteX3" fmla="*/ 1338564 w 1774629"/>
                <a:gd name="connsiteY3" fmla="*/ 536221 h 683741"/>
                <a:gd name="connsiteX4" fmla="*/ 0 w 1774629"/>
                <a:gd name="connsiteY4" fmla="*/ 479949 h 683741"/>
                <a:gd name="connsiteX0" fmla="*/ 0 w 1774629"/>
                <a:gd name="connsiteY0" fmla="*/ 479949 h 721066"/>
                <a:gd name="connsiteX1" fmla="*/ 447675 w 1774629"/>
                <a:gd name="connsiteY1" fmla="*/ 22749 h 721066"/>
                <a:gd name="connsiteX2" fmla="*/ 1774629 w 1774629"/>
                <a:gd name="connsiteY2" fmla="*/ 0 h 721066"/>
                <a:gd name="connsiteX3" fmla="*/ 1338564 w 1774629"/>
                <a:gd name="connsiteY3" fmla="*/ 536221 h 721066"/>
                <a:gd name="connsiteX4" fmla="*/ 0 w 1774629"/>
                <a:gd name="connsiteY4" fmla="*/ 479949 h 721066"/>
                <a:gd name="connsiteX0" fmla="*/ 0 w 1774629"/>
                <a:gd name="connsiteY0" fmla="*/ 479949 h 721065"/>
                <a:gd name="connsiteX1" fmla="*/ 447675 w 1774629"/>
                <a:gd name="connsiteY1" fmla="*/ 22749 h 721065"/>
                <a:gd name="connsiteX2" fmla="*/ 1774629 w 1774629"/>
                <a:gd name="connsiteY2" fmla="*/ 0 h 721065"/>
                <a:gd name="connsiteX3" fmla="*/ 1338564 w 1774629"/>
                <a:gd name="connsiteY3" fmla="*/ 536221 h 721065"/>
                <a:gd name="connsiteX4" fmla="*/ 0 w 1774629"/>
                <a:gd name="connsiteY4" fmla="*/ 479949 h 721065"/>
                <a:gd name="connsiteX0" fmla="*/ 0 w 1779490"/>
                <a:gd name="connsiteY0" fmla="*/ 331701 h 666703"/>
                <a:gd name="connsiteX1" fmla="*/ 452536 w 1779490"/>
                <a:gd name="connsiteY1" fmla="*/ 22749 h 666703"/>
                <a:gd name="connsiteX2" fmla="*/ 1779490 w 1779490"/>
                <a:gd name="connsiteY2" fmla="*/ 0 h 666703"/>
                <a:gd name="connsiteX3" fmla="*/ 1343425 w 1779490"/>
                <a:gd name="connsiteY3" fmla="*/ 536221 h 666703"/>
                <a:gd name="connsiteX4" fmla="*/ 0 w 1779490"/>
                <a:gd name="connsiteY4" fmla="*/ 331701 h 666703"/>
                <a:gd name="connsiteX0" fmla="*/ 0 w 1798938"/>
                <a:gd name="connsiteY0" fmla="*/ 605658 h 789021"/>
                <a:gd name="connsiteX1" fmla="*/ 471984 w 1798938"/>
                <a:gd name="connsiteY1" fmla="*/ 22749 h 789021"/>
                <a:gd name="connsiteX2" fmla="*/ 1798938 w 1798938"/>
                <a:gd name="connsiteY2" fmla="*/ 0 h 789021"/>
                <a:gd name="connsiteX3" fmla="*/ 1362873 w 1798938"/>
                <a:gd name="connsiteY3" fmla="*/ 536221 h 789021"/>
                <a:gd name="connsiteX4" fmla="*/ 0 w 1798938"/>
                <a:gd name="connsiteY4" fmla="*/ 605658 h 789021"/>
                <a:gd name="connsiteX0" fmla="*/ 0 w 1811903"/>
                <a:gd name="connsiteY0" fmla="*/ 522431 h 741741"/>
                <a:gd name="connsiteX1" fmla="*/ 484949 w 1811903"/>
                <a:gd name="connsiteY1" fmla="*/ 22749 h 741741"/>
                <a:gd name="connsiteX2" fmla="*/ 1811903 w 1811903"/>
                <a:gd name="connsiteY2" fmla="*/ 0 h 741741"/>
                <a:gd name="connsiteX3" fmla="*/ 1375838 w 1811903"/>
                <a:gd name="connsiteY3" fmla="*/ 536221 h 741741"/>
                <a:gd name="connsiteX4" fmla="*/ 0 w 1811903"/>
                <a:gd name="connsiteY4" fmla="*/ 522431 h 741741"/>
                <a:gd name="connsiteX0" fmla="*/ 0 w 1805420"/>
                <a:gd name="connsiteY0" fmla="*/ 619530 h 797720"/>
                <a:gd name="connsiteX1" fmla="*/ 478466 w 1805420"/>
                <a:gd name="connsiteY1" fmla="*/ 22749 h 797720"/>
                <a:gd name="connsiteX2" fmla="*/ 1805420 w 1805420"/>
                <a:gd name="connsiteY2" fmla="*/ 0 h 797720"/>
                <a:gd name="connsiteX3" fmla="*/ 1369355 w 1805420"/>
                <a:gd name="connsiteY3" fmla="*/ 536221 h 797720"/>
                <a:gd name="connsiteX4" fmla="*/ 0 w 1805420"/>
                <a:gd name="connsiteY4" fmla="*/ 619530 h 797720"/>
                <a:gd name="connsiteX0" fmla="*/ 0 w 1790834"/>
                <a:gd name="connsiteY0" fmla="*/ 624731 h 801038"/>
                <a:gd name="connsiteX1" fmla="*/ 463880 w 1790834"/>
                <a:gd name="connsiteY1" fmla="*/ 22749 h 801038"/>
                <a:gd name="connsiteX2" fmla="*/ 1790834 w 1790834"/>
                <a:gd name="connsiteY2" fmla="*/ 0 h 801038"/>
                <a:gd name="connsiteX3" fmla="*/ 1354769 w 1790834"/>
                <a:gd name="connsiteY3" fmla="*/ 536221 h 801038"/>
                <a:gd name="connsiteX4" fmla="*/ 0 w 1790834"/>
                <a:gd name="connsiteY4" fmla="*/ 624731 h 801038"/>
                <a:gd name="connsiteX0" fmla="*/ 0 w 1784351"/>
                <a:gd name="connsiteY0" fmla="*/ 811993 h 988300"/>
                <a:gd name="connsiteX1" fmla="*/ 463880 w 1784351"/>
                <a:gd name="connsiteY1" fmla="*/ 210011 h 988300"/>
                <a:gd name="connsiteX2" fmla="*/ 1784351 w 1784351"/>
                <a:gd name="connsiteY2" fmla="*/ 0 h 988300"/>
                <a:gd name="connsiteX3" fmla="*/ 1354769 w 1784351"/>
                <a:gd name="connsiteY3" fmla="*/ 723483 h 988300"/>
                <a:gd name="connsiteX4" fmla="*/ 0 w 1784351"/>
                <a:gd name="connsiteY4" fmla="*/ 811993 h 988300"/>
                <a:gd name="connsiteX0" fmla="*/ 0 w 1784351"/>
                <a:gd name="connsiteY0" fmla="*/ 811993 h 988300"/>
                <a:gd name="connsiteX1" fmla="*/ 418502 w 1784351"/>
                <a:gd name="connsiteY1" fmla="*/ 71298 h 988300"/>
                <a:gd name="connsiteX2" fmla="*/ 1784351 w 1784351"/>
                <a:gd name="connsiteY2" fmla="*/ 0 h 988300"/>
                <a:gd name="connsiteX3" fmla="*/ 1354769 w 1784351"/>
                <a:gd name="connsiteY3" fmla="*/ 723483 h 988300"/>
                <a:gd name="connsiteX4" fmla="*/ 0 w 1784351"/>
                <a:gd name="connsiteY4" fmla="*/ 811993 h 988300"/>
                <a:gd name="connsiteX0" fmla="*/ 0 w 1784351"/>
                <a:gd name="connsiteY0" fmla="*/ 811993 h 988300"/>
                <a:gd name="connsiteX1" fmla="*/ 481708 w 1784351"/>
                <a:gd name="connsiteY1" fmla="*/ 71298 h 988300"/>
                <a:gd name="connsiteX2" fmla="*/ 1784351 w 1784351"/>
                <a:gd name="connsiteY2" fmla="*/ 0 h 988300"/>
                <a:gd name="connsiteX3" fmla="*/ 1354769 w 1784351"/>
                <a:gd name="connsiteY3" fmla="*/ 723483 h 988300"/>
                <a:gd name="connsiteX4" fmla="*/ 0 w 1784351"/>
                <a:gd name="connsiteY4" fmla="*/ 811993 h 988300"/>
                <a:gd name="connsiteX0" fmla="*/ 0 w 1799909"/>
                <a:gd name="connsiteY0" fmla="*/ 1078321 h 1189202"/>
                <a:gd name="connsiteX1" fmla="*/ 497266 w 1799909"/>
                <a:gd name="connsiteY1" fmla="*/ 71298 h 1189202"/>
                <a:gd name="connsiteX2" fmla="*/ 1799909 w 1799909"/>
                <a:gd name="connsiteY2" fmla="*/ 0 h 1189202"/>
                <a:gd name="connsiteX3" fmla="*/ 1370327 w 1799909"/>
                <a:gd name="connsiteY3" fmla="*/ 723483 h 1189202"/>
                <a:gd name="connsiteX4" fmla="*/ 0 w 1799909"/>
                <a:gd name="connsiteY4" fmla="*/ 1078321 h 1189202"/>
                <a:gd name="connsiteX0" fmla="*/ 0 w 1799909"/>
                <a:gd name="connsiteY0" fmla="*/ 1078321 h 1189202"/>
                <a:gd name="connsiteX1" fmla="*/ 484301 w 1799909"/>
                <a:gd name="connsiteY1" fmla="*/ 99041 h 1189202"/>
                <a:gd name="connsiteX2" fmla="*/ 1799909 w 1799909"/>
                <a:gd name="connsiteY2" fmla="*/ 0 h 1189202"/>
                <a:gd name="connsiteX3" fmla="*/ 1370327 w 1799909"/>
                <a:gd name="connsiteY3" fmla="*/ 723483 h 1189202"/>
                <a:gd name="connsiteX4" fmla="*/ 0 w 1799909"/>
                <a:gd name="connsiteY4" fmla="*/ 1078321 h 1189202"/>
                <a:gd name="connsiteX0" fmla="*/ 0 w 1795048"/>
                <a:gd name="connsiteY0" fmla="*/ 1021102 h 1131983"/>
                <a:gd name="connsiteX1" fmla="*/ 484301 w 1795048"/>
                <a:gd name="connsiteY1" fmla="*/ 41822 h 1131983"/>
                <a:gd name="connsiteX2" fmla="*/ 1795048 w 1795048"/>
                <a:gd name="connsiteY2" fmla="*/ 0 h 1131983"/>
                <a:gd name="connsiteX3" fmla="*/ 1370327 w 1795048"/>
                <a:gd name="connsiteY3" fmla="*/ 666264 h 1131983"/>
                <a:gd name="connsiteX4" fmla="*/ 0 w 1795048"/>
                <a:gd name="connsiteY4" fmla="*/ 1021102 h 1131983"/>
                <a:gd name="connsiteX0" fmla="*/ 0 w 1795048"/>
                <a:gd name="connsiteY0" fmla="*/ 1021102 h 1131983"/>
                <a:gd name="connsiteX1" fmla="*/ 468743 w 1795048"/>
                <a:gd name="connsiteY1" fmla="*/ 166664 h 1131983"/>
                <a:gd name="connsiteX2" fmla="*/ 1795048 w 1795048"/>
                <a:gd name="connsiteY2" fmla="*/ 0 h 1131983"/>
                <a:gd name="connsiteX3" fmla="*/ 1370327 w 1795048"/>
                <a:gd name="connsiteY3" fmla="*/ 666264 h 1131983"/>
                <a:gd name="connsiteX4" fmla="*/ 0 w 1795048"/>
                <a:gd name="connsiteY4" fmla="*/ 1021102 h 1131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48" h="1131983">
                  <a:moveTo>
                    <a:pt x="0" y="1021102"/>
                  </a:moveTo>
                  <a:cubicBezTo>
                    <a:pt x="265161" y="1027537"/>
                    <a:pt x="271737" y="198782"/>
                    <a:pt x="468743" y="166664"/>
                  </a:cubicBezTo>
                  <a:cubicBezTo>
                    <a:pt x="797957" y="454546"/>
                    <a:pt x="1512666" y="291108"/>
                    <a:pt x="1795048" y="0"/>
                  </a:cubicBezTo>
                  <a:cubicBezTo>
                    <a:pt x="1710165" y="176737"/>
                    <a:pt x="1707112" y="705389"/>
                    <a:pt x="1370327" y="666264"/>
                  </a:cubicBezTo>
                  <a:cubicBezTo>
                    <a:pt x="1143360" y="924372"/>
                    <a:pt x="123972" y="1329214"/>
                    <a:pt x="0" y="1021102"/>
                  </a:cubicBezTo>
                  <a:close/>
                </a:path>
              </a:pathLst>
            </a:custGeom>
            <a:solidFill>
              <a:srgbClr val="BDCAE1">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dirty="0"/>
            </a:p>
          </p:txBody>
        </p:sp>
        <p:sp>
          <p:nvSpPr>
            <p:cNvPr id="91" name="Parallelogram 14"/>
            <p:cNvSpPr/>
            <p:nvPr/>
          </p:nvSpPr>
          <p:spPr>
            <a:xfrm>
              <a:off x="6908144" y="5572497"/>
              <a:ext cx="1745617" cy="625384"/>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514441"/>
                <a:gd name="connsiteX1" fmla="*/ 447675 w 1762125"/>
                <a:gd name="connsiteY1" fmla="*/ 9525 h 514441"/>
                <a:gd name="connsiteX2" fmla="*/ 1762125 w 1762125"/>
                <a:gd name="connsiteY2" fmla="*/ 0 h 514441"/>
                <a:gd name="connsiteX3" fmla="*/ 1343025 w 1762125"/>
                <a:gd name="connsiteY3" fmla="*/ 447675 h 514441"/>
                <a:gd name="connsiteX4" fmla="*/ 0 w 1762125"/>
                <a:gd name="connsiteY4" fmla="*/ 466725 h 514441"/>
                <a:gd name="connsiteX0" fmla="*/ 39302 w 1801427"/>
                <a:gd name="connsiteY0" fmla="*/ 466725 h 514441"/>
                <a:gd name="connsiteX1" fmla="*/ 486977 w 1801427"/>
                <a:gd name="connsiteY1" fmla="*/ 9525 h 514441"/>
                <a:gd name="connsiteX2" fmla="*/ 1801427 w 1801427"/>
                <a:gd name="connsiteY2" fmla="*/ 0 h 514441"/>
                <a:gd name="connsiteX3" fmla="*/ 1382327 w 1801427"/>
                <a:gd name="connsiteY3" fmla="*/ 447675 h 514441"/>
                <a:gd name="connsiteX4" fmla="*/ 39302 w 1801427"/>
                <a:gd name="connsiteY4" fmla="*/ 466725 h 514441"/>
                <a:gd name="connsiteX0" fmla="*/ 39302 w 1801427"/>
                <a:gd name="connsiteY0" fmla="*/ 518644 h 566360"/>
                <a:gd name="connsiteX1" fmla="*/ 486977 w 1801427"/>
                <a:gd name="connsiteY1" fmla="*/ 61444 h 566360"/>
                <a:gd name="connsiteX2" fmla="*/ 1801427 w 1801427"/>
                <a:gd name="connsiteY2" fmla="*/ 51919 h 566360"/>
                <a:gd name="connsiteX3" fmla="*/ 1382327 w 1801427"/>
                <a:gd name="connsiteY3" fmla="*/ 499594 h 566360"/>
                <a:gd name="connsiteX4" fmla="*/ 39302 w 1801427"/>
                <a:gd name="connsiteY4" fmla="*/ 518644 h 566360"/>
                <a:gd name="connsiteX0" fmla="*/ 39302 w 1843374"/>
                <a:gd name="connsiteY0" fmla="*/ 518644 h 566360"/>
                <a:gd name="connsiteX1" fmla="*/ 486977 w 1843374"/>
                <a:gd name="connsiteY1" fmla="*/ 61444 h 566360"/>
                <a:gd name="connsiteX2" fmla="*/ 1801427 w 1843374"/>
                <a:gd name="connsiteY2" fmla="*/ 51919 h 566360"/>
                <a:gd name="connsiteX3" fmla="*/ 1382327 w 1843374"/>
                <a:gd name="connsiteY3" fmla="*/ 499594 h 566360"/>
                <a:gd name="connsiteX4" fmla="*/ 39302 w 1843374"/>
                <a:gd name="connsiteY4" fmla="*/ 518644 h 566360"/>
                <a:gd name="connsiteX0" fmla="*/ 0 w 1804072"/>
                <a:gd name="connsiteY0" fmla="*/ 518644 h 566360"/>
                <a:gd name="connsiteX1" fmla="*/ 447675 w 1804072"/>
                <a:gd name="connsiteY1" fmla="*/ 61444 h 566360"/>
                <a:gd name="connsiteX2" fmla="*/ 1762125 w 1804072"/>
                <a:gd name="connsiteY2" fmla="*/ 51919 h 566360"/>
                <a:gd name="connsiteX3" fmla="*/ 1343025 w 1804072"/>
                <a:gd name="connsiteY3" fmla="*/ 499594 h 566360"/>
                <a:gd name="connsiteX4" fmla="*/ 0 w 1804072"/>
                <a:gd name="connsiteY4" fmla="*/ 518644 h 566360"/>
                <a:gd name="connsiteX0" fmla="*/ 0 w 1804072"/>
                <a:gd name="connsiteY0" fmla="*/ 518644 h 566360"/>
                <a:gd name="connsiteX1" fmla="*/ 447675 w 1804072"/>
                <a:gd name="connsiteY1" fmla="*/ 61444 h 566360"/>
                <a:gd name="connsiteX2" fmla="*/ 1762125 w 1804072"/>
                <a:gd name="connsiteY2" fmla="*/ 51919 h 566360"/>
                <a:gd name="connsiteX3" fmla="*/ 1343025 w 1804072"/>
                <a:gd name="connsiteY3" fmla="*/ 499594 h 566360"/>
                <a:gd name="connsiteX4" fmla="*/ 0 w 1804072"/>
                <a:gd name="connsiteY4" fmla="*/ 518644 h 566360"/>
                <a:gd name="connsiteX0" fmla="*/ 0 w 1804072"/>
                <a:gd name="connsiteY0" fmla="*/ 486616 h 534332"/>
                <a:gd name="connsiteX1" fmla="*/ 447675 w 1804072"/>
                <a:gd name="connsiteY1" fmla="*/ 29416 h 534332"/>
                <a:gd name="connsiteX2" fmla="*/ 1762125 w 1804072"/>
                <a:gd name="connsiteY2" fmla="*/ 19891 h 534332"/>
                <a:gd name="connsiteX3" fmla="*/ 1343025 w 1804072"/>
                <a:gd name="connsiteY3" fmla="*/ 467566 h 534332"/>
                <a:gd name="connsiteX4" fmla="*/ 0 w 1804072"/>
                <a:gd name="connsiteY4" fmla="*/ 486616 h 534332"/>
                <a:gd name="connsiteX0" fmla="*/ 0 w 1804072"/>
                <a:gd name="connsiteY0" fmla="*/ 466725 h 514441"/>
                <a:gd name="connsiteX1" fmla="*/ 447675 w 1804072"/>
                <a:gd name="connsiteY1" fmla="*/ 9525 h 514441"/>
                <a:gd name="connsiteX2" fmla="*/ 1762125 w 1804072"/>
                <a:gd name="connsiteY2" fmla="*/ 0 h 514441"/>
                <a:gd name="connsiteX3" fmla="*/ 1343025 w 1804072"/>
                <a:gd name="connsiteY3" fmla="*/ 447675 h 514441"/>
                <a:gd name="connsiteX4" fmla="*/ 0 w 1804072"/>
                <a:gd name="connsiteY4" fmla="*/ 466725 h 514441"/>
                <a:gd name="connsiteX0" fmla="*/ 0 w 1762125"/>
                <a:gd name="connsiteY0" fmla="*/ 466725 h 514441"/>
                <a:gd name="connsiteX1" fmla="*/ 447675 w 1762125"/>
                <a:gd name="connsiteY1" fmla="*/ 9525 h 514441"/>
                <a:gd name="connsiteX2" fmla="*/ 1762125 w 1762125"/>
                <a:gd name="connsiteY2" fmla="*/ 0 h 514441"/>
                <a:gd name="connsiteX3" fmla="*/ 1343025 w 1762125"/>
                <a:gd name="connsiteY3" fmla="*/ 447675 h 514441"/>
                <a:gd name="connsiteX4" fmla="*/ 0 w 1762125"/>
                <a:gd name="connsiteY4" fmla="*/ 466725 h 514441"/>
                <a:gd name="connsiteX0" fmla="*/ 0 w 1762125"/>
                <a:gd name="connsiteY0" fmla="*/ 466725 h 517552"/>
                <a:gd name="connsiteX1" fmla="*/ 447675 w 1762125"/>
                <a:gd name="connsiteY1" fmla="*/ 9525 h 517552"/>
                <a:gd name="connsiteX2" fmla="*/ 1762125 w 1762125"/>
                <a:gd name="connsiteY2" fmla="*/ 0 h 517552"/>
                <a:gd name="connsiteX3" fmla="*/ 1295400 w 1762125"/>
                <a:gd name="connsiteY3" fmla="*/ 454819 h 517552"/>
                <a:gd name="connsiteX4" fmla="*/ 0 w 1762125"/>
                <a:gd name="connsiteY4" fmla="*/ 466725 h 517552"/>
                <a:gd name="connsiteX0" fmla="*/ 0 w 1762125"/>
                <a:gd name="connsiteY0" fmla="*/ 466725 h 517552"/>
                <a:gd name="connsiteX1" fmla="*/ 447675 w 1762125"/>
                <a:gd name="connsiteY1" fmla="*/ 9525 h 517552"/>
                <a:gd name="connsiteX2" fmla="*/ 1762125 w 1762125"/>
                <a:gd name="connsiteY2" fmla="*/ 0 h 517552"/>
                <a:gd name="connsiteX3" fmla="*/ 1295400 w 1762125"/>
                <a:gd name="connsiteY3" fmla="*/ 454819 h 517552"/>
                <a:gd name="connsiteX4" fmla="*/ 0 w 1762125"/>
                <a:gd name="connsiteY4" fmla="*/ 466725 h 517552"/>
                <a:gd name="connsiteX0" fmla="*/ 0 w 1762125"/>
                <a:gd name="connsiteY0" fmla="*/ 466725 h 517552"/>
                <a:gd name="connsiteX1" fmla="*/ 447675 w 1762125"/>
                <a:gd name="connsiteY1" fmla="*/ 9525 h 517552"/>
                <a:gd name="connsiteX2" fmla="*/ 1762125 w 1762125"/>
                <a:gd name="connsiteY2" fmla="*/ 0 h 517552"/>
                <a:gd name="connsiteX3" fmla="*/ 1295400 w 1762125"/>
                <a:gd name="connsiteY3" fmla="*/ 454819 h 517552"/>
                <a:gd name="connsiteX4" fmla="*/ 0 w 1762125"/>
                <a:gd name="connsiteY4" fmla="*/ 466725 h 517552"/>
                <a:gd name="connsiteX0" fmla="*/ 0 w 1745457"/>
                <a:gd name="connsiteY0" fmla="*/ 464344 h 515171"/>
                <a:gd name="connsiteX1" fmla="*/ 447675 w 1745457"/>
                <a:gd name="connsiteY1" fmla="*/ 7144 h 515171"/>
                <a:gd name="connsiteX2" fmla="*/ 1745457 w 1745457"/>
                <a:gd name="connsiteY2" fmla="*/ 0 h 515171"/>
                <a:gd name="connsiteX3" fmla="*/ 1295400 w 1745457"/>
                <a:gd name="connsiteY3" fmla="*/ 452438 h 515171"/>
                <a:gd name="connsiteX4" fmla="*/ 0 w 1745457"/>
                <a:gd name="connsiteY4" fmla="*/ 464344 h 515171"/>
                <a:gd name="connsiteX0" fmla="*/ 0 w 1745457"/>
                <a:gd name="connsiteY0" fmla="*/ 464344 h 561820"/>
                <a:gd name="connsiteX1" fmla="*/ 447675 w 1745457"/>
                <a:gd name="connsiteY1" fmla="*/ 7144 h 561820"/>
                <a:gd name="connsiteX2" fmla="*/ 1745457 w 1745457"/>
                <a:gd name="connsiteY2" fmla="*/ 0 h 561820"/>
                <a:gd name="connsiteX3" fmla="*/ 1295400 w 1745457"/>
                <a:gd name="connsiteY3" fmla="*/ 452438 h 561820"/>
                <a:gd name="connsiteX4" fmla="*/ 0 w 1745457"/>
                <a:gd name="connsiteY4" fmla="*/ 464344 h 561820"/>
                <a:gd name="connsiteX0" fmla="*/ 0 w 1745457"/>
                <a:gd name="connsiteY0" fmla="*/ 464344 h 588678"/>
                <a:gd name="connsiteX1" fmla="*/ 447675 w 1745457"/>
                <a:gd name="connsiteY1" fmla="*/ 7144 h 588678"/>
                <a:gd name="connsiteX2" fmla="*/ 1745457 w 1745457"/>
                <a:gd name="connsiteY2" fmla="*/ 0 h 588678"/>
                <a:gd name="connsiteX3" fmla="*/ 1297781 w 1745457"/>
                <a:gd name="connsiteY3" fmla="*/ 492919 h 588678"/>
                <a:gd name="connsiteX4" fmla="*/ 0 w 1745457"/>
                <a:gd name="connsiteY4" fmla="*/ 464344 h 588678"/>
                <a:gd name="connsiteX0" fmla="*/ 0 w 1745457"/>
                <a:gd name="connsiteY0" fmla="*/ 464344 h 656192"/>
                <a:gd name="connsiteX1" fmla="*/ 447675 w 1745457"/>
                <a:gd name="connsiteY1" fmla="*/ 7144 h 656192"/>
                <a:gd name="connsiteX2" fmla="*/ 1745457 w 1745457"/>
                <a:gd name="connsiteY2" fmla="*/ 0 h 656192"/>
                <a:gd name="connsiteX3" fmla="*/ 1297781 w 1745457"/>
                <a:gd name="connsiteY3" fmla="*/ 492919 h 656192"/>
                <a:gd name="connsiteX4" fmla="*/ 0 w 1745457"/>
                <a:gd name="connsiteY4" fmla="*/ 464344 h 656192"/>
                <a:gd name="connsiteX0" fmla="*/ 0 w 1745457"/>
                <a:gd name="connsiteY0" fmla="*/ 464344 h 714714"/>
                <a:gd name="connsiteX1" fmla="*/ 447675 w 1745457"/>
                <a:gd name="connsiteY1" fmla="*/ 7144 h 714714"/>
                <a:gd name="connsiteX2" fmla="*/ 1745457 w 1745457"/>
                <a:gd name="connsiteY2" fmla="*/ 0 h 714714"/>
                <a:gd name="connsiteX3" fmla="*/ 1297781 w 1745457"/>
                <a:gd name="connsiteY3" fmla="*/ 492919 h 714714"/>
                <a:gd name="connsiteX4" fmla="*/ 0 w 1745457"/>
                <a:gd name="connsiteY4" fmla="*/ 464344 h 714714"/>
                <a:gd name="connsiteX0" fmla="*/ 0 w 1745457"/>
                <a:gd name="connsiteY0" fmla="*/ 464344 h 714714"/>
                <a:gd name="connsiteX1" fmla="*/ 447675 w 1745457"/>
                <a:gd name="connsiteY1" fmla="*/ 7144 h 714714"/>
                <a:gd name="connsiteX2" fmla="*/ 1745457 w 1745457"/>
                <a:gd name="connsiteY2" fmla="*/ 0 h 714714"/>
                <a:gd name="connsiteX3" fmla="*/ 1297781 w 1745457"/>
                <a:gd name="connsiteY3" fmla="*/ 492919 h 714714"/>
                <a:gd name="connsiteX4" fmla="*/ 0 w 1745457"/>
                <a:gd name="connsiteY4" fmla="*/ 464344 h 714714"/>
                <a:gd name="connsiteX0" fmla="*/ 0 w 1745457"/>
                <a:gd name="connsiteY0" fmla="*/ 464344 h 637332"/>
                <a:gd name="connsiteX1" fmla="*/ 447675 w 1745457"/>
                <a:gd name="connsiteY1" fmla="*/ 7144 h 637332"/>
                <a:gd name="connsiteX2" fmla="*/ 1745457 w 1745457"/>
                <a:gd name="connsiteY2" fmla="*/ 0 h 637332"/>
                <a:gd name="connsiteX3" fmla="*/ 1297781 w 1745457"/>
                <a:gd name="connsiteY3" fmla="*/ 492919 h 637332"/>
                <a:gd name="connsiteX4" fmla="*/ 0 w 1745457"/>
                <a:gd name="connsiteY4" fmla="*/ 464344 h 637332"/>
                <a:gd name="connsiteX0" fmla="*/ 0 w 1745457"/>
                <a:gd name="connsiteY0" fmla="*/ 464344 h 605150"/>
                <a:gd name="connsiteX1" fmla="*/ 447675 w 1745457"/>
                <a:gd name="connsiteY1" fmla="*/ 7144 h 605150"/>
                <a:gd name="connsiteX2" fmla="*/ 1745457 w 1745457"/>
                <a:gd name="connsiteY2" fmla="*/ 0 h 605150"/>
                <a:gd name="connsiteX3" fmla="*/ 1297781 w 1745457"/>
                <a:gd name="connsiteY3" fmla="*/ 492919 h 605150"/>
                <a:gd name="connsiteX4" fmla="*/ 0 w 1745457"/>
                <a:gd name="connsiteY4" fmla="*/ 464344 h 605150"/>
                <a:gd name="connsiteX0" fmla="*/ 0 w 1745457"/>
                <a:gd name="connsiteY0" fmla="*/ 464344 h 626120"/>
                <a:gd name="connsiteX1" fmla="*/ 447675 w 1745457"/>
                <a:gd name="connsiteY1" fmla="*/ 7144 h 626120"/>
                <a:gd name="connsiteX2" fmla="*/ 1745457 w 1745457"/>
                <a:gd name="connsiteY2" fmla="*/ 0 h 626120"/>
                <a:gd name="connsiteX3" fmla="*/ 1285081 w 1745457"/>
                <a:gd name="connsiteY3" fmla="*/ 531019 h 626120"/>
                <a:gd name="connsiteX4" fmla="*/ 0 w 1745457"/>
                <a:gd name="connsiteY4" fmla="*/ 464344 h 626120"/>
                <a:gd name="connsiteX0" fmla="*/ 0 w 1794077"/>
                <a:gd name="connsiteY0" fmla="*/ 479949 h 641725"/>
                <a:gd name="connsiteX1" fmla="*/ 447675 w 1794077"/>
                <a:gd name="connsiteY1" fmla="*/ 22749 h 641725"/>
                <a:gd name="connsiteX2" fmla="*/ 1794077 w 1794077"/>
                <a:gd name="connsiteY2" fmla="*/ 0 h 641725"/>
                <a:gd name="connsiteX3" fmla="*/ 1285081 w 1794077"/>
                <a:gd name="connsiteY3" fmla="*/ 546624 h 641725"/>
                <a:gd name="connsiteX4" fmla="*/ 0 w 1794077"/>
                <a:gd name="connsiteY4" fmla="*/ 479949 h 641725"/>
                <a:gd name="connsiteX0" fmla="*/ 0 w 1774629"/>
                <a:gd name="connsiteY0" fmla="*/ 479949 h 641725"/>
                <a:gd name="connsiteX1" fmla="*/ 447675 w 1774629"/>
                <a:gd name="connsiteY1" fmla="*/ 22749 h 641725"/>
                <a:gd name="connsiteX2" fmla="*/ 1774629 w 1774629"/>
                <a:gd name="connsiteY2" fmla="*/ 0 h 641725"/>
                <a:gd name="connsiteX3" fmla="*/ 1285081 w 1774629"/>
                <a:gd name="connsiteY3" fmla="*/ 546624 h 641725"/>
                <a:gd name="connsiteX4" fmla="*/ 0 w 1774629"/>
                <a:gd name="connsiteY4" fmla="*/ 479949 h 641725"/>
                <a:gd name="connsiteX0" fmla="*/ 0 w 1774629"/>
                <a:gd name="connsiteY0" fmla="*/ 479949 h 635680"/>
                <a:gd name="connsiteX1" fmla="*/ 447675 w 1774629"/>
                <a:gd name="connsiteY1" fmla="*/ 22749 h 635680"/>
                <a:gd name="connsiteX2" fmla="*/ 1774629 w 1774629"/>
                <a:gd name="connsiteY2" fmla="*/ 0 h 635680"/>
                <a:gd name="connsiteX3" fmla="*/ 1348288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479949 h 635680"/>
                <a:gd name="connsiteX1" fmla="*/ 447675 w 1774629"/>
                <a:gd name="connsiteY1" fmla="*/ 22749 h 635680"/>
                <a:gd name="connsiteX2" fmla="*/ 1774629 w 1774629"/>
                <a:gd name="connsiteY2" fmla="*/ 0 h 635680"/>
                <a:gd name="connsiteX3" fmla="*/ 1338564 w 1774629"/>
                <a:gd name="connsiteY3" fmla="*/ 536221 h 635680"/>
                <a:gd name="connsiteX4" fmla="*/ 0 w 1774629"/>
                <a:gd name="connsiteY4" fmla="*/ 479949 h 635680"/>
                <a:gd name="connsiteX0" fmla="*/ 0 w 1774629"/>
                <a:gd name="connsiteY0" fmla="*/ 535111 h 690842"/>
                <a:gd name="connsiteX1" fmla="*/ 447675 w 1774629"/>
                <a:gd name="connsiteY1" fmla="*/ 77911 h 690842"/>
                <a:gd name="connsiteX2" fmla="*/ 1774629 w 1774629"/>
                <a:gd name="connsiteY2" fmla="*/ 55162 h 690842"/>
                <a:gd name="connsiteX3" fmla="*/ 1338564 w 1774629"/>
                <a:gd name="connsiteY3" fmla="*/ 591383 h 690842"/>
                <a:gd name="connsiteX4" fmla="*/ 0 w 1774629"/>
                <a:gd name="connsiteY4" fmla="*/ 535111 h 690842"/>
                <a:gd name="connsiteX0" fmla="*/ 0 w 1774629"/>
                <a:gd name="connsiteY0" fmla="*/ 535111 h 690842"/>
                <a:gd name="connsiteX1" fmla="*/ 447675 w 1774629"/>
                <a:gd name="connsiteY1" fmla="*/ 77911 h 690842"/>
                <a:gd name="connsiteX2" fmla="*/ 1774629 w 1774629"/>
                <a:gd name="connsiteY2" fmla="*/ 55162 h 690842"/>
                <a:gd name="connsiteX3" fmla="*/ 1338564 w 1774629"/>
                <a:gd name="connsiteY3" fmla="*/ 591383 h 690842"/>
                <a:gd name="connsiteX4" fmla="*/ 0 w 1774629"/>
                <a:gd name="connsiteY4" fmla="*/ 535111 h 690842"/>
                <a:gd name="connsiteX0" fmla="*/ 0 w 1774629"/>
                <a:gd name="connsiteY0" fmla="*/ 535111 h 690842"/>
                <a:gd name="connsiteX1" fmla="*/ 447675 w 1774629"/>
                <a:gd name="connsiteY1" fmla="*/ 77911 h 690842"/>
                <a:gd name="connsiteX2" fmla="*/ 1774629 w 1774629"/>
                <a:gd name="connsiteY2" fmla="*/ 55162 h 690842"/>
                <a:gd name="connsiteX3" fmla="*/ 1338564 w 1774629"/>
                <a:gd name="connsiteY3" fmla="*/ 591383 h 690842"/>
                <a:gd name="connsiteX4" fmla="*/ 0 w 1774629"/>
                <a:gd name="connsiteY4" fmla="*/ 535111 h 690842"/>
                <a:gd name="connsiteX0" fmla="*/ 0 w 1774629"/>
                <a:gd name="connsiteY0" fmla="*/ 535111 h 690842"/>
                <a:gd name="connsiteX1" fmla="*/ 447675 w 1774629"/>
                <a:gd name="connsiteY1" fmla="*/ 77911 h 690842"/>
                <a:gd name="connsiteX2" fmla="*/ 1774629 w 1774629"/>
                <a:gd name="connsiteY2" fmla="*/ 55162 h 690842"/>
                <a:gd name="connsiteX3" fmla="*/ 1338564 w 1774629"/>
                <a:gd name="connsiteY3" fmla="*/ 591383 h 690842"/>
                <a:gd name="connsiteX4" fmla="*/ 0 w 1774629"/>
                <a:gd name="connsiteY4" fmla="*/ 535111 h 690842"/>
                <a:gd name="connsiteX0" fmla="*/ 0 w 1774629"/>
                <a:gd name="connsiteY0" fmla="*/ 541701 h 697432"/>
                <a:gd name="connsiteX1" fmla="*/ 447675 w 1774629"/>
                <a:gd name="connsiteY1" fmla="*/ 84501 h 697432"/>
                <a:gd name="connsiteX2" fmla="*/ 1774629 w 1774629"/>
                <a:gd name="connsiteY2" fmla="*/ 61752 h 697432"/>
                <a:gd name="connsiteX3" fmla="*/ 1338564 w 1774629"/>
                <a:gd name="connsiteY3" fmla="*/ 597973 h 697432"/>
                <a:gd name="connsiteX4" fmla="*/ 0 w 1774629"/>
                <a:gd name="connsiteY4" fmla="*/ 541701 h 697432"/>
                <a:gd name="connsiteX0" fmla="*/ 0 w 1774629"/>
                <a:gd name="connsiteY0" fmla="*/ 605897 h 761628"/>
                <a:gd name="connsiteX1" fmla="*/ 447675 w 1774629"/>
                <a:gd name="connsiteY1" fmla="*/ 148697 h 761628"/>
                <a:gd name="connsiteX2" fmla="*/ 1774629 w 1774629"/>
                <a:gd name="connsiteY2" fmla="*/ 125948 h 761628"/>
                <a:gd name="connsiteX3" fmla="*/ 1338564 w 1774629"/>
                <a:gd name="connsiteY3" fmla="*/ 662169 h 761628"/>
                <a:gd name="connsiteX4" fmla="*/ 0 w 1774629"/>
                <a:gd name="connsiteY4" fmla="*/ 605897 h 761628"/>
                <a:gd name="connsiteX0" fmla="*/ 0 w 1774629"/>
                <a:gd name="connsiteY0" fmla="*/ 605898 h 761629"/>
                <a:gd name="connsiteX1" fmla="*/ 447675 w 1774629"/>
                <a:gd name="connsiteY1" fmla="*/ 148698 h 761629"/>
                <a:gd name="connsiteX2" fmla="*/ 1774629 w 1774629"/>
                <a:gd name="connsiteY2" fmla="*/ 125949 h 761629"/>
                <a:gd name="connsiteX3" fmla="*/ 1338564 w 1774629"/>
                <a:gd name="connsiteY3" fmla="*/ 662170 h 761629"/>
                <a:gd name="connsiteX4" fmla="*/ 0 w 1774629"/>
                <a:gd name="connsiteY4" fmla="*/ 605898 h 761629"/>
                <a:gd name="connsiteX0" fmla="*/ 0 w 1774629"/>
                <a:gd name="connsiteY0" fmla="*/ 605898 h 761629"/>
                <a:gd name="connsiteX1" fmla="*/ 447675 w 1774629"/>
                <a:gd name="connsiteY1" fmla="*/ 148698 h 761629"/>
                <a:gd name="connsiteX2" fmla="*/ 1774629 w 1774629"/>
                <a:gd name="connsiteY2" fmla="*/ 125949 h 761629"/>
                <a:gd name="connsiteX3" fmla="*/ 1338564 w 1774629"/>
                <a:gd name="connsiteY3" fmla="*/ 662170 h 761629"/>
                <a:gd name="connsiteX4" fmla="*/ 0 w 1774629"/>
                <a:gd name="connsiteY4" fmla="*/ 605898 h 761629"/>
                <a:gd name="connsiteX0" fmla="*/ 0 w 1774629"/>
                <a:gd name="connsiteY0" fmla="*/ 605898 h 705957"/>
                <a:gd name="connsiteX1" fmla="*/ 447675 w 1774629"/>
                <a:gd name="connsiteY1" fmla="*/ 148698 h 705957"/>
                <a:gd name="connsiteX2" fmla="*/ 1774629 w 1774629"/>
                <a:gd name="connsiteY2" fmla="*/ 125949 h 705957"/>
                <a:gd name="connsiteX3" fmla="*/ 1338564 w 1774629"/>
                <a:gd name="connsiteY3" fmla="*/ 662170 h 705957"/>
                <a:gd name="connsiteX4" fmla="*/ 0 w 1774629"/>
                <a:gd name="connsiteY4" fmla="*/ 605898 h 705957"/>
                <a:gd name="connsiteX0" fmla="*/ 0 w 1774629"/>
                <a:gd name="connsiteY0" fmla="*/ 605898 h 662170"/>
                <a:gd name="connsiteX1" fmla="*/ 447675 w 1774629"/>
                <a:gd name="connsiteY1" fmla="*/ 148698 h 662170"/>
                <a:gd name="connsiteX2" fmla="*/ 1774629 w 1774629"/>
                <a:gd name="connsiteY2" fmla="*/ 125949 h 662170"/>
                <a:gd name="connsiteX3" fmla="*/ 1338564 w 1774629"/>
                <a:gd name="connsiteY3" fmla="*/ 662170 h 662170"/>
                <a:gd name="connsiteX4" fmla="*/ 0 w 1774629"/>
                <a:gd name="connsiteY4" fmla="*/ 605898 h 662170"/>
                <a:gd name="connsiteX0" fmla="*/ 0 w 1774629"/>
                <a:gd name="connsiteY0" fmla="*/ 605898 h 662170"/>
                <a:gd name="connsiteX1" fmla="*/ 447675 w 1774629"/>
                <a:gd name="connsiteY1" fmla="*/ 148698 h 662170"/>
                <a:gd name="connsiteX2" fmla="*/ 1774629 w 1774629"/>
                <a:gd name="connsiteY2" fmla="*/ 125949 h 662170"/>
                <a:gd name="connsiteX3" fmla="*/ 1338564 w 1774629"/>
                <a:gd name="connsiteY3" fmla="*/ 662170 h 662170"/>
                <a:gd name="connsiteX4" fmla="*/ 0 w 1774629"/>
                <a:gd name="connsiteY4" fmla="*/ 605898 h 662170"/>
                <a:gd name="connsiteX0" fmla="*/ 0 w 1774629"/>
                <a:gd name="connsiteY0" fmla="*/ 605898 h 662170"/>
                <a:gd name="connsiteX1" fmla="*/ 447675 w 1774629"/>
                <a:gd name="connsiteY1" fmla="*/ 148698 h 662170"/>
                <a:gd name="connsiteX2" fmla="*/ 1774629 w 1774629"/>
                <a:gd name="connsiteY2" fmla="*/ 125949 h 662170"/>
                <a:gd name="connsiteX3" fmla="*/ 1338564 w 1774629"/>
                <a:gd name="connsiteY3" fmla="*/ 662170 h 662170"/>
                <a:gd name="connsiteX4" fmla="*/ 0 w 1774629"/>
                <a:gd name="connsiteY4" fmla="*/ 605898 h 662170"/>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31692 h 687964"/>
                <a:gd name="connsiteX1" fmla="*/ 447675 w 1774629"/>
                <a:gd name="connsiteY1" fmla="*/ 174492 h 687964"/>
                <a:gd name="connsiteX2" fmla="*/ 1774629 w 1774629"/>
                <a:gd name="connsiteY2" fmla="*/ 151743 h 687964"/>
                <a:gd name="connsiteX3" fmla="*/ 1338564 w 1774629"/>
                <a:gd name="connsiteY3" fmla="*/ 687964 h 687964"/>
                <a:gd name="connsiteX4" fmla="*/ 0 w 1774629"/>
                <a:gd name="connsiteY4" fmla="*/ 631692 h 687964"/>
                <a:gd name="connsiteX0" fmla="*/ 0 w 1774629"/>
                <a:gd name="connsiteY0" fmla="*/ 670657 h 726929"/>
                <a:gd name="connsiteX1" fmla="*/ 447675 w 1774629"/>
                <a:gd name="connsiteY1" fmla="*/ 213457 h 726929"/>
                <a:gd name="connsiteX2" fmla="*/ 1774629 w 1774629"/>
                <a:gd name="connsiteY2" fmla="*/ 190708 h 726929"/>
                <a:gd name="connsiteX3" fmla="*/ 1338564 w 1774629"/>
                <a:gd name="connsiteY3" fmla="*/ 726929 h 726929"/>
                <a:gd name="connsiteX4" fmla="*/ 0 w 1774629"/>
                <a:gd name="connsiteY4" fmla="*/ 670657 h 726929"/>
                <a:gd name="connsiteX0" fmla="*/ 0 w 1774629"/>
                <a:gd name="connsiteY0" fmla="*/ 669523 h 725795"/>
                <a:gd name="connsiteX1" fmla="*/ 447675 w 1774629"/>
                <a:gd name="connsiteY1" fmla="*/ 212323 h 725795"/>
                <a:gd name="connsiteX2" fmla="*/ 1774629 w 1774629"/>
                <a:gd name="connsiteY2" fmla="*/ 189574 h 725795"/>
                <a:gd name="connsiteX3" fmla="*/ 1338564 w 1774629"/>
                <a:gd name="connsiteY3" fmla="*/ 725795 h 725795"/>
                <a:gd name="connsiteX4" fmla="*/ 0 w 1774629"/>
                <a:gd name="connsiteY4" fmla="*/ 669523 h 725795"/>
                <a:gd name="connsiteX0" fmla="*/ 0 w 1774629"/>
                <a:gd name="connsiteY0" fmla="*/ 669523 h 725795"/>
                <a:gd name="connsiteX1" fmla="*/ 447675 w 1774629"/>
                <a:gd name="connsiteY1" fmla="*/ 212323 h 725795"/>
                <a:gd name="connsiteX2" fmla="*/ 1774629 w 1774629"/>
                <a:gd name="connsiteY2" fmla="*/ 189574 h 725795"/>
                <a:gd name="connsiteX3" fmla="*/ 1338564 w 1774629"/>
                <a:gd name="connsiteY3" fmla="*/ 725795 h 725795"/>
                <a:gd name="connsiteX4" fmla="*/ 0 w 1774629"/>
                <a:gd name="connsiteY4" fmla="*/ 669523 h 725795"/>
                <a:gd name="connsiteX0" fmla="*/ 0 w 1774629"/>
                <a:gd name="connsiteY0" fmla="*/ 665234 h 721506"/>
                <a:gd name="connsiteX1" fmla="*/ 447675 w 1774629"/>
                <a:gd name="connsiteY1" fmla="*/ 208034 h 721506"/>
                <a:gd name="connsiteX2" fmla="*/ 1774629 w 1774629"/>
                <a:gd name="connsiteY2" fmla="*/ 185285 h 721506"/>
                <a:gd name="connsiteX3" fmla="*/ 1338564 w 1774629"/>
                <a:gd name="connsiteY3" fmla="*/ 721506 h 721506"/>
                <a:gd name="connsiteX4" fmla="*/ 0 w 1774629"/>
                <a:gd name="connsiteY4" fmla="*/ 665234 h 721506"/>
                <a:gd name="connsiteX0" fmla="*/ 0 w 1774629"/>
                <a:gd name="connsiteY0" fmla="*/ 665234 h 721506"/>
                <a:gd name="connsiteX1" fmla="*/ 447675 w 1774629"/>
                <a:gd name="connsiteY1" fmla="*/ 208034 h 721506"/>
                <a:gd name="connsiteX2" fmla="*/ 1774629 w 1774629"/>
                <a:gd name="connsiteY2" fmla="*/ 185285 h 721506"/>
                <a:gd name="connsiteX3" fmla="*/ 1338564 w 1774629"/>
                <a:gd name="connsiteY3" fmla="*/ 721506 h 721506"/>
                <a:gd name="connsiteX4" fmla="*/ 0 w 1774629"/>
                <a:gd name="connsiteY4" fmla="*/ 665234 h 721506"/>
                <a:gd name="connsiteX0" fmla="*/ 0 w 1774629"/>
                <a:gd name="connsiteY0" fmla="*/ 665234 h 721506"/>
                <a:gd name="connsiteX1" fmla="*/ 447675 w 1774629"/>
                <a:gd name="connsiteY1" fmla="*/ 208034 h 721506"/>
                <a:gd name="connsiteX2" fmla="*/ 1774629 w 1774629"/>
                <a:gd name="connsiteY2" fmla="*/ 185285 h 721506"/>
                <a:gd name="connsiteX3" fmla="*/ 1338564 w 1774629"/>
                <a:gd name="connsiteY3" fmla="*/ 721506 h 721506"/>
                <a:gd name="connsiteX4" fmla="*/ 0 w 1774629"/>
                <a:gd name="connsiteY4" fmla="*/ 665234 h 721506"/>
                <a:gd name="connsiteX0" fmla="*/ 0 w 1774629"/>
                <a:gd name="connsiteY0" fmla="*/ 665234 h 721506"/>
                <a:gd name="connsiteX1" fmla="*/ 447675 w 1774629"/>
                <a:gd name="connsiteY1" fmla="*/ 208034 h 721506"/>
                <a:gd name="connsiteX2" fmla="*/ 1774629 w 1774629"/>
                <a:gd name="connsiteY2" fmla="*/ 185285 h 721506"/>
                <a:gd name="connsiteX3" fmla="*/ 1338564 w 1774629"/>
                <a:gd name="connsiteY3" fmla="*/ 721506 h 721506"/>
                <a:gd name="connsiteX4" fmla="*/ 0 w 1774629"/>
                <a:gd name="connsiteY4" fmla="*/ 665234 h 721506"/>
                <a:gd name="connsiteX0" fmla="*/ 0 w 1774629"/>
                <a:gd name="connsiteY0" fmla="*/ 450230 h 721506"/>
                <a:gd name="connsiteX1" fmla="*/ 447675 w 1774629"/>
                <a:gd name="connsiteY1" fmla="*/ 208034 h 721506"/>
                <a:gd name="connsiteX2" fmla="*/ 1774629 w 1774629"/>
                <a:gd name="connsiteY2" fmla="*/ 185285 h 721506"/>
                <a:gd name="connsiteX3" fmla="*/ 1338564 w 1774629"/>
                <a:gd name="connsiteY3" fmla="*/ 721506 h 721506"/>
                <a:gd name="connsiteX4" fmla="*/ 0 w 1774629"/>
                <a:gd name="connsiteY4" fmla="*/ 450230 h 721506"/>
                <a:gd name="connsiteX0" fmla="*/ 0 w 1797967"/>
                <a:gd name="connsiteY0" fmla="*/ 600039 h 721506"/>
                <a:gd name="connsiteX1" fmla="*/ 471013 w 1797967"/>
                <a:gd name="connsiteY1" fmla="*/ 208034 h 721506"/>
                <a:gd name="connsiteX2" fmla="*/ 1797967 w 1797967"/>
                <a:gd name="connsiteY2" fmla="*/ 185285 h 721506"/>
                <a:gd name="connsiteX3" fmla="*/ 1361902 w 1797967"/>
                <a:gd name="connsiteY3" fmla="*/ 721506 h 721506"/>
                <a:gd name="connsiteX4" fmla="*/ 0 w 1797967"/>
                <a:gd name="connsiteY4" fmla="*/ 600039 h 721506"/>
                <a:gd name="connsiteX0" fmla="*/ 0 w 1804450"/>
                <a:gd name="connsiteY0" fmla="*/ 549287 h 670754"/>
                <a:gd name="connsiteX1" fmla="*/ 471013 w 1804450"/>
                <a:gd name="connsiteY1" fmla="*/ 157282 h 670754"/>
                <a:gd name="connsiteX2" fmla="*/ 1804450 w 1804450"/>
                <a:gd name="connsiteY2" fmla="*/ 287117 h 670754"/>
                <a:gd name="connsiteX3" fmla="*/ 1361902 w 1804450"/>
                <a:gd name="connsiteY3" fmla="*/ 670754 h 670754"/>
                <a:gd name="connsiteX4" fmla="*/ 0 w 1804450"/>
                <a:gd name="connsiteY4" fmla="*/ 549287 h 670754"/>
                <a:gd name="connsiteX0" fmla="*/ 0 w 1804450"/>
                <a:gd name="connsiteY0" fmla="*/ 307928 h 670754"/>
                <a:gd name="connsiteX1" fmla="*/ 471013 w 1804450"/>
                <a:gd name="connsiteY1" fmla="*/ 157282 h 670754"/>
                <a:gd name="connsiteX2" fmla="*/ 1804450 w 1804450"/>
                <a:gd name="connsiteY2" fmla="*/ 287117 h 670754"/>
                <a:gd name="connsiteX3" fmla="*/ 1361902 w 1804450"/>
                <a:gd name="connsiteY3" fmla="*/ 670754 h 670754"/>
                <a:gd name="connsiteX4" fmla="*/ 0 w 1804450"/>
                <a:gd name="connsiteY4" fmla="*/ 307928 h 670754"/>
                <a:gd name="connsiteX0" fmla="*/ 0 w 1804450"/>
                <a:gd name="connsiteY0" fmla="*/ 307928 h 670754"/>
                <a:gd name="connsiteX1" fmla="*/ 471013 w 1804450"/>
                <a:gd name="connsiteY1" fmla="*/ 157282 h 670754"/>
                <a:gd name="connsiteX2" fmla="*/ 1804450 w 1804450"/>
                <a:gd name="connsiteY2" fmla="*/ 287117 h 670754"/>
                <a:gd name="connsiteX3" fmla="*/ 1361902 w 1804450"/>
                <a:gd name="connsiteY3" fmla="*/ 670754 h 670754"/>
                <a:gd name="connsiteX4" fmla="*/ 0 w 1804450"/>
                <a:gd name="connsiteY4" fmla="*/ 307928 h 670754"/>
                <a:gd name="connsiteX0" fmla="*/ 0 w 1804450"/>
                <a:gd name="connsiteY0" fmla="*/ 307928 h 670754"/>
                <a:gd name="connsiteX1" fmla="*/ 471013 w 1804450"/>
                <a:gd name="connsiteY1" fmla="*/ 157282 h 670754"/>
                <a:gd name="connsiteX2" fmla="*/ 1804450 w 1804450"/>
                <a:gd name="connsiteY2" fmla="*/ 287117 h 670754"/>
                <a:gd name="connsiteX3" fmla="*/ 1361902 w 1804450"/>
                <a:gd name="connsiteY3" fmla="*/ 670754 h 670754"/>
                <a:gd name="connsiteX4" fmla="*/ 0 w 1804450"/>
                <a:gd name="connsiteY4" fmla="*/ 307928 h 670754"/>
                <a:gd name="connsiteX0" fmla="*/ 0 w 1804450"/>
                <a:gd name="connsiteY0" fmla="*/ 307928 h 670754"/>
                <a:gd name="connsiteX1" fmla="*/ 471013 w 1804450"/>
                <a:gd name="connsiteY1" fmla="*/ 157282 h 670754"/>
                <a:gd name="connsiteX2" fmla="*/ 1804450 w 1804450"/>
                <a:gd name="connsiteY2" fmla="*/ 287117 h 670754"/>
                <a:gd name="connsiteX3" fmla="*/ 1361902 w 1804450"/>
                <a:gd name="connsiteY3" fmla="*/ 670754 h 670754"/>
                <a:gd name="connsiteX4" fmla="*/ 0 w 1804450"/>
                <a:gd name="connsiteY4" fmla="*/ 307928 h 670754"/>
                <a:gd name="connsiteX0" fmla="*/ 0 w 1804450"/>
                <a:gd name="connsiteY0" fmla="*/ 261066 h 623892"/>
                <a:gd name="connsiteX1" fmla="*/ 458048 w 1804450"/>
                <a:gd name="connsiteY1" fmla="*/ 176308 h 623892"/>
                <a:gd name="connsiteX2" fmla="*/ 1804450 w 1804450"/>
                <a:gd name="connsiteY2" fmla="*/ 240255 h 623892"/>
                <a:gd name="connsiteX3" fmla="*/ 1361902 w 1804450"/>
                <a:gd name="connsiteY3" fmla="*/ 623892 h 623892"/>
                <a:gd name="connsiteX4" fmla="*/ 0 w 1804450"/>
                <a:gd name="connsiteY4" fmla="*/ 261066 h 623892"/>
                <a:gd name="connsiteX0" fmla="*/ 0 w 1789864"/>
                <a:gd name="connsiteY0" fmla="*/ 224654 h 623892"/>
                <a:gd name="connsiteX1" fmla="*/ 443462 w 1789864"/>
                <a:gd name="connsiteY1" fmla="*/ 176308 h 623892"/>
                <a:gd name="connsiteX2" fmla="*/ 1789864 w 1789864"/>
                <a:gd name="connsiteY2" fmla="*/ 240255 h 623892"/>
                <a:gd name="connsiteX3" fmla="*/ 1347316 w 1789864"/>
                <a:gd name="connsiteY3" fmla="*/ 623892 h 623892"/>
                <a:gd name="connsiteX4" fmla="*/ 0 w 1789864"/>
                <a:gd name="connsiteY4" fmla="*/ 224654 h 623892"/>
                <a:gd name="connsiteX0" fmla="*/ 0 w 1782085"/>
                <a:gd name="connsiteY0" fmla="*/ 216992 h 616230"/>
                <a:gd name="connsiteX1" fmla="*/ 443462 w 1782085"/>
                <a:gd name="connsiteY1" fmla="*/ 168646 h 616230"/>
                <a:gd name="connsiteX2" fmla="*/ 1782085 w 1782085"/>
                <a:gd name="connsiteY2" fmla="*/ 257561 h 616230"/>
                <a:gd name="connsiteX3" fmla="*/ 1347316 w 1782085"/>
                <a:gd name="connsiteY3" fmla="*/ 616230 h 616230"/>
                <a:gd name="connsiteX4" fmla="*/ 0 w 1782085"/>
                <a:gd name="connsiteY4" fmla="*/ 216992 h 616230"/>
                <a:gd name="connsiteX0" fmla="*/ 0 w 1782085"/>
                <a:gd name="connsiteY0" fmla="*/ 283820 h 683058"/>
                <a:gd name="connsiteX1" fmla="*/ 433738 w 1782085"/>
                <a:gd name="connsiteY1" fmla="*/ 145311 h 683058"/>
                <a:gd name="connsiteX2" fmla="*/ 1782085 w 1782085"/>
                <a:gd name="connsiteY2" fmla="*/ 324389 h 683058"/>
                <a:gd name="connsiteX3" fmla="*/ 1347316 w 1782085"/>
                <a:gd name="connsiteY3" fmla="*/ 683058 h 683058"/>
                <a:gd name="connsiteX4" fmla="*/ 0 w 1782085"/>
                <a:gd name="connsiteY4" fmla="*/ 283820 h 6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085" h="683058">
                  <a:moveTo>
                    <a:pt x="0" y="283820"/>
                  </a:moveTo>
                  <a:cubicBezTo>
                    <a:pt x="224645" y="19421"/>
                    <a:pt x="328785" y="160957"/>
                    <a:pt x="433738" y="145311"/>
                  </a:cubicBezTo>
                  <a:cubicBezTo>
                    <a:pt x="835883" y="-196214"/>
                    <a:pt x="1577494" y="148209"/>
                    <a:pt x="1782085" y="324389"/>
                  </a:cubicBezTo>
                  <a:cubicBezTo>
                    <a:pt x="1552153" y="341607"/>
                    <a:pt x="1398866" y="312983"/>
                    <a:pt x="1347316" y="683058"/>
                  </a:cubicBezTo>
                  <a:cubicBezTo>
                    <a:pt x="963956" y="381116"/>
                    <a:pt x="435949" y="280177"/>
                    <a:pt x="0" y="283820"/>
                  </a:cubicBezTo>
                  <a:close/>
                </a:path>
              </a:pathLst>
            </a:custGeom>
            <a:solidFill>
              <a:srgbClr val="BDCAE1">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grpSp>
          <p:nvGrpSpPr>
            <p:cNvPr id="5" name="Group 4"/>
            <p:cNvGrpSpPr/>
            <p:nvPr/>
          </p:nvGrpSpPr>
          <p:grpSpPr>
            <a:xfrm>
              <a:off x="3724275" y="4653313"/>
              <a:ext cx="1762125" cy="466725"/>
              <a:chOff x="3724275" y="4429238"/>
              <a:chExt cx="1762125" cy="466725"/>
            </a:xfrm>
          </p:grpSpPr>
          <p:sp>
            <p:nvSpPr>
              <p:cNvPr id="92" name="Parallelogram 14"/>
              <p:cNvSpPr/>
              <p:nvPr/>
            </p:nvSpPr>
            <p:spPr>
              <a:xfrm>
                <a:off x="3724275" y="4429238"/>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rgbClr val="BDCAE1">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124" name="Oval 123"/>
              <p:cNvSpPr/>
              <p:nvPr/>
            </p:nvSpPr>
            <p:spPr>
              <a:xfrm>
                <a:off x="4974510" y="4714779"/>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125" name="Oval 124"/>
              <p:cNvSpPr/>
              <p:nvPr/>
            </p:nvSpPr>
            <p:spPr>
              <a:xfrm>
                <a:off x="4009212" y="4787507"/>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126" name="Oval 125"/>
              <p:cNvSpPr/>
              <p:nvPr/>
            </p:nvSpPr>
            <p:spPr>
              <a:xfrm>
                <a:off x="4617960" y="4525664"/>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grpSp>
      </p:grpSp>
      <mc:AlternateContent xmlns:mc="http://schemas.openxmlformats.org/markup-compatibility/2006" xmlns:a14="http://schemas.microsoft.com/office/drawing/2010/main">
        <mc:Choice Requires="a14">
          <p:sp>
            <p:nvSpPr>
              <p:cNvPr id="45" name="TextBox 44"/>
              <p:cNvSpPr txBox="1"/>
              <p:nvPr/>
            </p:nvSpPr>
            <p:spPr>
              <a:xfrm>
                <a:off x="911587" y="2163423"/>
                <a:ext cx="1199111" cy="350865"/>
              </a:xfrm>
              <a:prstGeom prst="rect">
                <a:avLst/>
              </a:prstGeom>
              <a:noFill/>
            </p:spPr>
            <p:txBody>
              <a:bodyPr wrap="none" lIns="18288" tIns="0" rIns="18288" bIns="0" rtlCol="0">
                <a:spAutoFit/>
              </a:bodyPr>
              <a:lstStyle/>
              <a:p>
                <a:pPr>
                  <a:lnSpc>
                    <a:spcPct val="95000"/>
                  </a:lnSpc>
                </a:pPr>
                <a:r>
                  <a:rPr lang="en-US" sz="2400" dirty="0" smtClean="0">
                    <a:effectLst/>
                  </a:rPr>
                  <a:t>Video </a:t>
                </a:r>
                <a14:m>
                  <m:oMath xmlns:m="http://schemas.openxmlformats.org/officeDocument/2006/math">
                    <m:sSub>
                      <m:sSubPr>
                        <m:ctrlPr>
                          <a:rPr lang="en-US" sz="2400" b="0" i="1" smtClean="0">
                            <a:effectLst/>
                            <a:latin typeface="Cambria Math" panose="02040503050406030204" pitchFamily="18" charset="0"/>
                          </a:rPr>
                        </m:ctrlPr>
                      </m:sSubPr>
                      <m:e>
                        <m:r>
                          <a:rPr lang="en-US" sz="2400" b="0" i="1" smtClean="0">
                            <a:effectLst/>
                            <a:latin typeface="Cambria Math" panose="02040503050406030204" pitchFamily="18" charset="0"/>
                          </a:rPr>
                          <m:t>𝑉</m:t>
                        </m:r>
                      </m:e>
                      <m:sub>
                        <m:r>
                          <a:rPr lang="en-US" sz="2400" b="0" i="1" smtClean="0">
                            <a:effectLst/>
                            <a:latin typeface="Cambria Math"/>
                          </a:rPr>
                          <m:t>0</m:t>
                        </m:r>
                      </m:sub>
                    </m:sSub>
                  </m:oMath>
                </a14:m>
                <a:endParaRPr lang="en-US" sz="2400" dirty="0" err="1" smtClean="0">
                  <a:effectLst/>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911587" y="2163423"/>
                <a:ext cx="1199111" cy="350865"/>
              </a:xfrm>
              <a:prstGeom prst="rect">
                <a:avLst/>
              </a:prstGeom>
              <a:blipFill rotWithShape="0">
                <a:blip r:embed="rId5"/>
                <a:stretch>
                  <a:fillRect l="-13776" t="-31579" r="-3061" b="-5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7315200" y="2151723"/>
                <a:ext cx="1191994" cy="350865"/>
              </a:xfrm>
              <a:prstGeom prst="rect">
                <a:avLst/>
              </a:prstGeom>
              <a:noFill/>
            </p:spPr>
            <p:txBody>
              <a:bodyPr wrap="none" lIns="18288" tIns="0" rIns="18288" bIns="0" rtlCol="0">
                <a:spAutoFit/>
              </a:bodyPr>
              <a:lstStyle/>
              <a:p>
                <a:pPr>
                  <a:lnSpc>
                    <a:spcPct val="95000"/>
                  </a:lnSpc>
                </a:pPr>
                <a:r>
                  <a:rPr lang="en-US" sz="2400" dirty="0" smtClean="0">
                    <a:effectLst/>
                  </a:rPr>
                  <a:t>Video </a:t>
                </a:r>
                <a14:m>
                  <m:oMath xmlns:m="http://schemas.openxmlformats.org/officeDocument/2006/math">
                    <m:sSub>
                      <m:sSubPr>
                        <m:ctrlPr>
                          <a:rPr lang="en-US" sz="2400" b="0" i="1" smtClean="0">
                            <a:effectLst/>
                            <a:latin typeface="Cambria Math" panose="02040503050406030204" pitchFamily="18" charset="0"/>
                          </a:rPr>
                        </m:ctrlPr>
                      </m:sSubPr>
                      <m:e>
                        <m:r>
                          <a:rPr lang="en-US" sz="2400" b="0" i="1" smtClean="0">
                            <a:effectLst/>
                            <a:latin typeface="Cambria Math" panose="02040503050406030204" pitchFamily="18" charset="0"/>
                          </a:rPr>
                          <m:t>𝑉</m:t>
                        </m:r>
                      </m:e>
                      <m:sub>
                        <m:r>
                          <a:rPr lang="en-US" sz="2400" b="0" i="1" smtClean="0">
                            <a:effectLst/>
                            <a:latin typeface="Cambria Math"/>
                          </a:rPr>
                          <m:t>1</m:t>
                        </m:r>
                      </m:sub>
                    </m:sSub>
                  </m:oMath>
                </a14:m>
                <a:endParaRPr lang="en-US" sz="2400" dirty="0" err="1" smtClean="0">
                  <a:effectLst/>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7315200" y="2151723"/>
                <a:ext cx="1191994" cy="350865"/>
              </a:xfrm>
              <a:prstGeom prst="rect">
                <a:avLst/>
              </a:prstGeom>
              <a:blipFill rotWithShape="0">
                <a:blip r:embed="rId6"/>
                <a:stretch>
                  <a:fillRect l="-13776" t="-31034" r="-2041" b="-5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3484930" y="2163735"/>
                <a:ext cx="2523191" cy="350865"/>
              </a:xfrm>
              <a:prstGeom prst="rect">
                <a:avLst/>
              </a:prstGeom>
              <a:noFill/>
            </p:spPr>
            <p:txBody>
              <a:bodyPr wrap="none" lIns="18288" tIns="0" rIns="18288" bIns="0" rtlCol="0">
                <a:spAutoFit/>
              </a:bodyPr>
              <a:lstStyle/>
              <a:p>
                <a:pPr>
                  <a:lnSpc>
                    <a:spcPct val="95000"/>
                  </a:lnSpc>
                </a:pPr>
                <a:r>
                  <a:rPr lang="en-US" sz="2400" dirty="0" smtClean="0">
                    <a:effectLst/>
                  </a:rPr>
                  <a:t>Halfway domain </a:t>
                </a:r>
                <a14:m>
                  <m:oMath xmlns:m="http://schemas.openxmlformats.org/officeDocument/2006/math">
                    <m:r>
                      <m:rPr>
                        <m:sty m:val="p"/>
                      </m:rPr>
                      <a:rPr lang="en-US" sz="2400" b="0" i="0" smtClean="0">
                        <a:effectLst/>
                        <a:latin typeface="Cambria Math"/>
                      </a:rPr>
                      <m:t>Ω</m:t>
                    </m:r>
                  </m:oMath>
                </a14:m>
                <a:endParaRPr lang="en-US" sz="2400" dirty="0" smtClean="0">
                  <a:effectLst/>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3484930" y="2163735"/>
                <a:ext cx="2523191" cy="350865"/>
              </a:xfrm>
              <a:prstGeom prst="rect">
                <a:avLst/>
              </a:prstGeom>
              <a:blipFill rotWithShape="0">
                <a:blip r:embed="rId7"/>
                <a:stretch>
                  <a:fillRect l="-6280" t="-31034" r="-2899" b="-5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p:cNvSpPr/>
              <p:nvPr/>
            </p:nvSpPr>
            <p:spPr>
              <a:xfrm>
                <a:off x="3403478" y="5232791"/>
                <a:ext cx="83991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mtClean="0">
                          <a:effectLst/>
                          <a:latin typeface="Cambria Math" panose="02040503050406030204" pitchFamily="18" charset="0"/>
                        </a:rPr>
                        <m:t>𝑣</m:t>
                      </m:r>
                      <m:r>
                        <a:rPr lang="en-US" altLang="zh-CN" b="0" i="1" baseline="-25000" smtClean="0">
                          <a:effectLst/>
                          <a:latin typeface="Cambria Math" panose="02040503050406030204" pitchFamily="18" charset="0"/>
                        </a:rPr>
                        <m:t>𝑡</m:t>
                      </m:r>
                      <m:d>
                        <m:dPr>
                          <m:ctrlPr>
                            <a:rPr lang="en-US" altLang="zh-CN" i="1">
                              <a:effectLst/>
                              <a:latin typeface="Cambria Math" panose="02040503050406030204" pitchFamily="18" charset="0"/>
                            </a:rPr>
                          </m:ctrlPr>
                        </m:dPr>
                        <m:e>
                          <m:r>
                            <a:rPr lang="en-US" altLang="zh-CN" i="1">
                              <a:effectLst/>
                              <a:latin typeface="Cambria Math" panose="02040503050406030204" pitchFamily="18" charset="0"/>
                            </a:rPr>
                            <m:t>𝑝</m:t>
                          </m:r>
                        </m:e>
                      </m:d>
                    </m:oMath>
                  </m:oMathPara>
                </a14:m>
                <a:endParaRPr lang="zh-CN" altLang="en-US" dirty="0">
                  <a:effectLst/>
                </a:endParaRPr>
              </a:p>
            </p:txBody>
          </p:sp>
        </mc:Choice>
        <mc:Fallback xmlns="">
          <p:sp>
            <p:nvSpPr>
              <p:cNvPr id="48" name="Rectangle 47"/>
              <p:cNvSpPr>
                <a:spLocks noRot="1" noChangeAspect="1" noMove="1" noResize="1" noEditPoints="1" noAdjustHandles="1" noChangeArrowheads="1" noChangeShapeType="1" noTextEdit="1"/>
              </p:cNvSpPr>
              <p:nvPr/>
            </p:nvSpPr>
            <p:spPr>
              <a:xfrm>
                <a:off x="3403478" y="5232791"/>
                <a:ext cx="839910" cy="400110"/>
              </a:xfrm>
              <a:prstGeom prst="rect">
                <a:avLst/>
              </a:prstGeom>
              <a:blipFill rotWithShape="0">
                <a:blip r:embed="rId8"/>
                <a:stretch>
                  <a:fillRect b="-10606"/>
                </a:stretch>
              </a:blipFill>
            </p:spPr>
            <p:txBody>
              <a:bodyPr/>
              <a:lstStyle/>
              <a:p>
                <a:r>
                  <a:rPr lang="en-US">
                    <a:noFill/>
                  </a:rPr>
                  <a:t> </a:t>
                </a:r>
              </a:p>
            </p:txBody>
          </p:sp>
        </mc:Fallback>
      </mc:AlternateContent>
      <p:grpSp>
        <p:nvGrpSpPr>
          <p:cNvPr id="9" name="Group 8"/>
          <p:cNvGrpSpPr/>
          <p:nvPr/>
        </p:nvGrpSpPr>
        <p:grpSpPr>
          <a:xfrm>
            <a:off x="699460" y="3931841"/>
            <a:ext cx="7479486" cy="1989547"/>
            <a:chOff x="699460" y="3707766"/>
            <a:chExt cx="7479486" cy="1989547"/>
          </a:xfrm>
        </p:grpSpPr>
        <p:sp>
          <p:nvSpPr>
            <p:cNvPr id="94" name="Oval 93"/>
            <p:cNvSpPr/>
            <p:nvPr/>
          </p:nvSpPr>
          <p:spPr>
            <a:xfrm>
              <a:off x="8102746" y="5621113"/>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grpSp>
          <p:nvGrpSpPr>
            <p:cNvPr id="7" name="Group 6"/>
            <p:cNvGrpSpPr/>
            <p:nvPr/>
          </p:nvGrpSpPr>
          <p:grpSpPr>
            <a:xfrm>
              <a:off x="699460" y="3707766"/>
              <a:ext cx="7404083" cy="1951447"/>
              <a:chOff x="699460" y="3707766"/>
              <a:chExt cx="7404083" cy="1951447"/>
            </a:xfrm>
          </p:grpSpPr>
          <p:cxnSp>
            <p:nvCxnSpPr>
              <p:cNvPr id="95" name="Straight Connector 94"/>
              <p:cNvCxnSpPr>
                <a:stCxn id="117" idx="6"/>
                <a:endCxn id="94" idx="2"/>
              </p:cNvCxnSpPr>
              <p:nvPr/>
            </p:nvCxnSpPr>
            <p:spPr>
              <a:xfrm>
                <a:off x="1828800" y="3846520"/>
                <a:ext cx="6273946" cy="181269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6" name="Oval 95"/>
              <p:cNvSpPr/>
              <p:nvPr/>
            </p:nvSpPr>
            <p:spPr>
              <a:xfrm>
                <a:off x="7627932" y="5548519"/>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97" name="Oval 96"/>
              <p:cNvSpPr/>
              <p:nvPr/>
            </p:nvSpPr>
            <p:spPr>
              <a:xfrm>
                <a:off x="8027343" y="5365146"/>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cxnSp>
            <p:nvCxnSpPr>
              <p:cNvPr id="100" name="Straight Connector 99"/>
              <p:cNvCxnSpPr>
                <a:endCxn id="96" idx="2"/>
              </p:cNvCxnSpPr>
              <p:nvPr/>
            </p:nvCxnSpPr>
            <p:spPr>
              <a:xfrm>
                <a:off x="775660" y="4147538"/>
                <a:ext cx="6852272" cy="143908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7" name="Oval 116"/>
              <p:cNvSpPr/>
              <p:nvPr/>
            </p:nvSpPr>
            <p:spPr>
              <a:xfrm>
                <a:off x="1752600" y="3808420"/>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118" name="Oval 117"/>
              <p:cNvSpPr/>
              <p:nvPr/>
            </p:nvSpPr>
            <p:spPr>
              <a:xfrm>
                <a:off x="1178617" y="3707766"/>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122" name="Oval 121"/>
              <p:cNvSpPr/>
              <p:nvPr/>
            </p:nvSpPr>
            <p:spPr>
              <a:xfrm>
                <a:off x="699460" y="4105364"/>
                <a:ext cx="76200" cy="762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cxnSp>
            <p:nvCxnSpPr>
              <p:cNvPr id="127" name="Straight Connector 126"/>
              <p:cNvCxnSpPr>
                <a:stCxn id="118" idx="6"/>
                <a:endCxn id="97" idx="1"/>
              </p:cNvCxnSpPr>
              <p:nvPr/>
            </p:nvCxnSpPr>
            <p:spPr>
              <a:xfrm>
                <a:off x="1254817" y="3745866"/>
                <a:ext cx="6783685" cy="163043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56" name="Group 55"/>
          <p:cNvGrpSpPr/>
          <p:nvPr/>
        </p:nvGrpSpPr>
        <p:grpSpPr>
          <a:xfrm>
            <a:off x="4049573" y="4824771"/>
            <a:ext cx="975021" cy="985923"/>
            <a:chOff x="3730706" y="4621974"/>
            <a:chExt cx="975021" cy="985923"/>
          </a:xfrm>
        </p:grpSpPr>
        <p:cxnSp>
          <p:nvCxnSpPr>
            <p:cNvPr id="57" name="Straight Arrow Connector 56"/>
            <p:cNvCxnSpPr/>
            <p:nvPr/>
          </p:nvCxnSpPr>
          <p:spPr>
            <a:xfrm flipH="1">
              <a:off x="4655643" y="4800425"/>
              <a:ext cx="50084" cy="711778"/>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730706" y="4885242"/>
              <a:ext cx="293827" cy="62696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4338266" y="4621974"/>
              <a:ext cx="219667" cy="985923"/>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149200379"/>
      </p:ext>
    </p:extLst>
  </p:cSld>
  <p:clrMapOvr>
    <a:masterClrMapping/>
  </p:clrMapOvr>
  <mc:AlternateContent xmlns:mc="http://schemas.openxmlformats.org/markup-compatibility/2006" xmlns:p14="http://schemas.microsoft.com/office/powerpoint/2010/main">
    <mc:Choice Requires="p14">
      <p:transition p14:dur="10" advTm="22681"/>
    </mc:Choice>
    <mc:Fallback xmlns="">
      <p:transition advTm="226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noAutofit/>
          </a:bodyPr>
          <a:lstStyle/>
          <a:p>
            <a:r>
              <a:rPr lang="en-US" altLang="zh-CN" dirty="0" smtClean="0"/>
              <a:t>Stage1: </a:t>
            </a:r>
            <a:r>
              <a:rPr lang="en-US" dirty="0" smtClean="0"/>
              <a:t>Temporal synchronization</a:t>
            </a:r>
            <a:endParaRPr lang="en-US" dirty="0"/>
          </a:p>
        </p:txBody>
      </p:sp>
      <p:sp>
        <p:nvSpPr>
          <p:cNvPr id="7" name="TextBox 6"/>
          <p:cNvSpPr txBox="1"/>
          <p:nvPr/>
        </p:nvSpPr>
        <p:spPr>
          <a:xfrm>
            <a:off x="979843" y="5791200"/>
            <a:ext cx="2616165" cy="615553"/>
          </a:xfrm>
          <a:prstGeom prst="rect">
            <a:avLst/>
          </a:prstGeom>
          <a:noFill/>
        </p:spPr>
        <p:txBody>
          <a:bodyPr wrap="none" lIns="18288" tIns="0" rIns="18288" bIns="0" rtlCol="0">
            <a:spAutoFit/>
          </a:bodyPr>
          <a:lstStyle/>
          <a:p>
            <a:r>
              <a:rPr lang="en-US" dirty="0">
                <a:effectLst/>
                <a:latin typeface="+mj-ea"/>
              </a:rPr>
              <a:t>b</a:t>
            </a:r>
            <a:r>
              <a:rPr lang="en-US" dirty="0" smtClean="0">
                <a:effectLst/>
                <a:latin typeface="+mj-ea"/>
              </a:rPr>
              <a:t>efore synchronization</a:t>
            </a:r>
            <a:endParaRPr lang="en-US" baseline="-25000" dirty="0">
              <a:effectLst/>
              <a:latin typeface="+mj-ea"/>
            </a:endParaRPr>
          </a:p>
          <a:p>
            <a:endParaRPr lang="en-US" dirty="0" err="1" smtClean="0">
              <a:effectLst/>
            </a:endParaRPr>
          </a:p>
        </p:txBody>
      </p:sp>
      <p:sp>
        <p:nvSpPr>
          <p:cNvPr id="8" name="TextBox 7"/>
          <p:cNvSpPr txBox="1"/>
          <p:nvPr/>
        </p:nvSpPr>
        <p:spPr>
          <a:xfrm>
            <a:off x="5432562" y="5786215"/>
            <a:ext cx="2401363" cy="615553"/>
          </a:xfrm>
          <a:prstGeom prst="rect">
            <a:avLst/>
          </a:prstGeom>
          <a:noFill/>
        </p:spPr>
        <p:txBody>
          <a:bodyPr wrap="none" lIns="18288" tIns="0" rIns="18288" bIns="0" rtlCol="0">
            <a:spAutoFit/>
          </a:bodyPr>
          <a:lstStyle/>
          <a:p>
            <a:r>
              <a:rPr lang="en-US" dirty="0">
                <a:effectLst/>
                <a:latin typeface="+mj-ea"/>
              </a:rPr>
              <a:t>a</a:t>
            </a:r>
            <a:r>
              <a:rPr lang="en-US" dirty="0" smtClean="0">
                <a:effectLst/>
                <a:latin typeface="+mj-ea"/>
              </a:rPr>
              <a:t>fter synchronization</a:t>
            </a:r>
            <a:endParaRPr lang="en-US" baseline="-25000" dirty="0">
              <a:effectLst/>
              <a:latin typeface="+mj-ea"/>
            </a:endParaRPr>
          </a:p>
          <a:p>
            <a:endParaRPr lang="en-US" dirty="0" err="1" smtClean="0">
              <a:effectLst/>
            </a:endParaRPr>
          </a:p>
        </p:txBody>
      </p:sp>
      <p:pic>
        <p:nvPicPr>
          <p:cNvPr id="9" name="beforeresamp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32127" y="1691481"/>
            <a:ext cx="3733800" cy="3733800"/>
          </a:xfrm>
          <a:prstGeom prst="rect">
            <a:avLst/>
          </a:prstGeom>
          <a:ln>
            <a:solidFill>
              <a:schemeClr val="tx1"/>
            </a:solidFill>
          </a:ln>
        </p:spPr>
      </p:pic>
      <p:pic>
        <p:nvPicPr>
          <p:cNvPr id="10" name="afterresampl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48200" y="1676400"/>
            <a:ext cx="3748881" cy="3748881"/>
          </a:xfrm>
          <a:prstGeom prst="rect">
            <a:avLst/>
          </a:prstGeom>
          <a:ln>
            <a:solidFill>
              <a:schemeClr val="tx1"/>
            </a:solidFill>
          </a:ln>
        </p:spPr>
      </p:pic>
    </p:spTree>
    <p:extLst>
      <p:ext uri="{BB962C8B-B14F-4D97-AF65-F5344CB8AC3E}">
        <p14:creationId xmlns:p14="http://schemas.microsoft.com/office/powerpoint/2010/main" val="4006929872"/>
      </p:ext>
    </p:extLst>
  </p:cSld>
  <p:clrMapOvr>
    <a:masterClrMapping/>
  </p:clrMapOvr>
  <mc:AlternateContent xmlns:mc="http://schemas.openxmlformats.org/markup-compatibility/2006" xmlns:p14="http://schemas.microsoft.com/office/powerpoint/2010/main">
    <mc:Choice Requires="p14">
      <p:transition p14:dur="10" advTm="11359"/>
    </mc:Choice>
    <mc:Fallback xmlns="">
      <p:transition advTm="11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67" fill="hold"/>
                                        <p:tgtEl>
                                          <p:spTgt spid="9"/>
                                        </p:tgtEl>
                                      </p:cBhvr>
                                    </p:cmd>
                                  </p:childTnLst>
                                </p:cTn>
                              </p:par>
                              <p:par>
                                <p:cTn id="7" presetID="1" presetClass="mediacall" presetSubtype="0" fill="hold" nodeType="withEffect">
                                  <p:stCondLst>
                                    <p:cond delay="0"/>
                                  </p:stCondLst>
                                  <p:childTnLst>
                                    <p:cmd type="call" cmd="playFrom(0.0)">
                                      <p:cBhvr>
                                        <p:cTn id="8" dur="40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remove" display="0">
                  <p:stCondLst>
                    <p:cond delay="indefinite"/>
                  </p:stCondLst>
                </p:cTn>
                <p:tgtEl>
                  <p:spTgt spid="9"/>
                </p:tgtEl>
              </p:cMediaNode>
            </p:video>
            <p:video>
              <p:cMediaNode vol="80000">
                <p:cTn id="10" repeatCount="indefinite" fill="remove" display="0">
                  <p:stCondLst>
                    <p:cond delay="indefinite"/>
                  </p:stCondLst>
                </p:cTn>
                <p:tgtEl>
                  <p:spTgt spid="10"/>
                </p:tgtEl>
              </p:cMediaNode>
            </p:video>
          </p:childTnLst>
        </p:cTn>
      </p:par>
    </p:tnLst>
  </p:timing>
  <p:extLst mod="1">
    <p:ext uri="{E180D4A7-C9FB-4DFB-919C-405C955672EB}">
      <p14:showEvtLst xmlns:p14="http://schemas.microsoft.com/office/powerpoint/2010/main">
        <p14:playEvt time="0" objId="9"/>
        <p14:playEvt time="0" objId="10"/>
        <p14:playEvt time="4070" objId="9"/>
        <p14:playEvt time="4291" objId="10"/>
        <p14:playEvt time="8208" objId="9"/>
        <p14:playEvt time="8434" objId="10"/>
        <p14:stopEvt time="11359" objId="9"/>
        <p14:stopEvt time="11359" objId="10"/>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5120712" y="969851"/>
            <a:ext cx="3726000" cy="1216800"/>
            <a:chOff x="5535558" y="1311371"/>
            <a:chExt cx="2317027" cy="853106"/>
          </a:xfrm>
        </p:grpSpPr>
        <p:sp>
          <p:nvSpPr>
            <p:cNvPr id="17" name="TextBox 16"/>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solidFill>
                    <a:srgbClr val="FF0000"/>
                  </a:solidFill>
                  <a:latin typeface="微软雅黑" pitchFamily="34" charset="-122"/>
                  <a:ea typeface="微软雅黑" pitchFamily="34" charset="-122"/>
                </a:rPr>
                <a:t>Mesh-based</a:t>
              </a:r>
              <a:endParaRPr lang="zh-CN" altLang="en-US" sz="2400" b="1" dirty="0">
                <a:solidFill>
                  <a:srgbClr val="FF0000"/>
                </a:solidFill>
                <a:latin typeface="微软雅黑" pitchFamily="34" charset="-122"/>
                <a:ea typeface="微软雅黑" pitchFamily="34" charset="-122"/>
              </a:endParaRPr>
            </a:p>
          </p:txBody>
        </p:sp>
        <p:cxnSp>
          <p:nvCxnSpPr>
            <p:cNvPr id="11" name="直接连接符 10"/>
            <p:cNvCxnSpPr/>
            <p:nvPr/>
          </p:nvCxnSpPr>
          <p:spPr>
            <a:xfrm>
              <a:off x="5626508" y="1743788"/>
              <a:ext cx="0" cy="42068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流程图: 联系 11"/>
            <p:cNvSpPr/>
            <p:nvPr/>
          </p:nvSpPr>
          <p:spPr>
            <a:xfrm>
              <a:off x="5535558" y="1724471"/>
              <a:ext cx="169589" cy="169589"/>
            </a:xfrm>
            <a:prstGeom prst="flowChartConnector">
              <a:avLst/>
            </a:prstGeom>
            <a:solidFill>
              <a:srgbClr val="00B0F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a:off x="5632781" y="2152421"/>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5088965" y="2392969"/>
            <a:ext cx="3727164" cy="1216800"/>
            <a:chOff x="5535558" y="1311371"/>
            <a:chExt cx="2317027" cy="853106"/>
          </a:xfrm>
        </p:grpSpPr>
        <p:sp>
          <p:nvSpPr>
            <p:cNvPr id="30" name="TextBox 29"/>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latin typeface="微软雅黑" pitchFamily="34" charset="-122"/>
                  <a:ea typeface="微软雅黑" pitchFamily="34" charset="-122"/>
                </a:rPr>
                <a:t>Line-based</a:t>
              </a:r>
              <a:endParaRPr lang="zh-CN" altLang="en-US" sz="2400" b="1" dirty="0">
                <a:latin typeface="微软雅黑" pitchFamily="34" charset="-122"/>
                <a:ea typeface="微软雅黑" pitchFamily="34" charset="-122"/>
              </a:endParaRPr>
            </a:p>
          </p:txBody>
        </p:sp>
        <p:cxnSp>
          <p:nvCxnSpPr>
            <p:cNvPr id="31" name="直接连接符 30"/>
            <p:cNvCxnSpPr/>
            <p:nvPr/>
          </p:nvCxnSpPr>
          <p:spPr>
            <a:xfrm>
              <a:off x="5626508" y="1743788"/>
              <a:ext cx="0" cy="4206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流程图: 联系 31"/>
            <p:cNvSpPr/>
            <p:nvPr/>
          </p:nvSpPr>
          <p:spPr>
            <a:xfrm>
              <a:off x="5535558" y="1724471"/>
              <a:ext cx="169589" cy="169589"/>
            </a:xfrm>
            <a:prstGeom prst="flowChartConnector">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p:cNvCxnSpPr/>
            <p:nvPr/>
          </p:nvCxnSpPr>
          <p:spPr>
            <a:xfrm>
              <a:off x="5632781" y="2148655"/>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5088965" y="3923174"/>
            <a:ext cx="3727164" cy="1217515"/>
            <a:chOff x="5535558" y="1311371"/>
            <a:chExt cx="2317027" cy="853106"/>
          </a:xfrm>
        </p:grpSpPr>
        <p:sp>
          <p:nvSpPr>
            <p:cNvPr id="35" name="TextBox 34"/>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latin typeface="微软雅黑" pitchFamily="34" charset="-122"/>
                  <a:ea typeface="微软雅黑" pitchFamily="34" charset="-122"/>
                </a:rPr>
                <a:t>Point-based</a:t>
              </a:r>
              <a:endParaRPr lang="zh-CN" altLang="en-US" sz="2400" b="1" dirty="0">
                <a:latin typeface="微软雅黑" pitchFamily="34" charset="-122"/>
                <a:ea typeface="微软雅黑" pitchFamily="34" charset="-122"/>
              </a:endParaRPr>
            </a:p>
          </p:txBody>
        </p:sp>
        <p:cxnSp>
          <p:nvCxnSpPr>
            <p:cNvPr id="36" name="直接连接符 35"/>
            <p:cNvCxnSpPr/>
            <p:nvPr/>
          </p:nvCxnSpPr>
          <p:spPr>
            <a:xfrm>
              <a:off x="5626508" y="1743788"/>
              <a:ext cx="0" cy="4206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流程图: 联系 36"/>
            <p:cNvSpPr/>
            <p:nvPr/>
          </p:nvSpPr>
          <p:spPr>
            <a:xfrm>
              <a:off x="5535558" y="1724471"/>
              <a:ext cx="169589" cy="169589"/>
            </a:xfrm>
            <a:prstGeom prst="flowChartConnector">
              <a:avLst/>
            </a:pr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p:cNvCxnSpPr/>
            <p:nvPr/>
          </p:nvCxnSpPr>
          <p:spPr>
            <a:xfrm>
              <a:off x="5632781" y="2148655"/>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5071713" y="5261257"/>
            <a:ext cx="3744416" cy="1216800"/>
            <a:chOff x="5535558" y="1311371"/>
            <a:chExt cx="2317027" cy="853106"/>
          </a:xfrm>
        </p:grpSpPr>
        <p:sp>
          <p:nvSpPr>
            <p:cNvPr id="40" name="TextBox 39"/>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latin typeface="微软雅黑" pitchFamily="34" charset="-122"/>
                  <a:ea typeface="微软雅黑" pitchFamily="34" charset="-122"/>
                </a:rPr>
                <a:t>Image content based</a:t>
              </a:r>
              <a:endParaRPr lang="zh-CN" altLang="en-US" sz="2400" b="1" dirty="0">
                <a:latin typeface="微软雅黑" pitchFamily="34" charset="-122"/>
                <a:ea typeface="微软雅黑" pitchFamily="34" charset="-122"/>
              </a:endParaRPr>
            </a:p>
          </p:txBody>
        </p:sp>
        <p:cxnSp>
          <p:nvCxnSpPr>
            <p:cNvPr id="41" name="直接连接符 40"/>
            <p:cNvCxnSpPr/>
            <p:nvPr/>
          </p:nvCxnSpPr>
          <p:spPr>
            <a:xfrm>
              <a:off x="5626508" y="1743788"/>
              <a:ext cx="0" cy="4206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流程图: 联系 41"/>
            <p:cNvSpPr/>
            <p:nvPr/>
          </p:nvSpPr>
          <p:spPr>
            <a:xfrm>
              <a:off x="5535558" y="1724471"/>
              <a:ext cx="169589" cy="169589"/>
            </a:xfrm>
            <a:prstGeom prst="flowChartConnector">
              <a:avLst/>
            </a:prstGeom>
            <a:solidFill>
              <a:schemeClr val="accent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连接符 42"/>
            <p:cNvCxnSpPr/>
            <p:nvPr/>
          </p:nvCxnSpPr>
          <p:spPr>
            <a:xfrm>
              <a:off x="5632781" y="2148655"/>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2" name="AutoShape 26"/>
          <p:cNvSpPr>
            <a:spLocks noChangeArrowheads="1"/>
          </p:cNvSpPr>
          <p:nvPr/>
        </p:nvSpPr>
        <p:spPr bwMode="auto">
          <a:xfrm>
            <a:off x="4572000" y="4053954"/>
            <a:ext cx="360362" cy="311150"/>
          </a:xfrm>
          <a:prstGeom prst="hexagon">
            <a:avLst>
              <a:gd name="adj" fmla="val 28954"/>
              <a:gd name="vf" fmla="val 115470"/>
            </a:avLst>
          </a:prstGeom>
          <a:solidFill>
            <a:schemeClr val="bg1">
              <a:lumMod val="75000"/>
              <a:alpha val="14117"/>
            </a:schemeClr>
          </a:solidFill>
          <a:ln w="9525">
            <a:solidFill>
              <a:schemeClr val="bg1"/>
            </a:solidFill>
            <a:miter lim="800000"/>
            <a:headEnd/>
            <a:tailEnd/>
          </a:ln>
          <a:effectLst/>
          <a:extLst/>
        </p:spPr>
        <p:txBody>
          <a:bodyPr wrap="none" anchor="ctr"/>
          <a:lstStyle/>
          <a:p>
            <a:endParaRPr lang="zh-CN" altLang="en-US"/>
          </a:p>
        </p:txBody>
      </p:sp>
      <p:pic>
        <p:nvPicPr>
          <p:cNvPr id="1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78" y="1950169"/>
            <a:ext cx="4738931" cy="3426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5" name="TextBox 184"/>
          <p:cNvSpPr txBox="1"/>
          <p:nvPr/>
        </p:nvSpPr>
        <p:spPr>
          <a:xfrm>
            <a:off x="369076" y="5795972"/>
            <a:ext cx="4144533" cy="369332"/>
          </a:xfrm>
          <a:prstGeom prst="rect">
            <a:avLst/>
          </a:prstGeom>
          <a:noFill/>
        </p:spPr>
        <p:txBody>
          <a:bodyPr wrap="none" rtlCol="0">
            <a:spAutoFit/>
          </a:bodyPr>
          <a:lstStyle/>
          <a:p>
            <a:r>
              <a:rPr lang="en-US" altLang="zh-CN" dirty="0" smtClean="0"/>
              <a:t>[Smyth 1990, </a:t>
            </a:r>
            <a:r>
              <a:rPr lang="en-US" altLang="zh-CN" dirty="0" err="1"/>
              <a:t>Nishita</a:t>
            </a:r>
            <a:r>
              <a:rPr lang="en-US" altLang="zh-CN" dirty="0"/>
              <a:t> </a:t>
            </a:r>
            <a:r>
              <a:rPr lang="en-US" altLang="zh-CN" dirty="0" smtClean="0"/>
              <a:t>1993,</a:t>
            </a:r>
            <a:r>
              <a:rPr lang="en-US" altLang="zh-CN" dirty="0"/>
              <a:t> </a:t>
            </a:r>
            <a:r>
              <a:rPr lang="en-US" altLang="zh-CN" dirty="0" err="1"/>
              <a:t>Wolberg</a:t>
            </a:r>
            <a:r>
              <a:rPr lang="en-US" altLang="zh-CN" dirty="0"/>
              <a:t> 1990</a:t>
            </a:r>
            <a:r>
              <a:rPr lang="en-US" altLang="zh-CN" dirty="0" smtClean="0"/>
              <a:t>]</a:t>
            </a:r>
            <a:endParaRPr lang="zh-CN" altLang="en-US" dirty="0"/>
          </a:p>
        </p:txBody>
      </p:sp>
      <p:sp>
        <p:nvSpPr>
          <p:cNvPr id="27" name="标题 1"/>
          <p:cNvSpPr txBox="1">
            <a:spLocks/>
          </p:cNvSpPr>
          <p:nvPr/>
        </p:nvSpPr>
        <p:spPr>
          <a:xfrm>
            <a:off x="-2286000" y="126963"/>
            <a:ext cx="9144000" cy="990600"/>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lang="en-US" sz="3600" kern="1200">
                <a:solidFill>
                  <a:schemeClr val="tx2"/>
                </a:solidFill>
                <a:effectLst>
                  <a:outerShdw blurRad="50800" dist="25400" dir="2700000" algn="tl">
                    <a:schemeClr val="tx1">
                      <a:alpha val="30000"/>
                    </a:schemeClr>
                  </a:outerShdw>
                </a:effectLst>
                <a:latin typeface="+mj-lt"/>
                <a:ea typeface="+mj-ea"/>
                <a:cs typeface="+mj-cs"/>
              </a:defRPr>
            </a:lvl1pPr>
          </a:lstStyle>
          <a:p>
            <a:pPr fontAlgn="auto">
              <a:spcAft>
                <a:spcPts val="0"/>
              </a:spcAft>
            </a:pPr>
            <a:r>
              <a:rPr lang="en-US" altLang="zh-CN" dirty="0" smtClean="0"/>
              <a:t>Related work</a:t>
            </a:r>
          </a:p>
          <a:p>
            <a:pPr fontAlgn="auto">
              <a:spcAft>
                <a:spcPts val="0"/>
              </a:spcAft>
            </a:pPr>
            <a:r>
              <a:rPr lang="en-US" altLang="zh-CN" dirty="0" smtClean="0"/>
              <a:t>--image morphing</a:t>
            </a:r>
            <a:endParaRPr lang="en-US" altLang="zh-CN" dirty="0"/>
          </a:p>
        </p:txBody>
      </p:sp>
    </p:spTree>
    <p:extLst>
      <p:ext uri="{BB962C8B-B14F-4D97-AF65-F5344CB8AC3E}">
        <p14:creationId xmlns:p14="http://schemas.microsoft.com/office/powerpoint/2010/main" val="926916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noAutofit/>
          </a:bodyPr>
          <a:lstStyle/>
          <a:p>
            <a:r>
              <a:rPr lang="en-US" dirty="0" smtClean="0"/>
              <a:t>Stage2: Spatial optimization</a:t>
            </a:r>
            <a:endParaRPr lang="en-US" dirty="0"/>
          </a:p>
        </p:txBody>
      </p:sp>
      <p:sp>
        <p:nvSpPr>
          <p:cNvPr id="82" name="Cube 81"/>
          <p:cNvSpPr/>
          <p:nvPr/>
        </p:nvSpPr>
        <p:spPr>
          <a:xfrm>
            <a:off x="3719515" y="2876551"/>
            <a:ext cx="1752600" cy="3810000"/>
          </a:xfrm>
          <a:prstGeom prst="cub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83" name="Cube 82"/>
          <p:cNvSpPr/>
          <p:nvPr/>
        </p:nvSpPr>
        <p:spPr>
          <a:xfrm>
            <a:off x="466723" y="2828925"/>
            <a:ext cx="1752600" cy="3810000"/>
          </a:xfrm>
          <a:prstGeom prst="cub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84" name="Cube 83"/>
          <p:cNvSpPr/>
          <p:nvPr/>
        </p:nvSpPr>
        <p:spPr>
          <a:xfrm>
            <a:off x="6910388" y="2895600"/>
            <a:ext cx="1752600" cy="3810000"/>
          </a:xfrm>
          <a:prstGeom prst="cub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mc:AlternateContent xmlns:mc="http://schemas.openxmlformats.org/markup-compatibility/2006" xmlns:a14="http://schemas.microsoft.com/office/drawing/2010/main">
        <mc:Choice Requires="a14">
          <p:sp>
            <p:nvSpPr>
              <p:cNvPr id="45" name="TextBox 44"/>
              <p:cNvSpPr txBox="1"/>
              <p:nvPr/>
            </p:nvSpPr>
            <p:spPr>
              <a:xfrm>
                <a:off x="911587" y="2163423"/>
                <a:ext cx="1199111" cy="350865"/>
              </a:xfrm>
              <a:prstGeom prst="rect">
                <a:avLst/>
              </a:prstGeom>
              <a:noFill/>
            </p:spPr>
            <p:txBody>
              <a:bodyPr wrap="none" lIns="18288" tIns="0" rIns="18288" bIns="0" rtlCol="0">
                <a:spAutoFit/>
              </a:bodyPr>
              <a:lstStyle/>
              <a:p>
                <a:pPr>
                  <a:lnSpc>
                    <a:spcPct val="95000"/>
                  </a:lnSpc>
                </a:pPr>
                <a:r>
                  <a:rPr lang="en-US" sz="2400" dirty="0" smtClean="0">
                    <a:effectLst/>
                  </a:rPr>
                  <a:t>Video </a:t>
                </a:r>
                <a14:m>
                  <m:oMath xmlns:m="http://schemas.openxmlformats.org/officeDocument/2006/math">
                    <m:sSub>
                      <m:sSubPr>
                        <m:ctrlPr>
                          <a:rPr lang="en-US" sz="2400" b="0" i="1" smtClean="0">
                            <a:effectLst/>
                            <a:latin typeface="Cambria Math" panose="02040503050406030204" pitchFamily="18" charset="0"/>
                          </a:rPr>
                        </m:ctrlPr>
                      </m:sSubPr>
                      <m:e>
                        <m:r>
                          <a:rPr lang="en-US" sz="2400" b="0" i="1" smtClean="0">
                            <a:effectLst/>
                            <a:latin typeface="Cambria Math" panose="02040503050406030204" pitchFamily="18" charset="0"/>
                          </a:rPr>
                          <m:t>𝑉</m:t>
                        </m:r>
                      </m:e>
                      <m:sub>
                        <m:r>
                          <a:rPr lang="en-US" sz="2400" b="0" i="1" smtClean="0">
                            <a:effectLst/>
                            <a:latin typeface="Cambria Math"/>
                          </a:rPr>
                          <m:t>0</m:t>
                        </m:r>
                      </m:sub>
                    </m:sSub>
                  </m:oMath>
                </a14:m>
                <a:endParaRPr lang="en-US" sz="2400" dirty="0" err="1" smtClean="0">
                  <a:effectLst/>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911587" y="2163423"/>
                <a:ext cx="1199111" cy="350865"/>
              </a:xfrm>
              <a:prstGeom prst="rect">
                <a:avLst/>
              </a:prstGeom>
              <a:blipFill rotWithShape="0">
                <a:blip r:embed="rId5"/>
                <a:stretch>
                  <a:fillRect l="-13776" t="-31579" r="-3061" b="-5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7315200" y="2151723"/>
                <a:ext cx="1191994" cy="350865"/>
              </a:xfrm>
              <a:prstGeom prst="rect">
                <a:avLst/>
              </a:prstGeom>
              <a:noFill/>
            </p:spPr>
            <p:txBody>
              <a:bodyPr wrap="none" lIns="18288" tIns="0" rIns="18288" bIns="0" rtlCol="0">
                <a:spAutoFit/>
              </a:bodyPr>
              <a:lstStyle/>
              <a:p>
                <a:pPr>
                  <a:lnSpc>
                    <a:spcPct val="95000"/>
                  </a:lnSpc>
                </a:pPr>
                <a:r>
                  <a:rPr lang="en-US" sz="2400" dirty="0" smtClean="0">
                    <a:effectLst/>
                  </a:rPr>
                  <a:t>Video </a:t>
                </a:r>
                <a14:m>
                  <m:oMath xmlns:m="http://schemas.openxmlformats.org/officeDocument/2006/math">
                    <m:sSub>
                      <m:sSubPr>
                        <m:ctrlPr>
                          <a:rPr lang="en-US" sz="2400" b="0" i="1" smtClean="0">
                            <a:effectLst/>
                            <a:latin typeface="Cambria Math" panose="02040503050406030204" pitchFamily="18" charset="0"/>
                          </a:rPr>
                        </m:ctrlPr>
                      </m:sSubPr>
                      <m:e>
                        <m:r>
                          <a:rPr lang="en-US" sz="2400" b="0" i="1" smtClean="0">
                            <a:effectLst/>
                            <a:latin typeface="Cambria Math" panose="02040503050406030204" pitchFamily="18" charset="0"/>
                          </a:rPr>
                          <m:t>𝑉</m:t>
                        </m:r>
                      </m:e>
                      <m:sub>
                        <m:r>
                          <a:rPr lang="en-US" sz="2400" b="0" i="1" smtClean="0">
                            <a:effectLst/>
                            <a:latin typeface="Cambria Math"/>
                          </a:rPr>
                          <m:t>1</m:t>
                        </m:r>
                      </m:sub>
                    </m:sSub>
                  </m:oMath>
                </a14:m>
                <a:endParaRPr lang="en-US" sz="2400" dirty="0" err="1" smtClean="0">
                  <a:effectLst/>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7315200" y="2151723"/>
                <a:ext cx="1191994" cy="350865"/>
              </a:xfrm>
              <a:prstGeom prst="rect">
                <a:avLst/>
              </a:prstGeom>
              <a:blipFill rotWithShape="0">
                <a:blip r:embed="rId6"/>
                <a:stretch>
                  <a:fillRect l="-13776" t="-31034" r="-2041" b="-5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3484930" y="2163735"/>
                <a:ext cx="2523191" cy="350865"/>
              </a:xfrm>
              <a:prstGeom prst="rect">
                <a:avLst/>
              </a:prstGeom>
              <a:noFill/>
            </p:spPr>
            <p:txBody>
              <a:bodyPr wrap="none" lIns="18288" tIns="0" rIns="18288" bIns="0" rtlCol="0">
                <a:spAutoFit/>
              </a:bodyPr>
              <a:lstStyle/>
              <a:p>
                <a:pPr>
                  <a:lnSpc>
                    <a:spcPct val="95000"/>
                  </a:lnSpc>
                </a:pPr>
                <a:r>
                  <a:rPr lang="en-US" sz="2400" dirty="0" smtClean="0">
                    <a:effectLst/>
                  </a:rPr>
                  <a:t>Halfway domain </a:t>
                </a:r>
                <a14:m>
                  <m:oMath xmlns:m="http://schemas.openxmlformats.org/officeDocument/2006/math">
                    <m:r>
                      <m:rPr>
                        <m:sty m:val="p"/>
                      </m:rPr>
                      <a:rPr lang="en-US" sz="2400" b="0" i="0" smtClean="0">
                        <a:effectLst/>
                        <a:latin typeface="Cambria Math"/>
                      </a:rPr>
                      <m:t>Ω</m:t>
                    </m:r>
                  </m:oMath>
                </a14:m>
                <a:endParaRPr lang="en-US" sz="2400" dirty="0" smtClean="0">
                  <a:effectLst/>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3484930" y="2163735"/>
                <a:ext cx="2523191" cy="350865"/>
              </a:xfrm>
              <a:prstGeom prst="rect">
                <a:avLst/>
              </a:prstGeom>
              <a:blipFill rotWithShape="0">
                <a:blip r:embed="rId7"/>
                <a:stretch>
                  <a:fillRect l="-6280" t="-31034" r="-2899" b="-5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3058932" y="914400"/>
                <a:ext cx="5399268" cy="923330"/>
              </a:xfrm>
              <a:prstGeom prst="rect">
                <a:avLst/>
              </a:prstGeom>
              <a:noFill/>
            </p:spPr>
            <p:txBody>
              <a:bodyPr wrap="square" lIns="18288" tIns="0" rIns="18288" bIns="0" rtlCol="0">
                <a:spAutoFit/>
              </a:bodyPr>
              <a:lstStyle/>
              <a:p>
                <a:endParaRPr lang="en-US" altLang="zh-CN" sz="3200" b="0" i="1" dirty="0" smtClean="0">
                  <a:effectLst/>
                  <a:latin typeface="Cambria Math"/>
                </a:endParaRPr>
              </a:p>
              <a:p>
                <a:pPr/>
                <a14:m>
                  <m:oMathPara xmlns:m="http://schemas.openxmlformats.org/officeDocument/2006/math">
                    <m:oMathParaPr>
                      <m:jc m:val="centerGroup"/>
                    </m:oMathParaPr>
                    <m:oMath xmlns:m="http://schemas.openxmlformats.org/officeDocument/2006/math">
                      <m:sSub>
                        <m:sSubPr>
                          <m:ctrlPr>
                            <a:rPr lang="en-US" altLang="zh-CN" sz="2800" i="1" smtClean="0">
                              <a:effectLst/>
                              <a:latin typeface="Cambria Math" panose="02040503050406030204" pitchFamily="18" charset="0"/>
                            </a:rPr>
                          </m:ctrlPr>
                        </m:sSubPr>
                        <m:e>
                          <m:sSub>
                            <m:sSubPr>
                              <m:ctrlPr>
                                <a:rPr lang="en-US" altLang="zh-CN" sz="2800" i="1">
                                  <a:effectLst/>
                                  <a:latin typeface="Cambria Math" panose="02040503050406030204" pitchFamily="18" charset="0"/>
                                </a:rPr>
                              </m:ctrlPr>
                            </m:sSubPr>
                            <m:e>
                              <m:sSub>
                                <m:sSubPr>
                                  <m:ctrlPr>
                                    <a:rPr lang="en-US" altLang="zh-CN" sz="2800" i="1">
                                      <a:effectLst/>
                                      <a:latin typeface="Cambria Math" panose="02040503050406030204" pitchFamily="18" charset="0"/>
                                    </a:rPr>
                                  </m:ctrlPr>
                                </m:sSubPr>
                                <m:e>
                                  <m:r>
                                    <a:rPr lang="en-US" altLang="zh-CN" sz="2800" i="1">
                                      <a:effectLst/>
                                      <a:latin typeface="Cambria Math"/>
                                    </a:rPr>
                                    <m:t>𝐸</m:t>
                                  </m:r>
                                </m:e>
                                <m:sub>
                                  <m:r>
                                    <a:rPr lang="en-US" altLang="zh-CN" sz="2800" i="1">
                                      <a:effectLst/>
                                      <a:latin typeface="Cambria Math"/>
                                    </a:rPr>
                                    <m:t>𝑈𝐼</m:t>
                                  </m:r>
                                </m:sub>
                              </m:sSub>
                              <m:r>
                                <a:rPr lang="en-US" altLang="zh-CN" sz="2800" b="0" i="1" smtClean="0">
                                  <a:effectLst/>
                                  <a:latin typeface="Cambria Math" panose="02040503050406030204" pitchFamily="18" charset="0"/>
                                </a:rPr>
                                <m:t>+ </m:t>
                              </m:r>
                              <m:r>
                                <m:rPr>
                                  <m:sty m:val="p"/>
                                </m:rPr>
                                <a:rPr lang="el-GR" altLang="zh-CN" sz="2800" i="1">
                                  <a:effectLst/>
                                  <a:latin typeface="Cambria Math"/>
                                </a:rPr>
                                <m:t>α</m:t>
                              </m:r>
                              <m:r>
                                <a:rPr lang="en-US" altLang="zh-CN" sz="2800" i="1">
                                  <a:effectLst/>
                                  <a:latin typeface="Cambria Math"/>
                                </a:rPr>
                                <m:t>𝐸</m:t>
                              </m:r>
                            </m:e>
                            <m:sub>
                              <m:r>
                                <a:rPr lang="en-US" altLang="zh-CN" sz="2800" i="1">
                                  <a:effectLst/>
                                  <a:latin typeface="Cambria Math"/>
                                </a:rPr>
                                <m:t>𝑆𝐼𝑀</m:t>
                              </m:r>
                            </m:sub>
                          </m:sSub>
                          <m:r>
                            <a:rPr lang="en-US" altLang="zh-CN" sz="2800" i="1">
                              <a:effectLst/>
                              <a:latin typeface="Cambria Math"/>
                            </a:rPr>
                            <m:t>+</m:t>
                          </m:r>
                          <m:r>
                            <a:rPr lang="en-US" altLang="zh-CN" sz="2800" b="0" i="1" smtClean="0">
                              <a:effectLst/>
                              <a:latin typeface="Cambria Math" panose="02040503050406030204" pitchFamily="18" charset="0"/>
                            </a:rPr>
                            <m:t> </m:t>
                          </m:r>
                          <m:r>
                            <m:rPr>
                              <m:sty m:val="p"/>
                            </m:rPr>
                            <a:rPr lang="el-GR" altLang="zh-CN" sz="2800" i="1">
                              <a:effectLst/>
                              <a:latin typeface="Cambria Math"/>
                            </a:rPr>
                            <m:t>β</m:t>
                          </m:r>
                          <m:r>
                            <a:rPr lang="en-US" altLang="zh-CN" sz="2800" i="1">
                              <a:effectLst/>
                              <a:latin typeface="Cambria Math"/>
                            </a:rPr>
                            <m:t>𝐸</m:t>
                          </m:r>
                        </m:e>
                        <m:sub>
                          <m:r>
                            <a:rPr lang="en-US" altLang="zh-CN" sz="2800" b="0" i="1" smtClean="0">
                              <a:effectLst/>
                              <a:latin typeface="Cambria Math"/>
                            </a:rPr>
                            <m:t>𝑇𝑃𝑆</m:t>
                          </m:r>
                        </m:sub>
                      </m:sSub>
                      <m:r>
                        <a:rPr lang="en-US" altLang="zh-CN" sz="2800" b="0" i="0" smtClean="0">
                          <a:effectLst/>
                          <a:latin typeface="Cambria Math" panose="02040503050406030204" pitchFamily="18" charset="0"/>
                        </a:rPr>
                        <m:t> +</m:t>
                      </m:r>
                      <m:r>
                        <m:rPr>
                          <m:sty m:val="p"/>
                        </m:rPr>
                        <a:rPr lang="el-GR" altLang="zh-CN" sz="2800" i="1">
                          <a:effectLst/>
                          <a:latin typeface="Cambria Math"/>
                        </a:rPr>
                        <m:t>γ</m:t>
                      </m:r>
                      <m:sSub>
                        <m:sSubPr>
                          <m:ctrlPr>
                            <a:rPr lang="en-US" altLang="zh-CN" sz="2800" i="1">
                              <a:effectLst/>
                              <a:latin typeface="Cambria Math" panose="02040503050406030204" pitchFamily="18" charset="0"/>
                            </a:rPr>
                          </m:ctrlPr>
                        </m:sSubPr>
                        <m:e>
                          <m:r>
                            <a:rPr lang="en-US" altLang="zh-CN" sz="2800" i="1">
                              <a:effectLst/>
                              <a:latin typeface="Cambria Math"/>
                            </a:rPr>
                            <m:t>𝐸</m:t>
                          </m:r>
                        </m:e>
                        <m:sub>
                          <m:r>
                            <a:rPr lang="en-US" altLang="zh-CN" sz="2800" b="0" i="1" smtClean="0">
                              <a:effectLst/>
                              <a:latin typeface="Cambria Math" panose="02040503050406030204" pitchFamily="18" charset="0"/>
                            </a:rPr>
                            <m:t>𝑇𝐶</m:t>
                          </m:r>
                        </m:sub>
                      </m:sSub>
                    </m:oMath>
                  </m:oMathPara>
                </a14:m>
                <a:endParaRPr lang="zh-CN" altLang="en-US" sz="2800" dirty="0" smtClean="0">
                  <a:effectLst/>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3058932" y="914400"/>
                <a:ext cx="5399268" cy="923330"/>
              </a:xfrm>
              <a:prstGeom prst="rect">
                <a:avLst/>
              </a:prstGeom>
              <a:blipFill rotWithShape="0">
                <a:blip r:embed="rId8"/>
                <a:stretch>
                  <a:fillRect/>
                </a:stretch>
              </a:blipFill>
            </p:spPr>
            <p:txBody>
              <a:bodyPr/>
              <a:lstStyle/>
              <a:p>
                <a:r>
                  <a:rPr lang="zh-CN" altLang="en-US">
                    <a:noFill/>
                  </a:rPr>
                  <a:t> </a:t>
                </a:r>
              </a:p>
            </p:txBody>
          </p:sp>
        </mc:Fallback>
      </mc:AlternateContent>
      <p:sp>
        <p:nvSpPr>
          <p:cNvPr id="49" name="TextBox 48"/>
          <p:cNvSpPr txBox="1"/>
          <p:nvPr/>
        </p:nvSpPr>
        <p:spPr>
          <a:xfrm>
            <a:off x="76200" y="1447800"/>
            <a:ext cx="3048000" cy="430887"/>
          </a:xfrm>
          <a:prstGeom prst="rect">
            <a:avLst/>
          </a:prstGeom>
          <a:noFill/>
        </p:spPr>
        <p:txBody>
          <a:bodyPr wrap="square" lIns="18288" tIns="0" rIns="18288" bIns="0" rtlCol="0">
            <a:spAutoFit/>
          </a:bodyPr>
          <a:lstStyle/>
          <a:p>
            <a:r>
              <a:rPr lang="en-US" sz="2800" dirty="0" smtClean="0">
                <a:solidFill>
                  <a:srgbClr val="0070C0"/>
                </a:solidFill>
                <a:effectLst/>
              </a:rPr>
              <a:t>Energy Function:</a:t>
            </a:r>
          </a:p>
        </p:txBody>
      </p:sp>
      <p:sp>
        <p:nvSpPr>
          <p:cNvPr id="66" name="Parallelogram 14"/>
          <p:cNvSpPr/>
          <p:nvPr/>
        </p:nvSpPr>
        <p:spPr>
          <a:xfrm>
            <a:off x="3724275" y="4653313"/>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rgbClr val="BDCAE1">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67" name="Parallelogram 14"/>
          <p:cNvSpPr/>
          <p:nvPr/>
        </p:nvSpPr>
        <p:spPr>
          <a:xfrm>
            <a:off x="466723" y="4653312"/>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rgbClr val="BDCAE1">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sp>
        <p:nvSpPr>
          <p:cNvPr id="68" name="Parallelogram 14"/>
          <p:cNvSpPr/>
          <p:nvPr/>
        </p:nvSpPr>
        <p:spPr>
          <a:xfrm>
            <a:off x="6917126" y="4653311"/>
            <a:ext cx="1762125" cy="466725"/>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12069 w 1762125"/>
              <a:gd name="connsiteY3" fmla="*/ 454819 h 466725"/>
              <a:gd name="connsiteX4" fmla="*/ 0 w 1762125"/>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466725">
                <a:moveTo>
                  <a:pt x="0" y="466725"/>
                </a:moveTo>
                <a:lnTo>
                  <a:pt x="447675" y="9525"/>
                </a:lnTo>
                <a:lnTo>
                  <a:pt x="1762125" y="0"/>
                </a:lnTo>
                <a:lnTo>
                  <a:pt x="1312069" y="454819"/>
                </a:lnTo>
                <a:lnTo>
                  <a:pt x="0" y="466725"/>
                </a:lnTo>
                <a:close/>
              </a:path>
            </a:pathLst>
          </a:custGeom>
          <a:solidFill>
            <a:srgbClr val="BDCAE1">
              <a:alpha val="5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p>
        </p:txBody>
      </p:sp>
      <p:pic>
        <p:nvPicPr>
          <p:cNvPr id="70" name="Picture 6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4749" y="4561020"/>
            <a:ext cx="587159" cy="587159"/>
          </a:xfrm>
          <a:prstGeom prst="rect">
            <a:avLst/>
          </a:prstGeom>
        </p:spPr>
      </p:pic>
      <p:pic>
        <p:nvPicPr>
          <p:cNvPr id="71" name="Picture 7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19317" y="4686630"/>
            <a:ext cx="405083" cy="387374"/>
          </a:xfrm>
          <a:prstGeom prst="rect">
            <a:avLst/>
          </a:prstGeom>
        </p:spPr>
      </p:pic>
      <p:pic>
        <p:nvPicPr>
          <p:cNvPr id="72" name="Picture 7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37130" y="4698612"/>
            <a:ext cx="426670" cy="426670"/>
          </a:xfrm>
          <a:prstGeom prst="rect">
            <a:avLst/>
          </a:prstGeom>
        </p:spPr>
      </p:pic>
      <p:grpSp>
        <p:nvGrpSpPr>
          <p:cNvPr id="73" name="Group 72"/>
          <p:cNvGrpSpPr/>
          <p:nvPr/>
        </p:nvGrpSpPr>
        <p:grpSpPr>
          <a:xfrm>
            <a:off x="834659" y="3821785"/>
            <a:ext cx="3653346" cy="1194929"/>
            <a:chOff x="2038278" y="2652599"/>
            <a:chExt cx="3066233" cy="886297"/>
          </a:xfrm>
        </p:grpSpPr>
        <p:sp>
          <p:nvSpPr>
            <p:cNvPr id="74" name="Oval 73"/>
            <p:cNvSpPr/>
            <p:nvPr/>
          </p:nvSpPr>
          <p:spPr>
            <a:xfrm>
              <a:off x="2038278" y="3398083"/>
              <a:ext cx="76814" cy="74958"/>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latin typeface="Times" pitchFamily="18" charset="0"/>
              </a:endParaRPr>
            </a:p>
          </p:txBody>
        </p:sp>
        <mc:AlternateContent xmlns:mc="http://schemas.openxmlformats.org/markup-compatibility/2006" xmlns:a14="http://schemas.microsoft.com/office/drawing/2010/main">
          <mc:Choice Requires="a14">
            <p:sp>
              <p:nvSpPr>
                <p:cNvPr id="75" name="TextBox 74"/>
                <p:cNvSpPr txBox="1"/>
                <p:nvPr/>
              </p:nvSpPr>
              <p:spPr>
                <a:xfrm>
                  <a:off x="3359710" y="2652599"/>
                  <a:ext cx="888551" cy="262525"/>
                </a:xfrm>
                <a:prstGeom prst="rect">
                  <a:avLst/>
                </a:prstGeom>
                <a:solidFill>
                  <a:schemeClr val="bg1"/>
                </a:solidFill>
                <a:effectLst>
                  <a:softEdge rad="31750"/>
                </a:effectLst>
              </p:spPr>
              <p:txBody>
                <a:bodyPr wrap="none" lIns="18288" tIns="9144" rIns="18288" bIns="36576" rtlCol="0">
                  <a:spAutoFit/>
                </a:bodyPr>
                <a:lstStyle>
                  <a:defPPr>
                    <a:defRPr lang="en-US"/>
                  </a:defPPr>
                  <a:lvl1pPr algn="l">
                    <a:defRPr sz="2400" b="0" i="1">
                      <a:effectLst/>
                      <a:latin typeface="Cambria Math"/>
                    </a:defRPr>
                  </a:lvl1p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𝑝</m:t>
                        </m:r>
                        <m:r>
                          <a:rPr lang="en-US" sz="2000">
                            <a:latin typeface="Cambria Math" panose="02040503050406030204" pitchFamily="18" charset="0"/>
                          </a:rPr>
                          <m:t>−</m:t>
                        </m:r>
                        <m:r>
                          <a:rPr lang="en-US" sz="2000">
                            <a:latin typeface="Cambria Math" panose="02040503050406030204" pitchFamily="18" charset="0"/>
                          </a:rPr>
                          <m:t>𝑣</m:t>
                        </m:r>
                        <m:d>
                          <m:dPr>
                            <m:ctrlPr>
                              <a:rPr lang="en-US" sz="2000" i="1">
                                <a:latin typeface="Cambria Math" panose="02040503050406030204" pitchFamily="18" charset="0"/>
                              </a:rPr>
                            </m:ctrlPr>
                          </m:dPr>
                          <m:e>
                            <m:r>
                              <a:rPr lang="en-US" sz="2000" b="0" i="1" smtClean="0">
                                <a:latin typeface="Cambria Math" panose="02040503050406030204" pitchFamily="18" charset="0"/>
                              </a:rPr>
                              <m:t>𝑝</m:t>
                            </m:r>
                          </m:e>
                        </m:d>
                      </m:oMath>
                    </m:oMathPara>
                  </a14:m>
                  <a:endParaRPr lang="en-US" sz="2000" dirty="0">
                    <a:latin typeface="Times" pitchFamily="18" charset="0"/>
                    <a:ea typeface="Cambria Math" panose="02040503050406030204" pitchFamily="18" charset="0"/>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3359710" y="2652599"/>
                  <a:ext cx="888551" cy="262525"/>
                </a:xfrm>
                <a:prstGeom prst="rect">
                  <a:avLst/>
                </a:prstGeom>
                <a:blipFill rotWithShape="0">
                  <a:blip r:embed="rId12"/>
                  <a:stretch>
                    <a:fillRect l="-3448" b="-12069"/>
                  </a:stretch>
                </a:blipFill>
                <a:effectLst>
                  <a:softEdge rad="31750"/>
                </a:effectLst>
              </p:spPr>
              <p:txBody>
                <a:bodyPr/>
                <a:lstStyle/>
                <a:p>
                  <a:r>
                    <a:rPr lang="zh-CN" altLang="en-US">
                      <a:noFill/>
                    </a:rPr>
                    <a:t> </a:t>
                  </a:r>
                </a:p>
              </p:txBody>
            </p:sp>
          </mc:Fallback>
        </mc:AlternateContent>
        <p:sp>
          <p:nvSpPr>
            <p:cNvPr id="76" name="Freeform 34"/>
            <p:cNvSpPr/>
            <p:nvPr/>
          </p:nvSpPr>
          <p:spPr>
            <a:xfrm rot="341257" flipV="1">
              <a:off x="2108181" y="3045123"/>
              <a:ext cx="2996330" cy="493773"/>
            </a:xfrm>
            <a:custGeom>
              <a:avLst/>
              <a:gdLst>
                <a:gd name="connsiteX0" fmla="*/ 2386241 w 2386241"/>
                <a:gd name="connsiteY0" fmla="*/ 156474 h 156474"/>
                <a:gd name="connsiteX1" fmla="*/ 0 w 2386241"/>
                <a:gd name="connsiteY1" fmla="*/ 0 h 156474"/>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18699"/>
                <a:gd name="connsiteX1" fmla="*/ 1129553 w 2386241"/>
                <a:gd name="connsiteY1" fmla="*/ 415636 h 418699"/>
                <a:gd name="connsiteX2" fmla="*/ 0 w 2386241"/>
                <a:gd name="connsiteY2" fmla="*/ 0 h 418699"/>
                <a:gd name="connsiteX0" fmla="*/ 2359436 w 2359436"/>
                <a:gd name="connsiteY0" fmla="*/ 184733 h 419302"/>
                <a:gd name="connsiteX1" fmla="*/ 1129553 w 2359436"/>
                <a:gd name="connsiteY1" fmla="*/ 415636 h 419302"/>
                <a:gd name="connsiteX2" fmla="*/ 0 w 2359436"/>
                <a:gd name="connsiteY2" fmla="*/ 0 h 419302"/>
                <a:gd name="connsiteX0" fmla="*/ 2381223 w 2381223"/>
                <a:gd name="connsiteY0" fmla="*/ 190798 h 425367"/>
                <a:gd name="connsiteX1" fmla="*/ 1151340 w 2381223"/>
                <a:gd name="connsiteY1" fmla="*/ 421701 h 425367"/>
                <a:gd name="connsiteX2" fmla="*/ 0 w 2381223"/>
                <a:gd name="connsiteY2" fmla="*/ 0 h 425367"/>
                <a:gd name="connsiteX0" fmla="*/ 2511945 w 2511945"/>
                <a:gd name="connsiteY0" fmla="*/ 227190 h 426580"/>
                <a:gd name="connsiteX1" fmla="*/ 1151340 w 2511945"/>
                <a:gd name="connsiteY1" fmla="*/ 421701 h 426580"/>
                <a:gd name="connsiteX2" fmla="*/ 0 w 2511945"/>
                <a:gd name="connsiteY2" fmla="*/ 0 h 426580"/>
              </a:gdLst>
              <a:ahLst/>
              <a:cxnLst>
                <a:cxn ang="0">
                  <a:pos x="connsiteX0" y="connsiteY0"/>
                </a:cxn>
                <a:cxn ang="0">
                  <a:pos x="connsiteX1" y="connsiteY1"/>
                </a:cxn>
                <a:cxn ang="0">
                  <a:pos x="connsiteX2" y="connsiteY2"/>
                </a:cxn>
              </a:cxnLst>
              <a:rect l="l" t="t" r="r" b="b"/>
              <a:pathLst>
                <a:path w="2511945" h="426580">
                  <a:moveTo>
                    <a:pt x="2511945" y="227190"/>
                  </a:moveTo>
                  <a:cubicBezTo>
                    <a:pt x="2195735" y="367365"/>
                    <a:pt x="1571867" y="447780"/>
                    <a:pt x="1151340" y="421701"/>
                  </a:cubicBezTo>
                  <a:cubicBezTo>
                    <a:pt x="730813" y="395622"/>
                    <a:pt x="552552" y="319469"/>
                    <a:pt x="0" y="0"/>
                  </a:cubicBezTo>
                </a:path>
              </a:pathLst>
            </a:custGeom>
            <a:noFill/>
            <a:ln w="127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pitchFamily="18" charset="0"/>
              </a:endParaRPr>
            </a:p>
          </p:txBody>
        </p:sp>
      </p:grpSp>
      <p:grpSp>
        <p:nvGrpSpPr>
          <p:cNvPr id="77" name="Group 76"/>
          <p:cNvGrpSpPr/>
          <p:nvPr/>
        </p:nvGrpSpPr>
        <p:grpSpPr>
          <a:xfrm>
            <a:off x="4552241" y="3903387"/>
            <a:ext cx="3661349" cy="1131988"/>
            <a:chOff x="4943513" y="2902727"/>
            <a:chExt cx="3348238" cy="673125"/>
          </a:xfrm>
        </p:grpSpPr>
        <mc:AlternateContent xmlns:mc="http://schemas.openxmlformats.org/markup-compatibility/2006" xmlns:a14="http://schemas.microsoft.com/office/drawing/2010/main">
          <mc:Choice Requires="a14">
            <p:sp>
              <p:nvSpPr>
                <p:cNvPr id="78" name="TextBox 77"/>
                <p:cNvSpPr txBox="1"/>
                <p:nvPr/>
              </p:nvSpPr>
              <p:spPr>
                <a:xfrm>
                  <a:off x="6116215" y="2902727"/>
                  <a:ext cx="967975" cy="210469"/>
                </a:xfrm>
                <a:prstGeom prst="rect">
                  <a:avLst/>
                </a:prstGeom>
                <a:solidFill>
                  <a:schemeClr val="bg1"/>
                </a:solidFill>
                <a:effectLst>
                  <a:softEdge rad="31750"/>
                </a:effectLst>
              </p:spPr>
              <p:txBody>
                <a:bodyPr wrap="none" lIns="18288" tIns="9144" rIns="18288" bIns="36576" rtlCol="0">
                  <a:spAutoFit/>
                </a:bodyPr>
                <a:lstStyle>
                  <a:defPPr>
                    <a:defRPr lang="en-US"/>
                  </a:defPPr>
                  <a:lvl1pPr algn="l">
                    <a:defRPr sz="2400" b="0" i="1">
                      <a:effectLst/>
                      <a:latin typeface="Cambria Math"/>
                    </a:defRPr>
                  </a:lvl1p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𝑝</m:t>
                        </m:r>
                        <m:r>
                          <a:rPr lang="en-US" sz="2000" b="0" i="1" smtClean="0">
                            <a:latin typeface="Cambria Math" panose="02040503050406030204" pitchFamily="18" charset="0"/>
                          </a:rPr>
                          <m:t>+</m:t>
                        </m:r>
                        <m:r>
                          <a:rPr lang="en-US" sz="2000">
                            <a:latin typeface="Cambria Math" panose="02040503050406030204" pitchFamily="18" charset="0"/>
                          </a:rPr>
                          <m:t>𝑣</m:t>
                        </m:r>
                        <m:d>
                          <m:dPr>
                            <m:ctrlPr>
                              <a:rPr lang="en-US" sz="2000" i="1">
                                <a:latin typeface="Cambria Math" panose="02040503050406030204" pitchFamily="18" charset="0"/>
                              </a:rPr>
                            </m:ctrlPr>
                          </m:dPr>
                          <m:e>
                            <m:r>
                              <a:rPr lang="en-US" sz="2000" b="0" i="1" smtClean="0">
                                <a:latin typeface="Cambria Math" panose="02040503050406030204" pitchFamily="18" charset="0"/>
                              </a:rPr>
                              <m:t>𝑝</m:t>
                            </m:r>
                          </m:e>
                        </m:d>
                      </m:oMath>
                    </m:oMathPara>
                  </a14:m>
                  <a:endParaRPr lang="en-US" sz="2000" dirty="0">
                    <a:latin typeface="Times" pitchFamily="18" charset="0"/>
                  </a:endParaRPr>
                </a:p>
              </p:txBody>
            </p:sp>
          </mc:Choice>
          <mc:Fallback xmlns="">
            <p:sp>
              <p:nvSpPr>
                <p:cNvPr id="78" name="TextBox 77"/>
                <p:cNvSpPr txBox="1">
                  <a:spLocks noRot="1" noChangeAspect="1" noMove="1" noResize="1" noEditPoints="1" noAdjustHandles="1" noChangeArrowheads="1" noChangeShapeType="1" noTextEdit="1"/>
                </p:cNvSpPr>
                <p:nvPr/>
              </p:nvSpPr>
              <p:spPr>
                <a:xfrm>
                  <a:off x="6116215" y="2902727"/>
                  <a:ext cx="967975" cy="210469"/>
                </a:xfrm>
                <a:prstGeom prst="rect">
                  <a:avLst/>
                </a:prstGeom>
                <a:blipFill rotWithShape="0">
                  <a:blip r:embed="rId13"/>
                  <a:stretch>
                    <a:fillRect l="-3448" b="-13793"/>
                  </a:stretch>
                </a:blipFill>
                <a:effectLst>
                  <a:softEdge rad="31750"/>
                </a:effectLst>
              </p:spPr>
              <p:txBody>
                <a:bodyPr/>
                <a:lstStyle/>
                <a:p>
                  <a:r>
                    <a:rPr lang="zh-CN" altLang="en-US">
                      <a:noFill/>
                    </a:rPr>
                    <a:t> </a:t>
                  </a:r>
                </a:p>
              </p:txBody>
            </p:sp>
          </mc:Fallback>
        </mc:AlternateContent>
        <p:sp>
          <p:nvSpPr>
            <p:cNvPr id="79" name="Oval 78"/>
            <p:cNvSpPr/>
            <p:nvPr/>
          </p:nvSpPr>
          <p:spPr>
            <a:xfrm>
              <a:off x="8192987" y="3474072"/>
              <a:ext cx="98764" cy="64221"/>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latin typeface="Times" pitchFamily="18" charset="0"/>
              </a:endParaRPr>
            </a:p>
          </p:txBody>
        </p:sp>
        <p:sp>
          <p:nvSpPr>
            <p:cNvPr id="80" name="Freeform 35"/>
            <p:cNvSpPr/>
            <p:nvPr/>
          </p:nvSpPr>
          <p:spPr>
            <a:xfrm rot="21356236" flipH="1" flipV="1">
              <a:off x="4943513" y="3194228"/>
              <a:ext cx="3253263" cy="381624"/>
            </a:xfrm>
            <a:custGeom>
              <a:avLst/>
              <a:gdLst>
                <a:gd name="connsiteX0" fmla="*/ 2386241 w 2386241"/>
                <a:gd name="connsiteY0" fmla="*/ 156474 h 156474"/>
                <a:gd name="connsiteX1" fmla="*/ 0 w 2386241"/>
                <a:gd name="connsiteY1" fmla="*/ 0 h 156474"/>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18699"/>
                <a:gd name="connsiteX1" fmla="*/ 1129553 w 2386241"/>
                <a:gd name="connsiteY1" fmla="*/ 415636 h 418699"/>
                <a:gd name="connsiteX2" fmla="*/ 0 w 2386241"/>
                <a:gd name="connsiteY2" fmla="*/ 0 h 418699"/>
                <a:gd name="connsiteX0" fmla="*/ 2339858 w 2339858"/>
                <a:gd name="connsiteY0" fmla="*/ 188474 h 419399"/>
                <a:gd name="connsiteX1" fmla="*/ 1129553 w 2339858"/>
                <a:gd name="connsiteY1" fmla="*/ 415636 h 419399"/>
                <a:gd name="connsiteX2" fmla="*/ 0 w 2339858"/>
                <a:gd name="connsiteY2" fmla="*/ 0 h 419399"/>
                <a:gd name="connsiteX0" fmla="*/ 2339858 w 2339858"/>
                <a:gd name="connsiteY0" fmla="*/ 188474 h 446509"/>
                <a:gd name="connsiteX1" fmla="*/ 1139656 w 2339858"/>
                <a:gd name="connsiteY1" fmla="*/ 443368 h 446509"/>
                <a:gd name="connsiteX2" fmla="*/ 0 w 2339858"/>
                <a:gd name="connsiteY2" fmla="*/ 0 h 446509"/>
                <a:gd name="connsiteX0" fmla="*/ 2537005 w 2537005"/>
                <a:gd name="connsiteY0" fmla="*/ 227402 h 485437"/>
                <a:gd name="connsiteX1" fmla="*/ 1336803 w 2537005"/>
                <a:gd name="connsiteY1" fmla="*/ 482296 h 485437"/>
                <a:gd name="connsiteX2" fmla="*/ 0 w 2537005"/>
                <a:gd name="connsiteY2" fmla="*/ 0 h 485437"/>
              </a:gdLst>
              <a:ahLst/>
              <a:cxnLst>
                <a:cxn ang="0">
                  <a:pos x="connsiteX0" y="connsiteY0"/>
                </a:cxn>
                <a:cxn ang="0">
                  <a:pos x="connsiteX1" y="connsiteY1"/>
                </a:cxn>
                <a:cxn ang="0">
                  <a:pos x="connsiteX2" y="connsiteY2"/>
                </a:cxn>
              </a:cxnLst>
              <a:rect l="l" t="t" r="r" b="b"/>
              <a:pathLst>
                <a:path w="2537005" h="485437">
                  <a:moveTo>
                    <a:pt x="2537005" y="227402"/>
                  </a:moveTo>
                  <a:cubicBezTo>
                    <a:pt x="2220795" y="367577"/>
                    <a:pt x="1757330" y="508375"/>
                    <a:pt x="1336803" y="482296"/>
                  </a:cubicBezTo>
                  <a:cubicBezTo>
                    <a:pt x="916276" y="456217"/>
                    <a:pt x="552552" y="319469"/>
                    <a:pt x="0" y="0"/>
                  </a:cubicBezTo>
                </a:path>
              </a:pathLst>
            </a:custGeom>
            <a:noFill/>
            <a:ln w="127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pitchFamily="18" charset="0"/>
              </a:endParaRPr>
            </a:p>
          </p:txBody>
        </p:sp>
      </p:grpSp>
      <p:sp>
        <p:nvSpPr>
          <p:cNvPr id="81" name="Oval 80"/>
          <p:cNvSpPr/>
          <p:nvPr/>
        </p:nvSpPr>
        <p:spPr>
          <a:xfrm>
            <a:off x="4484446" y="4826864"/>
            <a:ext cx="108000" cy="108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latin typeface="Times" pitchFamily="18" charset="0"/>
            </a:endParaRPr>
          </a:p>
        </p:txBody>
      </p:sp>
      <p:cxnSp>
        <p:nvCxnSpPr>
          <p:cNvPr id="26" name="Straight Arrow Connector 25"/>
          <p:cNvCxnSpPr/>
          <p:nvPr/>
        </p:nvCxnSpPr>
        <p:spPr>
          <a:xfrm flipV="1">
            <a:off x="4601160" y="4864213"/>
            <a:ext cx="585846" cy="12588"/>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p:cNvSpPr/>
              <p:nvPr/>
            </p:nvSpPr>
            <p:spPr>
              <a:xfrm>
                <a:off x="4592446" y="5029200"/>
                <a:ext cx="76084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mtClean="0">
                          <a:effectLst/>
                          <a:latin typeface="Cambria Math" panose="02040503050406030204" pitchFamily="18" charset="0"/>
                        </a:rPr>
                        <m:t>𝑣</m:t>
                      </m:r>
                      <m:d>
                        <m:dPr>
                          <m:ctrlPr>
                            <a:rPr lang="en-US" altLang="zh-CN" i="1">
                              <a:effectLst/>
                              <a:latin typeface="Cambria Math" panose="02040503050406030204" pitchFamily="18" charset="0"/>
                            </a:rPr>
                          </m:ctrlPr>
                        </m:dPr>
                        <m:e>
                          <m:r>
                            <a:rPr lang="en-US" altLang="zh-CN" i="1">
                              <a:effectLst/>
                              <a:latin typeface="Cambria Math" panose="02040503050406030204" pitchFamily="18" charset="0"/>
                            </a:rPr>
                            <m:t>𝑝</m:t>
                          </m:r>
                        </m:e>
                      </m:d>
                    </m:oMath>
                  </m:oMathPara>
                </a14:m>
                <a:endParaRPr lang="zh-CN" altLang="en-US" dirty="0">
                  <a:effectLst/>
                </a:endParaRPr>
              </a:p>
            </p:txBody>
          </p:sp>
        </mc:Choice>
        <mc:Fallback xmlns="">
          <p:sp>
            <p:nvSpPr>
              <p:cNvPr id="5" name="Rectangle 4"/>
              <p:cNvSpPr>
                <a:spLocks noRot="1" noChangeAspect="1" noMove="1" noResize="1" noEditPoints="1" noAdjustHandles="1" noChangeArrowheads="1" noChangeShapeType="1" noTextEdit="1"/>
              </p:cNvSpPr>
              <p:nvPr/>
            </p:nvSpPr>
            <p:spPr>
              <a:xfrm>
                <a:off x="4592446" y="5029200"/>
                <a:ext cx="760849" cy="400110"/>
              </a:xfrm>
              <a:prstGeom prst="rect">
                <a:avLst/>
              </a:prstGeom>
              <a:blipFill rotWithShape="0">
                <a:blip r:embed="rId14"/>
                <a:stretch>
                  <a:fillRect b="-9091"/>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3172848833"/>
      </p:ext>
    </p:extLst>
  </p:cSld>
  <p:clrMapOvr>
    <a:masterClrMapping/>
  </p:clrMapOvr>
  <mc:AlternateContent xmlns:mc="http://schemas.openxmlformats.org/markup-compatibility/2006" xmlns:p14="http://schemas.microsoft.com/office/powerpoint/2010/main">
    <mc:Choice Requires="p14">
      <p:transition p14:dur="10" advTm="22681"/>
    </mc:Choice>
    <mc:Fallback xmlns="">
      <p:transition advTm="226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right)">
                                      <p:cBhvr>
                                        <p:cTn id="7" dur="500"/>
                                        <p:tgtEl>
                                          <p:spTgt spid="73"/>
                                        </p:tgtEl>
                                      </p:cBhvr>
                                    </p:animEffect>
                                  </p:childTnLst>
                                </p:cTn>
                              </p:par>
                              <p:par>
                                <p:cTn id="8" presetID="22" presetClass="entr" presetSubtype="8"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wipe(left)">
                                      <p:cBhvr>
                                        <p:cTn id="10" dur="5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noAutofit/>
          </a:bodyPr>
          <a:lstStyle/>
          <a:p>
            <a:r>
              <a:rPr lang="en-US" altLang="zh-CN" dirty="0"/>
              <a:t>Energy Function</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36286" y="829262"/>
                <a:ext cx="5399268" cy="1354217"/>
              </a:xfrm>
              <a:prstGeom prst="rect">
                <a:avLst/>
              </a:prstGeom>
              <a:noFill/>
            </p:spPr>
            <p:txBody>
              <a:bodyPr wrap="square" lIns="18288" tIns="0" rIns="18288" bIns="0" rtlCol="0">
                <a:spAutoFit/>
              </a:bodyPr>
              <a:lstStyle/>
              <a:p>
                <a:endParaRPr lang="en-US" altLang="zh-CN" sz="3200" b="0" i="1" dirty="0" smtClean="0">
                  <a:effectLst/>
                  <a:latin typeface="Cambria Math"/>
                </a:endParaRPr>
              </a:p>
              <a:p>
                <a:pPr/>
                <a14:m>
                  <m:oMathPara xmlns:m="http://schemas.openxmlformats.org/officeDocument/2006/math">
                    <m:oMathParaPr>
                      <m:jc m:val="centerGroup"/>
                    </m:oMathParaPr>
                    <m:oMath xmlns:m="http://schemas.openxmlformats.org/officeDocument/2006/math">
                      <m:sSub>
                        <m:sSubPr>
                          <m:ctrlPr>
                            <a:rPr lang="en-US" altLang="zh-CN" sz="2800" i="1">
                              <a:effectLst/>
                              <a:latin typeface="Cambria Math" panose="02040503050406030204" pitchFamily="18" charset="0"/>
                            </a:rPr>
                          </m:ctrlPr>
                        </m:sSubPr>
                        <m:e>
                          <m:sSub>
                            <m:sSubPr>
                              <m:ctrlPr>
                                <a:rPr lang="en-US" altLang="zh-CN" sz="2800" i="1">
                                  <a:effectLst/>
                                  <a:latin typeface="Cambria Math" panose="02040503050406030204" pitchFamily="18" charset="0"/>
                                </a:rPr>
                              </m:ctrlPr>
                            </m:sSubPr>
                            <m:e>
                              <m:sSub>
                                <m:sSubPr>
                                  <m:ctrlPr>
                                    <a:rPr lang="en-US" altLang="zh-CN" sz="2800" i="1">
                                      <a:effectLst/>
                                      <a:latin typeface="Cambria Math" panose="02040503050406030204" pitchFamily="18" charset="0"/>
                                    </a:rPr>
                                  </m:ctrlPr>
                                </m:sSubPr>
                                <m:e>
                                  <m:r>
                                    <a:rPr lang="en-US" altLang="zh-CN" sz="2800" i="1">
                                      <a:effectLst/>
                                      <a:latin typeface="Cambria Math"/>
                                    </a:rPr>
                                    <m:t>𝐸</m:t>
                                  </m:r>
                                </m:e>
                                <m:sub>
                                  <m:r>
                                    <a:rPr lang="en-US" altLang="zh-CN" sz="2800" i="1">
                                      <a:effectLst/>
                                      <a:latin typeface="Cambria Math"/>
                                    </a:rPr>
                                    <m:t>𝑈𝐼</m:t>
                                  </m:r>
                                </m:sub>
                              </m:sSub>
                              <m:r>
                                <a:rPr lang="en-US" altLang="zh-CN" sz="2800" i="1">
                                  <a:effectLst/>
                                  <a:latin typeface="Cambria Math" panose="02040503050406030204" pitchFamily="18" charset="0"/>
                                </a:rPr>
                                <m:t>+ </m:t>
                              </m:r>
                              <m:r>
                                <m:rPr>
                                  <m:sty m:val="p"/>
                                </m:rPr>
                                <a:rPr lang="el-GR" altLang="zh-CN" sz="2800" i="1">
                                  <a:effectLst/>
                                  <a:latin typeface="Cambria Math"/>
                                </a:rPr>
                                <m:t>α</m:t>
                              </m:r>
                              <m:r>
                                <a:rPr lang="en-US" altLang="zh-CN" sz="2800" i="1">
                                  <a:effectLst/>
                                  <a:latin typeface="Cambria Math"/>
                                </a:rPr>
                                <m:t>𝐸</m:t>
                              </m:r>
                            </m:e>
                            <m:sub>
                              <m:r>
                                <a:rPr lang="en-US" altLang="zh-CN" sz="2800" i="1">
                                  <a:effectLst/>
                                  <a:latin typeface="Cambria Math"/>
                                </a:rPr>
                                <m:t>𝑆𝐼𝑀</m:t>
                              </m:r>
                            </m:sub>
                          </m:sSub>
                          <m:r>
                            <a:rPr lang="en-US" altLang="zh-CN" sz="2800" i="1">
                              <a:effectLst/>
                              <a:latin typeface="Cambria Math"/>
                            </a:rPr>
                            <m:t>+</m:t>
                          </m:r>
                          <m:r>
                            <a:rPr lang="en-US" altLang="zh-CN" sz="2800" i="1">
                              <a:effectLst/>
                              <a:latin typeface="Cambria Math" panose="02040503050406030204" pitchFamily="18" charset="0"/>
                            </a:rPr>
                            <m:t> </m:t>
                          </m:r>
                          <m:r>
                            <m:rPr>
                              <m:sty m:val="p"/>
                            </m:rPr>
                            <a:rPr lang="el-GR" altLang="zh-CN" sz="2800" i="1">
                              <a:effectLst/>
                              <a:latin typeface="Cambria Math"/>
                            </a:rPr>
                            <m:t>β</m:t>
                          </m:r>
                          <m:r>
                            <a:rPr lang="en-US" altLang="zh-CN" sz="2800" i="1">
                              <a:effectLst/>
                              <a:latin typeface="Cambria Math"/>
                            </a:rPr>
                            <m:t>𝐸</m:t>
                          </m:r>
                        </m:e>
                        <m:sub>
                          <m:r>
                            <a:rPr lang="en-US" altLang="zh-CN" sz="2800" i="1">
                              <a:effectLst/>
                              <a:latin typeface="Cambria Math"/>
                            </a:rPr>
                            <m:t>𝑇𝑃𝑆</m:t>
                          </m:r>
                        </m:sub>
                      </m:sSub>
                      <m:r>
                        <a:rPr lang="en-US" altLang="zh-CN" sz="2800">
                          <a:effectLst/>
                          <a:latin typeface="Cambria Math" panose="02040503050406030204" pitchFamily="18" charset="0"/>
                        </a:rPr>
                        <m:t> +</m:t>
                      </m:r>
                      <m:r>
                        <m:rPr>
                          <m:sty m:val="p"/>
                        </m:rPr>
                        <a:rPr lang="el-GR" altLang="zh-CN" sz="2800" i="1">
                          <a:effectLst/>
                          <a:latin typeface="Cambria Math"/>
                        </a:rPr>
                        <m:t>γ</m:t>
                      </m:r>
                      <m:sSub>
                        <m:sSubPr>
                          <m:ctrlPr>
                            <a:rPr lang="en-US" altLang="zh-CN" sz="2800" i="1">
                              <a:effectLst/>
                              <a:latin typeface="Cambria Math" panose="02040503050406030204" pitchFamily="18" charset="0"/>
                            </a:rPr>
                          </m:ctrlPr>
                        </m:sSubPr>
                        <m:e>
                          <m:r>
                            <a:rPr lang="en-US" altLang="zh-CN" sz="2800" i="1">
                              <a:effectLst/>
                              <a:latin typeface="Cambria Math"/>
                            </a:rPr>
                            <m:t>𝐸</m:t>
                          </m:r>
                        </m:e>
                        <m:sub>
                          <m:r>
                            <a:rPr lang="en-US" altLang="zh-CN" sz="2800" i="1">
                              <a:effectLst/>
                              <a:latin typeface="Cambria Math" panose="02040503050406030204" pitchFamily="18" charset="0"/>
                            </a:rPr>
                            <m:t>𝑇𝐶</m:t>
                          </m:r>
                        </m:sub>
                      </m:sSub>
                    </m:oMath>
                  </m:oMathPara>
                </a14:m>
                <a:endParaRPr lang="zh-CN" altLang="en-US" sz="2800" dirty="0">
                  <a:effectLst/>
                </a:endParaRPr>
              </a:p>
              <a:p>
                <a:endParaRPr lang="zh-CN" altLang="en-US" sz="2800" dirty="0" smtClean="0">
                  <a:effectLs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6286" y="829262"/>
                <a:ext cx="5399268" cy="1354217"/>
              </a:xfrm>
              <a:prstGeom prst="rect">
                <a:avLst/>
              </a:prstGeom>
              <a:blipFill rotWithShape="0">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6" name="TextBox 115"/>
              <p:cNvSpPr txBox="1"/>
              <p:nvPr/>
            </p:nvSpPr>
            <p:spPr>
              <a:xfrm>
                <a:off x="127591" y="4677299"/>
                <a:ext cx="8762999" cy="1925976"/>
              </a:xfrm>
              <a:prstGeom prst="rect">
                <a:avLst/>
              </a:prstGeom>
              <a:noFill/>
            </p:spPr>
            <p:txBody>
              <a:bodyPr wrap="square" rtlCol="0">
                <a:spAutoFit/>
              </a:bodyPr>
              <a:lstStyle/>
              <a:p>
                <a:r>
                  <a:rPr lang="en-US" altLang="zh-CN" sz="2400" dirty="0" smtClean="0">
                    <a:effectLst/>
                    <a:latin typeface="Times New Roman" pitchFamily="18" charset="0"/>
                    <a:cs typeface="Times New Roman" pitchFamily="18" charset="0"/>
                  </a:rPr>
                  <a:t>Patch </a:t>
                </a:r>
                <a:r>
                  <a:rPr lang="en-US" altLang="zh-CN" sz="2400" dirty="0">
                    <a:effectLst/>
                    <a:latin typeface="Times New Roman" pitchFamily="18" charset="0"/>
                    <a:cs typeface="Times New Roman" pitchFamily="18" charset="0"/>
                  </a:rPr>
                  <a:t>similarity is built upon the</a:t>
                </a:r>
                <a:r>
                  <a:rPr lang="en-US" altLang="zh-CN" sz="2400" dirty="0" smtClean="0">
                    <a:effectLst/>
                    <a:latin typeface="Times New Roman" pitchFamily="18" charset="0"/>
                    <a:cs typeface="Times New Roman" pitchFamily="18" charset="0"/>
                  </a:rPr>
                  <a:t> </a:t>
                </a:r>
                <a:r>
                  <a:rPr lang="en-US" altLang="zh-CN" sz="2400" b="1" dirty="0">
                    <a:effectLst/>
                    <a:latin typeface="Times New Roman" pitchFamily="18" charset="0"/>
                    <a:cs typeface="Times New Roman" pitchFamily="18" charset="0"/>
                  </a:rPr>
                  <a:t>structural similarity</a:t>
                </a:r>
                <a:r>
                  <a:rPr lang="en-US" altLang="zh-CN" sz="2400" dirty="0">
                    <a:effectLst/>
                    <a:latin typeface="Times New Roman" pitchFamily="18" charset="0"/>
                    <a:cs typeface="Times New Roman" pitchFamily="18" charset="0"/>
                  </a:rPr>
                  <a:t> </a:t>
                </a:r>
                <a:r>
                  <a:rPr lang="en-US" altLang="zh-CN" sz="2400" b="1" dirty="0">
                    <a:effectLst/>
                    <a:latin typeface="Times New Roman" pitchFamily="18" charset="0"/>
                    <a:cs typeface="Times New Roman" pitchFamily="18" charset="0"/>
                  </a:rPr>
                  <a:t>(SSIM) </a:t>
                </a:r>
                <a:r>
                  <a:rPr lang="en-US" altLang="zh-CN" sz="2400" b="1" dirty="0" smtClean="0">
                    <a:effectLst/>
                    <a:latin typeface="Times New Roman" pitchFamily="18" charset="0"/>
                    <a:cs typeface="Times New Roman" pitchFamily="18" charset="0"/>
                  </a:rPr>
                  <a:t>:</a:t>
                </a:r>
                <a:endParaRPr lang="en-US" altLang="zh-CN" sz="2400" b="0" i="1" dirty="0" smtClean="0">
                  <a:effectLst/>
                  <a:latin typeface="Cambria Math"/>
                </a:endParaRPr>
              </a:p>
              <a:p>
                <a:pPr/>
                <a14:m>
                  <m:oMathPara xmlns:m="http://schemas.openxmlformats.org/officeDocument/2006/math">
                    <m:oMathParaPr>
                      <m:jc m:val="centerGroup"/>
                    </m:oMathParaPr>
                    <m:oMath xmlns:m="http://schemas.openxmlformats.org/officeDocument/2006/math">
                      <m:r>
                        <a:rPr lang="en-US" altLang="zh-CN" sz="2400" b="0" i="1" dirty="0" smtClean="0">
                          <a:effectLst/>
                          <a:latin typeface="Cambria Math"/>
                        </a:rPr>
                        <m:t>𝑆𝑆𝐼𝑀</m:t>
                      </m:r>
                      <m:d>
                        <m:dPr>
                          <m:ctrlPr>
                            <a:rPr lang="en-US" altLang="zh-CN" sz="2400" b="0" i="1" dirty="0" smtClean="0">
                              <a:effectLst/>
                              <a:latin typeface="Cambria Math" panose="02040503050406030204" pitchFamily="18" charset="0"/>
                            </a:rPr>
                          </m:ctrlPr>
                        </m:dPr>
                        <m:e>
                          <m:r>
                            <a:rPr lang="en-US" altLang="zh-CN" sz="2400" b="0" i="1" dirty="0" smtClean="0">
                              <a:effectLst/>
                              <a:latin typeface="Cambria Math"/>
                            </a:rPr>
                            <m:t>𝑆</m:t>
                          </m:r>
                          <m:r>
                            <a:rPr lang="en-US" altLang="zh-CN" sz="2400" b="0" i="1" dirty="0" smtClean="0">
                              <a:effectLst/>
                              <a:latin typeface="Cambria Math"/>
                            </a:rPr>
                            <m:t>,</m:t>
                          </m:r>
                          <m:r>
                            <a:rPr lang="en-US" altLang="zh-CN" sz="2400" b="0" i="1" dirty="0" smtClean="0">
                              <a:effectLst/>
                              <a:latin typeface="Cambria Math"/>
                            </a:rPr>
                            <m:t>𝑇</m:t>
                          </m:r>
                        </m:e>
                      </m:d>
                      <m:r>
                        <a:rPr lang="en-US" altLang="zh-CN" sz="2400" b="0" i="1" dirty="0" smtClean="0">
                          <a:effectLst/>
                          <a:latin typeface="Cambria Math"/>
                        </a:rPr>
                        <m:t>=</m:t>
                      </m:r>
                      <m:r>
                        <a:rPr lang="en-US" altLang="zh-CN" sz="2400" b="0" i="1" dirty="0" smtClean="0">
                          <a:effectLst/>
                          <a:latin typeface="Cambria Math"/>
                        </a:rPr>
                        <m:t>𝑙</m:t>
                      </m:r>
                      <m:d>
                        <m:dPr>
                          <m:ctrlPr>
                            <a:rPr lang="en-US" altLang="zh-CN" sz="2400" b="0" i="1" dirty="0" smtClean="0">
                              <a:effectLst/>
                              <a:latin typeface="Cambria Math" panose="02040503050406030204" pitchFamily="18" charset="0"/>
                            </a:rPr>
                          </m:ctrlPr>
                        </m:dPr>
                        <m:e>
                          <m:r>
                            <a:rPr lang="en-US" altLang="zh-CN" sz="2400" b="0" i="1" dirty="0" smtClean="0">
                              <a:effectLst/>
                              <a:latin typeface="Cambria Math"/>
                            </a:rPr>
                            <m:t>𝑆</m:t>
                          </m:r>
                          <m:r>
                            <a:rPr lang="en-US" altLang="zh-CN" sz="2400" b="0" i="1" dirty="0" smtClean="0">
                              <a:effectLst/>
                              <a:latin typeface="Cambria Math"/>
                            </a:rPr>
                            <m:t>,</m:t>
                          </m:r>
                          <m:r>
                            <a:rPr lang="en-US" altLang="zh-CN" sz="2400" b="0" i="1" dirty="0" smtClean="0">
                              <a:effectLst/>
                              <a:latin typeface="Cambria Math"/>
                            </a:rPr>
                            <m:t>𝑇</m:t>
                          </m:r>
                        </m:e>
                      </m:d>
                      <m:r>
                        <a:rPr lang="en-US" altLang="zh-CN" sz="2400" b="0" i="1" dirty="0" smtClean="0">
                          <a:effectLst/>
                          <a:latin typeface="Cambria Math"/>
                        </a:rPr>
                        <m:t>𝑐</m:t>
                      </m:r>
                      <m:d>
                        <m:dPr>
                          <m:ctrlPr>
                            <a:rPr lang="en-US" altLang="zh-CN" sz="2400" b="0" i="1" dirty="0" smtClean="0">
                              <a:effectLst/>
                              <a:latin typeface="Cambria Math" panose="02040503050406030204" pitchFamily="18" charset="0"/>
                            </a:rPr>
                          </m:ctrlPr>
                        </m:dPr>
                        <m:e>
                          <m:r>
                            <a:rPr lang="en-US" altLang="zh-CN" sz="2400" b="0" i="1" dirty="0" smtClean="0">
                              <a:effectLst/>
                              <a:latin typeface="Cambria Math"/>
                            </a:rPr>
                            <m:t>𝑆</m:t>
                          </m:r>
                          <m:r>
                            <a:rPr lang="en-US" altLang="zh-CN" sz="2400" b="0" i="1" dirty="0" smtClean="0">
                              <a:effectLst/>
                              <a:latin typeface="Cambria Math"/>
                            </a:rPr>
                            <m:t>,</m:t>
                          </m:r>
                          <m:r>
                            <a:rPr lang="en-US" altLang="zh-CN" sz="2400" b="0" i="1" dirty="0" smtClean="0">
                              <a:effectLst/>
                              <a:latin typeface="Cambria Math"/>
                            </a:rPr>
                            <m:t>𝑇</m:t>
                          </m:r>
                        </m:e>
                      </m:d>
                      <m:r>
                        <a:rPr lang="en-US" altLang="zh-CN" sz="2400" b="0" i="1" dirty="0" smtClean="0">
                          <a:effectLst/>
                          <a:latin typeface="Cambria Math"/>
                        </a:rPr>
                        <m:t>𝑠</m:t>
                      </m:r>
                      <m:d>
                        <m:dPr>
                          <m:ctrlPr>
                            <a:rPr lang="en-US" altLang="zh-CN" sz="2400" b="0" i="1" dirty="0" smtClean="0">
                              <a:effectLst/>
                              <a:latin typeface="Cambria Math" panose="02040503050406030204" pitchFamily="18" charset="0"/>
                            </a:rPr>
                          </m:ctrlPr>
                        </m:dPr>
                        <m:e>
                          <m:r>
                            <a:rPr lang="en-US" altLang="zh-CN" sz="2400" b="0" i="1" dirty="0" smtClean="0">
                              <a:effectLst/>
                              <a:latin typeface="Cambria Math"/>
                            </a:rPr>
                            <m:t>𝑆</m:t>
                          </m:r>
                          <m:r>
                            <a:rPr lang="en-US" altLang="zh-CN" sz="2400" b="0" i="1" dirty="0" smtClean="0">
                              <a:effectLst/>
                              <a:latin typeface="Cambria Math"/>
                            </a:rPr>
                            <m:t>,</m:t>
                          </m:r>
                          <m:r>
                            <a:rPr lang="en-US" altLang="zh-CN" sz="2400" b="0" i="1" dirty="0" smtClean="0">
                              <a:effectLst/>
                              <a:latin typeface="Cambria Math"/>
                            </a:rPr>
                            <m:t>𝑇</m:t>
                          </m:r>
                        </m:e>
                      </m:d>
                      <m:r>
                        <a:rPr lang="en-US" altLang="zh-CN" sz="2400" b="0" i="1" dirty="0" smtClean="0">
                          <a:effectLst/>
                          <a:latin typeface="Cambria Math"/>
                        </a:rPr>
                        <m:t>=</m:t>
                      </m:r>
                      <m:f>
                        <m:fPr>
                          <m:ctrlPr>
                            <a:rPr lang="en-US" altLang="zh-CN" sz="2400" b="0" i="1" dirty="0" smtClean="0">
                              <a:effectLst/>
                              <a:latin typeface="Cambria Math" panose="02040503050406030204" pitchFamily="18" charset="0"/>
                            </a:rPr>
                          </m:ctrlPr>
                        </m:fPr>
                        <m:num>
                          <m:r>
                            <a:rPr lang="en-US" altLang="zh-CN" sz="2400" b="0" i="1" dirty="0" smtClean="0">
                              <a:effectLst/>
                              <a:latin typeface="Cambria Math"/>
                            </a:rPr>
                            <m:t>(2</m:t>
                          </m:r>
                          <m:sSub>
                            <m:sSubPr>
                              <m:ctrlPr>
                                <a:rPr lang="en-US" altLang="zh-CN" sz="2400" b="0" i="1" dirty="0" smtClean="0">
                                  <a:effectLst/>
                                  <a:latin typeface="Cambria Math" panose="02040503050406030204" pitchFamily="18" charset="0"/>
                                </a:rPr>
                              </m:ctrlPr>
                            </m:sSubPr>
                            <m:e>
                              <m:r>
                                <a:rPr lang="zh-CN" altLang="en-US" sz="2400" b="0" i="1" dirty="0" smtClean="0">
                                  <a:effectLst/>
                                  <a:latin typeface="Cambria Math"/>
                                </a:rPr>
                                <m:t>𝜇</m:t>
                              </m:r>
                            </m:e>
                            <m:sub>
                              <m:r>
                                <a:rPr lang="en-US" altLang="zh-CN" sz="2400" b="0" i="1" dirty="0" smtClean="0">
                                  <a:effectLst/>
                                  <a:latin typeface="Cambria Math"/>
                                </a:rPr>
                                <m:t>𝑆</m:t>
                              </m:r>
                            </m:sub>
                          </m:sSub>
                          <m:sSub>
                            <m:sSubPr>
                              <m:ctrlPr>
                                <a:rPr lang="en-US" altLang="zh-CN" sz="2400" b="0" i="1" dirty="0" smtClean="0">
                                  <a:effectLst/>
                                  <a:latin typeface="Cambria Math" panose="02040503050406030204" pitchFamily="18" charset="0"/>
                                </a:rPr>
                              </m:ctrlPr>
                            </m:sSubPr>
                            <m:e>
                              <m:r>
                                <a:rPr lang="zh-CN" altLang="en-US" sz="2400" b="0" i="1" dirty="0" smtClean="0">
                                  <a:effectLst/>
                                  <a:latin typeface="Cambria Math"/>
                                </a:rPr>
                                <m:t>𝜇</m:t>
                              </m:r>
                            </m:e>
                            <m:sub>
                              <m:r>
                                <a:rPr lang="en-US" altLang="zh-CN" sz="2400" b="0" i="1" dirty="0" smtClean="0">
                                  <a:effectLst/>
                                  <a:latin typeface="Cambria Math"/>
                                </a:rPr>
                                <m:t>𝑇</m:t>
                              </m:r>
                            </m:sub>
                          </m:sSub>
                          <m:r>
                            <a:rPr lang="en-US" altLang="zh-CN" sz="2400" b="0" i="1" dirty="0" smtClean="0">
                              <a:effectLst/>
                              <a:latin typeface="Cambria Math"/>
                            </a:rPr>
                            <m:t>+</m:t>
                          </m:r>
                          <m:sSub>
                            <m:sSubPr>
                              <m:ctrlPr>
                                <a:rPr lang="en-US" altLang="zh-CN" sz="2400" b="0" i="1" dirty="0" smtClean="0">
                                  <a:effectLst/>
                                  <a:latin typeface="Cambria Math" panose="02040503050406030204" pitchFamily="18" charset="0"/>
                                </a:rPr>
                              </m:ctrlPr>
                            </m:sSubPr>
                            <m:e>
                              <m:r>
                                <a:rPr lang="en-US" altLang="zh-CN" sz="2400" b="0" i="1" dirty="0" smtClean="0">
                                  <a:effectLst/>
                                  <a:latin typeface="Cambria Math"/>
                                </a:rPr>
                                <m:t>𝐶</m:t>
                              </m:r>
                            </m:e>
                            <m:sub>
                              <m:r>
                                <a:rPr lang="en-US" altLang="zh-CN" sz="2400" b="0" i="1" dirty="0" smtClean="0">
                                  <a:effectLst/>
                                  <a:latin typeface="Cambria Math"/>
                                </a:rPr>
                                <m:t>1</m:t>
                              </m:r>
                            </m:sub>
                          </m:sSub>
                          <m:r>
                            <a:rPr lang="en-US" altLang="zh-CN" sz="2400" b="0" i="1" dirty="0" smtClean="0">
                              <a:effectLst/>
                              <a:latin typeface="Cambria Math"/>
                            </a:rPr>
                            <m:t>)(2</m:t>
                          </m:r>
                          <m:sSub>
                            <m:sSubPr>
                              <m:ctrlPr>
                                <a:rPr lang="en-US" altLang="zh-CN" sz="2400" b="0" i="1" dirty="0" smtClean="0">
                                  <a:effectLst/>
                                  <a:latin typeface="Cambria Math" panose="02040503050406030204" pitchFamily="18" charset="0"/>
                                </a:rPr>
                              </m:ctrlPr>
                            </m:sSubPr>
                            <m:e>
                              <m:r>
                                <a:rPr lang="zh-CN" altLang="en-US" sz="2400" b="0" i="1" dirty="0" smtClean="0">
                                  <a:effectLst/>
                                  <a:latin typeface="Cambria Math"/>
                                </a:rPr>
                                <m:t>𝜎</m:t>
                              </m:r>
                            </m:e>
                            <m:sub>
                              <m:r>
                                <a:rPr lang="en-US" altLang="zh-CN" sz="2400" b="0" i="1" dirty="0" smtClean="0">
                                  <a:effectLst/>
                                  <a:latin typeface="Cambria Math"/>
                                </a:rPr>
                                <m:t>𝑆𝑇</m:t>
                              </m:r>
                            </m:sub>
                          </m:sSub>
                          <m:r>
                            <a:rPr lang="en-US" altLang="zh-CN" sz="2400" b="0" i="1" dirty="0" smtClean="0">
                              <a:effectLst/>
                              <a:latin typeface="Cambria Math"/>
                            </a:rPr>
                            <m:t>+</m:t>
                          </m:r>
                          <m:sSub>
                            <m:sSubPr>
                              <m:ctrlPr>
                                <a:rPr lang="en-US" altLang="zh-CN" sz="2400" i="1" dirty="0">
                                  <a:effectLst/>
                                  <a:latin typeface="Cambria Math" panose="02040503050406030204" pitchFamily="18" charset="0"/>
                                </a:rPr>
                              </m:ctrlPr>
                            </m:sSubPr>
                            <m:e>
                              <m:r>
                                <a:rPr lang="en-US" altLang="zh-CN" sz="2400" i="1" dirty="0">
                                  <a:effectLst/>
                                  <a:latin typeface="Cambria Math"/>
                                </a:rPr>
                                <m:t>𝐶</m:t>
                              </m:r>
                            </m:e>
                            <m:sub>
                              <m:r>
                                <a:rPr lang="en-US" altLang="zh-CN" sz="2400" b="0" i="1" dirty="0" smtClean="0">
                                  <a:effectLst/>
                                  <a:latin typeface="Cambria Math"/>
                                </a:rPr>
                                <m:t>2</m:t>
                              </m:r>
                            </m:sub>
                          </m:sSub>
                          <m:r>
                            <a:rPr lang="en-US" altLang="zh-CN" sz="2400" b="0" i="1" dirty="0" smtClean="0">
                              <a:effectLst/>
                              <a:latin typeface="Cambria Math"/>
                            </a:rPr>
                            <m:t>)</m:t>
                          </m:r>
                        </m:num>
                        <m:den>
                          <m:r>
                            <a:rPr lang="en-US" altLang="zh-CN" sz="2400" b="0" i="1" dirty="0" smtClean="0">
                              <a:effectLst/>
                              <a:latin typeface="Cambria Math"/>
                            </a:rPr>
                            <m:t>(</m:t>
                          </m:r>
                          <m:sSubSup>
                            <m:sSubSupPr>
                              <m:ctrlPr>
                                <a:rPr lang="en-US" altLang="zh-CN" sz="2400" b="0" i="1" dirty="0" smtClean="0">
                                  <a:effectLst/>
                                  <a:latin typeface="Cambria Math" panose="02040503050406030204" pitchFamily="18" charset="0"/>
                                </a:rPr>
                              </m:ctrlPr>
                            </m:sSubSupPr>
                            <m:e>
                              <m:r>
                                <a:rPr lang="zh-CN" altLang="en-US" sz="2400" b="0" i="1" dirty="0" smtClean="0">
                                  <a:effectLst/>
                                  <a:latin typeface="Cambria Math"/>
                                </a:rPr>
                                <m:t>𝜇</m:t>
                              </m:r>
                            </m:e>
                            <m:sub>
                              <m:r>
                                <a:rPr lang="en-US" altLang="zh-CN" sz="2400" b="0" i="1" dirty="0" smtClean="0">
                                  <a:effectLst/>
                                  <a:latin typeface="Cambria Math"/>
                                </a:rPr>
                                <m:t>𝑆</m:t>
                              </m:r>
                            </m:sub>
                            <m:sup>
                              <m:r>
                                <a:rPr lang="en-US" altLang="zh-CN" sz="2400" b="0" i="1" dirty="0" smtClean="0">
                                  <a:effectLst/>
                                  <a:latin typeface="Cambria Math"/>
                                </a:rPr>
                                <m:t>2</m:t>
                              </m:r>
                            </m:sup>
                          </m:sSubSup>
                          <m:r>
                            <a:rPr lang="en-US" altLang="zh-CN" sz="2400" b="0" i="1" dirty="0" smtClean="0">
                              <a:effectLst/>
                              <a:latin typeface="Cambria Math"/>
                            </a:rPr>
                            <m:t>+</m:t>
                          </m:r>
                          <m:sSubSup>
                            <m:sSubSupPr>
                              <m:ctrlPr>
                                <a:rPr lang="en-US" altLang="zh-CN" sz="2400" i="1" dirty="0">
                                  <a:effectLst/>
                                  <a:latin typeface="Cambria Math" panose="02040503050406030204" pitchFamily="18" charset="0"/>
                                </a:rPr>
                              </m:ctrlPr>
                            </m:sSubSupPr>
                            <m:e>
                              <m:r>
                                <a:rPr lang="zh-CN" altLang="en-US" sz="2400" i="1" dirty="0">
                                  <a:effectLst/>
                                  <a:latin typeface="Cambria Math"/>
                                </a:rPr>
                                <m:t>𝜇</m:t>
                              </m:r>
                            </m:e>
                            <m:sub>
                              <m:r>
                                <a:rPr lang="en-US" altLang="zh-CN" sz="2400" b="0" i="1" dirty="0" smtClean="0">
                                  <a:effectLst/>
                                  <a:latin typeface="Cambria Math"/>
                                </a:rPr>
                                <m:t>𝑇</m:t>
                              </m:r>
                            </m:sub>
                            <m:sup>
                              <m:r>
                                <a:rPr lang="en-US" altLang="zh-CN" sz="2400" i="1" dirty="0">
                                  <a:effectLst/>
                                  <a:latin typeface="Cambria Math"/>
                                </a:rPr>
                                <m:t>2</m:t>
                              </m:r>
                            </m:sup>
                          </m:sSubSup>
                          <m:r>
                            <a:rPr lang="en-US" altLang="zh-CN" sz="2400" i="1" dirty="0">
                              <a:effectLst/>
                              <a:latin typeface="Cambria Math"/>
                            </a:rPr>
                            <m:t>+</m:t>
                          </m:r>
                          <m:sSub>
                            <m:sSubPr>
                              <m:ctrlPr>
                                <a:rPr lang="en-US" altLang="zh-CN" sz="2400" i="1" dirty="0">
                                  <a:effectLst/>
                                  <a:latin typeface="Cambria Math" panose="02040503050406030204" pitchFamily="18" charset="0"/>
                                </a:rPr>
                              </m:ctrlPr>
                            </m:sSubPr>
                            <m:e>
                              <m:r>
                                <a:rPr lang="en-US" altLang="zh-CN" sz="2400" i="1" dirty="0">
                                  <a:effectLst/>
                                  <a:latin typeface="Cambria Math"/>
                                </a:rPr>
                                <m:t>𝐶</m:t>
                              </m:r>
                            </m:e>
                            <m:sub>
                              <m:r>
                                <a:rPr lang="en-US" altLang="zh-CN" sz="2400" i="1" dirty="0">
                                  <a:effectLst/>
                                  <a:latin typeface="Cambria Math"/>
                                </a:rPr>
                                <m:t>1</m:t>
                              </m:r>
                            </m:sub>
                          </m:sSub>
                          <m:r>
                            <a:rPr lang="en-US" altLang="zh-CN" sz="2400" b="0" i="1" dirty="0" smtClean="0">
                              <a:effectLst/>
                              <a:latin typeface="Cambria Math"/>
                            </a:rPr>
                            <m:t>)(</m:t>
                          </m:r>
                          <m:sSubSup>
                            <m:sSubSupPr>
                              <m:ctrlPr>
                                <a:rPr lang="en-US" altLang="zh-CN" sz="2400" i="1" dirty="0">
                                  <a:effectLst/>
                                  <a:latin typeface="Cambria Math" panose="02040503050406030204" pitchFamily="18" charset="0"/>
                                </a:rPr>
                              </m:ctrlPr>
                            </m:sSubSupPr>
                            <m:e>
                              <m:r>
                                <a:rPr lang="zh-CN" altLang="en-US" sz="2400" i="1" dirty="0" smtClean="0">
                                  <a:effectLst/>
                                  <a:latin typeface="Cambria Math"/>
                                </a:rPr>
                                <m:t>𝜎</m:t>
                              </m:r>
                            </m:e>
                            <m:sub>
                              <m:r>
                                <a:rPr lang="en-US" altLang="zh-CN" sz="2400" i="1" dirty="0">
                                  <a:effectLst/>
                                  <a:latin typeface="Cambria Math"/>
                                </a:rPr>
                                <m:t>𝑆</m:t>
                              </m:r>
                            </m:sub>
                            <m:sup>
                              <m:r>
                                <a:rPr lang="en-US" altLang="zh-CN" sz="2400" i="1" dirty="0">
                                  <a:effectLst/>
                                  <a:latin typeface="Cambria Math"/>
                                </a:rPr>
                                <m:t>2</m:t>
                              </m:r>
                            </m:sup>
                          </m:sSubSup>
                          <m:r>
                            <a:rPr lang="en-US" altLang="zh-CN" sz="2400" i="1" dirty="0">
                              <a:effectLst/>
                              <a:latin typeface="Cambria Math"/>
                            </a:rPr>
                            <m:t>+</m:t>
                          </m:r>
                          <m:sSubSup>
                            <m:sSubSupPr>
                              <m:ctrlPr>
                                <a:rPr lang="en-US" altLang="zh-CN" sz="2400" i="1" dirty="0">
                                  <a:effectLst/>
                                  <a:latin typeface="Cambria Math" panose="02040503050406030204" pitchFamily="18" charset="0"/>
                                </a:rPr>
                              </m:ctrlPr>
                            </m:sSubSupPr>
                            <m:e>
                              <m:r>
                                <a:rPr lang="zh-CN" altLang="en-US" sz="2400" i="1" dirty="0" smtClean="0">
                                  <a:effectLst/>
                                  <a:latin typeface="Cambria Math"/>
                                </a:rPr>
                                <m:t>𝜎</m:t>
                              </m:r>
                            </m:e>
                            <m:sub>
                              <m:r>
                                <a:rPr lang="en-US" altLang="zh-CN" sz="2400" i="1" dirty="0">
                                  <a:effectLst/>
                                  <a:latin typeface="Cambria Math"/>
                                </a:rPr>
                                <m:t>𝑇</m:t>
                              </m:r>
                            </m:sub>
                            <m:sup>
                              <m:r>
                                <a:rPr lang="en-US" altLang="zh-CN" sz="2400" i="1" dirty="0">
                                  <a:effectLst/>
                                  <a:latin typeface="Cambria Math"/>
                                </a:rPr>
                                <m:t>2</m:t>
                              </m:r>
                            </m:sup>
                          </m:sSubSup>
                          <m:r>
                            <a:rPr lang="en-US" altLang="zh-CN" sz="2400" i="1" dirty="0">
                              <a:effectLst/>
                              <a:latin typeface="Cambria Math"/>
                            </a:rPr>
                            <m:t>+</m:t>
                          </m:r>
                          <m:sSub>
                            <m:sSubPr>
                              <m:ctrlPr>
                                <a:rPr lang="en-US" altLang="zh-CN" sz="2400" i="1" dirty="0">
                                  <a:effectLst/>
                                  <a:latin typeface="Cambria Math" panose="02040503050406030204" pitchFamily="18" charset="0"/>
                                </a:rPr>
                              </m:ctrlPr>
                            </m:sSubPr>
                            <m:e>
                              <m:r>
                                <a:rPr lang="en-US" altLang="zh-CN" sz="2400" i="1" dirty="0">
                                  <a:effectLst/>
                                  <a:latin typeface="Cambria Math"/>
                                </a:rPr>
                                <m:t>𝐶</m:t>
                              </m:r>
                            </m:e>
                            <m:sub>
                              <m:r>
                                <a:rPr lang="en-US" altLang="zh-CN" sz="2400" b="0" i="1" dirty="0" smtClean="0">
                                  <a:effectLst/>
                                  <a:latin typeface="Cambria Math"/>
                                </a:rPr>
                                <m:t>2</m:t>
                              </m:r>
                            </m:sub>
                          </m:sSub>
                          <m:r>
                            <a:rPr lang="en-US" altLang="zh-CN" sz="2400" b="0" i="1" dirty="0" smtClean="0">
                              <a:effectLst/>
                              <a:latin typeface="Cambria Math"/>
                            </a:rPr>
                            <m:t>)</m:t>
                          </m:r>
                        </m:den>
                      </m:f>
                    </m:oMath>
                  </m:oMathPara>
                </a14:m>
                <a:endParaRPr lang="en-US" altLang="zh-CN" sz="2400" dirty="0" smtClean="0">
                  <a:latin typeface="Times New Roman" pitchFamily="18" charset="0"/>
                  <a:cs typeface="Times New Roman" pitchFamily="18" charset="0"/>
                </a:endParaRPr>
              </a:p>
              <a:p>
                <a:endParaRPr lang="zh-CN" altLang="en-US" sz="2000" dirty="0"/>
              </a:p>
            </p:txBody>
          </p:sp>
        </mc:Choice>
        <mc:Fallback xmlns="">
          <p:sp>
            <p:nvSpPr>
              <p:cNvPr id="116" name="TextBox 115"/>
              <p:cNvSpPr txBox="1">
                <a:spLocks noRot="1" noChangeAspect="1" noMove="1" noResize="1" noEditPoints="1" noAdjustHandles="1" noChangeArrowheads="1" noChangeShapeType="1" noTextEdit="1"/>
              </p:cNvSpPr>
              <p:nvPr/>
            </p:nvSpPr>
            <p:spPr>
              <a:xfrm>
                <a:off x="127591" y="4677299"/>
                <a:ext cx="8762999" cy="1925976"/>
              </a:xfrm>
              <a:prstGeom prst="rect">
                <a:avLst/>
              </a:prstGeom>
              <a:blipFill rotWithShape="0">
                <a:blip r:embed="rId5"/>
                <a:stretch>
                  <a:fillRect t="-2532"/>
                </a:stretch>
              </a:blipFill>
            </p:spPr>
            <p:txBody>
              <a:bodyPr/>
              <a:lstStyle/>
              <a:p>
                <a:r>
                  <a:rPr lang="zh-CN" altLang="en-US">
                    <a:noFill/>
                  </a:rPr>
                  <a:t> </a:t>
                </a:r>
              </a:p>
            </p:txBody>
          </p:sp>
        </mc:Fallback>
      </mc:AlternateContent>
      <p:grpSp>
        <p:nvGrpSpPr>
          <p:cNvPr id="117" name="组合 5"/>
          <p:cNvGrpSpPr/>
          <p:nvPr/>
        </p:nvGrpSpPr>
        <p:grpSpPr>
          <a:xfrm>
            <a:off x="1016771" y="2231917"/>
            <a:ext cx="7054385" cy="1919214"/>
            <a:chOff x="368300" y="4254370"/>
            <a:chExt cx="8686800" cy="2520000"/>
          </a:xfrm>
        </p:grpSpPr>
        <p:pic>
          <p:nvPicPr>
            <p:cNvPr id="118" name="图片 1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300" y="4254370"/>
              <a:ext cx="2520000" cy="2520000"/>
            </a:xfrm>
            <a:prstGeom prst="rect">
              <a:avLst/>
            </a:prstGeom>
            <a:effectLst>
              <a:outerShdw blurRad="50800" dist="38100" dir="5400000" algn="t" rotWithShape="0">
                <a:prstClr val="black">
                  <a:alpha val="40000"/>
                </a:prstClr>
              </a:outerShdw>
            </a:effectLst>
          </p:spPr>
        </p:pic>
        <p:pic>
          <p:nvPicPr>
            <p:cNvPr id="119" name="图片 1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5100" y="4254370"/>
              <a:ext cx="2520000" cy="2520000"/>
            </a:xfrm>
            <a:prstGeom prst="rect">
              <a:avLst/>
            </a:prstGeom>
            <a:effectLst>
              <a:outerShdw blurRad="50800" dist="38100" dir="5400000" algn="t" rotWithShape="0">
                <a:prstClr val="black">
                  <a:alpha val="40000"/>
                </a:prstClr>
              </a:outerShdw>
            </a:effectLst>
          </p:spPr>
        </p:pic>
        <p:grpSp>
          <p:nvGrpSpPr>
            <p:cNvPr id="120" name="组合 118"/>
            <p:cNvGrpSpPr/>
            <p:nvPr/>
          </p:nvGrpSpPr>
          <p:grpSpPr>
            <a:xfrm>
              <a:off x="1292491" y="4430094"/>
              <a:ext cx="3335209" cy="1584000"/>
              <a:chOff x="1152791" y="4056524"/>
              <a:chExt cx="3335209" cy="1584000"/>
            </a:xfrm>
          </p:grpSpPr>
          <p:sp>
            <p:nvSpPr>
              <p:cNvPr id="128" name="矩形 119"/>
              <p:cNvSpPr/>
              <p:nvPr/>
            </p:nvSpPr>
            <p:spPr>
              <a:xfrm>
                <a:off x="3048000" y="4200524"/>
                <a:ext cx="1440000" cy="1440000"/>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zh-CN" altLang="en-US">
                  <a:effectLst/>
                </a:endParaRPr>
              </a:p>
            </p:txBody>
          </p:sp>
          <p:grpSp>
            <p:nvGrpSpPr>
              <p:cNvPr id="129" name="组合 120"/>
              <p:cNvGrpSpPr/>
              <p:nvPr/>
            </p:nvGrpSpPr>
            <p:grpSpPr>
              <a:xfrm>
                <a:off x="1152791" y="4056524"/>
                <a:ext cx="3328599" cy="1491508"/>
                <a:chOff x="1152791" y="4056524"/>
                <a:chExt cx="3328599" cy="1491508"/>
              </a:xfrm>
            </p:grpSpPr>
            <p:pic>
              <p:nvPicPr>
                <p:cNvPr id="130"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61315" y="4263698"/>
                  <a:ext cx="1200150" cy="128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 name="矩形 122"/>
                <p:cNvSpPr/>
                <p:nvPr/>
              </p:nvSpPr>
              <p:spPr>
                <a:xfrm>
                  <a:off x="1152791" y="4056524"/>
                  <a:ext cx="144000" cy="144000"/>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zh-CN" altLang="en-US">
                    <a:effectLst/>
                  </a:endParaRPr>
                </a:p>
              </p:txBody>
            </p:sp>
            <p:cxnSp>
              <p:nvCxnSpPr>
                <p:cNvPr id="132" name="直接箭头连接符 123"/>
                <p:cNvCxnSpPr/>
                <p:nvPr/>
              </p:nvCxnSpPr>
              <p:spPr>
                <a:xfrm>
                  <a:off x="1249251" y="4120125"/>
                  <a:ext cx="1798749" cy="60427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 name="任意多边形 124"/>
                <p:cNvSpPr/>
                <p:nvPr/>
              </p:nvSpPr>
              <p:spPr>
                <a:xfrm>
                  <a:off x="3041390" y="4815772"/>
                  <a:ext cx="1440000" cy="180186"/>
                </a:xfrm>
                <a:custGeom>
                  <a:avLst/>
                  <a:gdLst>
                    <a:gd name="connsiteX0" fmla="*/ 0 w 628650"/>
                    <a:gd name="connsiteY0" fmla="*/ 287136 h 344286"/>
                    <a:gd name="connsiteX1" fmla="*/ 266700 w 628650"/>
                    <a:gd name="connsiteY1" fmla="*/ 1386 h 344286"/>
                    <a:gd name="connsiteX2" fmla="*/ 571500 w 628650"/>
                    <a:gd name="connsiteY2" fmla="*/ 182361 h 344286"/>
                    <a:gd name="connsiteX3" fmla="*/ 571500 w 628650"/>
                    <a:gd name="connsiteY3" fmla="*/ 277611 h 344286"/>
                    <a:gd name="connsiteX4" fmla="*/ 628650 w 628650"/>
                    <a:gd name="connsiteY4" fmla="*/ 344286 h 344286"/>
                    <a:gd name="connsiteX0" fmla="*/ 0 w 628650"/>
                    <a:gd name="connsiteY0" fmla="*/ 285759 h 342909"/>
                    <a:gd name="connsiteX1" fmla="*/ 266700 w 628650"/>
                    <a:gd name="connsiteY1" fmla="*/ 9 h 342909"/>
                    <a:gd name="connsiteX2" fmla="*/ 571500 w 628650"/>
                    <a:gd name="connsiteY2" fmla="*/ 276234 h 342909"/>
                    <a:gd name="connsiteX3" fmla="*/ 628650 w 628650"/>
                    <a:gd name="connsiteY3" fmla="*/ 342909 h 342909"/>
                    <a:gd name="connsiteX0" fmla="*/ 0 w 628650"/>
                    <a:gd name="connsiteY0" fmla="*/ 286153 h 343303"/>
                    <a:gd name="connsiteX1" fmla="*/ 266700 w 628650"/>
                    <a:gd name="connsiteY1" fmla="*/ 403 h 343303"/>
                    <a:gd name="connsiteX2" fmla="*/ 628650 w 628650"/>
                    <a:gd name="connsiteY2" fmla="*/ 343303 h 343303"/>
                    <a:gd name="connsiteX0" fmla="*/ 0 w 628650"/>
                    <a:gd name="connsiteY0" fmla="*/ 0 h 57150"/>
                    <a:gd name="connsiteX1" fmla="*/ 628650 w 628650"/>
                    <a:gd name="connsiteY1" fmla="*/ 57150 h 57150"/>
                    <a:gd name="connsiteX0" fmla="*/ 0 w 628650"/>
                    <a:gd name="connsiteY0" fmla="*/ 94087 h 151237"/>
                    <a:gd name="connsiteX1" fmla="*/ 628650 w 628650"/>
                    <a:gd name="connsiteY1" fmla="*/ 151237 h 151237"/>
                    <a:gd name="connsiteX0" fmla="*/ 0 w 628650"/>
                    <a:gd name="connsiteY0" fmla="*/ 164306 h 221456"/>
                    <a:gd name="connsiteX1" fmla="*/ 628650 w 628650"/>
                    <a:gd name="connsiteY1" fmla="*/ 221456 h 221456"/>
                    <a:gd name="connsiteX0" fmla="*/ 0 w 762000"/>
                    <a:gd name="connsiteY0" fmla="*/ 169134 h 216759"/>
                    <a:gd name="connsiteX1" fmla="*/ 762000 w 762000"/>
                    <a:gd name="connsiteY1" fmla="*/ 216759 h 216759"/>
                    <a:gd name="connsiteX0" fmla="*/ 0 w 762000"/>
                    <a:gd name="connsiteY0" fmla="*/ 137894 h 185519"/>
                    <a:gd name="connsiteX1" fmla="*/ 762000 w 762000"/>
                    <a:gd name="connsiteY1" fmla="*/ 185519 h 185519"/>
                    <a:gd name="connsiteX0" fmla="*/ 0 w 771525"/>
                    <a:gd name="connsiteY0" fmla="*/ 155991 h 165516"/>
                    <a:gd name="connsiteX1" fmla="*/ 771525 w 771525"/>
                    <a:gd name="connsiteY1" fmla="*/ 165516 h 165516"/>
                  </a:gdLst>
                  <a:ahLst/>
                  <a:cxnLst>
                    <a:cxn ang="0">
                      <a:pos x="connsiteX0" y="connsiteY0"/>
                    </a:cxn>
                    <a:cxn ang="0">
                      <a:pos x="connsiteX1" y="connsiteY1"/>
                    </a:cxn>
                  </a:cxnLst>
                  <a:rect l="l" t="t" r="r" b="b"/>
                  <a:pathLst>
                    <a:path w="771525" h="165516">
                      <a:moveTo>
                        <a:pt x="0" y="155991"/>
                      </a:moveTo>
                      <a:cubicBezTo>
                        <a:pt x="133350" y="-44034"/>
                        <a:pt x="590550" y="-63084"/>
                        <a:pt x="771525" y="165516"/>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21" name="组合 125"/>
            <p:cNvGrpSpPr/>
            <p:nvPr/>
          </p:nvGrpSpPr>
          <p:grpSpPr>
            <a:xfrm>
              <a:off x="4787900" y="4572370"/>
              <a:ext cx="3414150" cy="1870204"/>
              <a:chOff x="4648200" y="4198800"/>
              <a:chExt cx="3414150" cy="1870204"/>
            </a:xfrm>
          </p:grpSpPr>
          <p:pic>
            <p:nvPicPr>
              <p:cNvPr id="122"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50287" y="4343400"/>
                <a:ext cx="1235825" cy="172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 name="矩形 127"/>
              <p:cNvSpPr/>
              <p:nvPr/>
            </p:nvSpPr>
            <p:spPr>
              <a:xfrm>
                <a:off x="7918350" y="4961400"/>
                <a:ext cx="144000" cy="144000"/>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zh-CN" altLang="en-US">
                  <a:effectLst/>
                </a:endParaRPr>
              </a:p>
            </p:txBody>
          </p:sp>
          <p:cxnSp>
            <p:nvCxnSpPr>
              <p:cNvPr id="124" name="直接箭头连接符 128"/>
              <p:cNvCxnSpPr>
                <a:endCxn id="125" idx="3"/>
              </p:cNvCxnSpPr>
              <p:nvPr/>
            </p:nvCxnSpPr>
            <p:spPr>
              <a:xfrm flipH="1" flipV="1">
                <a:off x="6088200" y="4918800"/>
                <a:ext cx="1869924" cy="11820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5" name="矩形 129"/>
              <p:cNvSpPr/>
              <p:nvPr/>
            </p:nvSpPr>
            <p:spPr>
              <a:xfrm>
                <a:off x="4648200" y="4198800"/>
                <a:ext cx="1440000" cy="1440000"/>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zh-CN" altLang="en-US">
                  <a:effectLst/>
                </a:endParaRPr>
              </a:p>
            </p:txBody>
          </p:sp>
          <p:cxnSp>
            <p:nvCxnSpPr>
              <p:cNvPr id="126" name="直接连接符 130"/>
              <p:cNvCxnSpPr/>
              <p:nvPr/>
            </p:nvCxnSpPr>
            <p:spPr>
              <a:xfrm flipV="1">
                <a:off x="4648200" y="4876800"/>
                <a:ext cx="727800" cy="6292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接连接符 131"/>
              <p:cNvCxnSpPr/>
              <p:nvPr/>
            </p:nvCxnSpPr>
            <p:spPr>
              <a:xfrm>
                <a:off x="5368199" y="4876800"/>
                <a:ext cx="727801" cy="6292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4" name="组合 1076"/>
          <p:cNvGrpSpPr/>
          <p:nvPr/>
        </p:nvGrpSpPr>
        <p:grpSpPr>
          <a:xfrm>
            <a:off x="7800317" y="1172388"/>
            <a:ext cx="576064" cy="792088"/>
            <a:chOff x="4663428" y="2996952"/>
            <a:chExt cx="292995" cy="504056"/>
          </a:xfrm>
        </p:grpSpPr>
        <p:cxnSp>
          <p:nvCxnSpPr>
            <p:cNvPr id="25" name="直接连接符 1068"/>
            <p:cNvCxnSpPr/>
            <p:nvPr/>
          </p:nvCxnSpPr>
          <p:spPr>
            <a:xfrm>
              <a:off x="4956423" y="2996952"/>
              <a:ext cx="0" cy="504056"/>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直接连接符 79"/>
            <p:cNvCxnSpPr/>
            <p:nvPr/>
          </p:nvCxnSpPr>
          <p:spPr>
            <a:xfrm>
              <a:off x="4802990" y="3140968"/>
              <a:ext cx="0" cy="36004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直接连接符 84"/>
            <p:cNvCxnSpPr/>
            <p:nvPr/>
          </p:nvCxnSpPr>
          <p:spPr>
            <a:xfrm>
              <a:off x="4663428" y="3320988"/>
              <a:ext cx="0" cy="18002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28" name="直接连接符 1078"/>
          <p:cNvCxnSpPr/>
          <p:nvPr/>
        </p:nvCxnSpPr>
        <p:spPr>
          <a:xfrm flipV="1">
            <a:off x="381000" y="1820460"/>
            <a:ext cx="7321643" cy="56778"/>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302664" y="1191438"/>
            <a:ext cx="990600" cy="685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Tree>
    <p:custDataLst>
      <p:tags r:id="rId1"/>
    </p:custDataLst>
    <p:extLst>
      <p:ext uri="{BB962C8B-B14F-4D97-AF65-F5344CB8AC3E}">
        <p14:creationId xmlns:p14="http://schemas.microsoft.com/office/powerpoint/2010/main" val="2835547719"/>
      </p:ext>
    </p:extLst>
  </p:cSld>
  <p:clrMapOvr>
    <a:masterClrMapping/>
  </p:clrMapOvr>
  <mc:AlternateContent xmlns:mc="http://schemas.openxmlformats.org/markup-compatibility/2006" xmlns:p14="http://schemas.microsoft.com/office/powerpoint/2010/main">
    <mc:Choice Requires="p14">
      <p:transition p14:dur="10" advTm="50211"/>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72975" y="5067236"/>
            <a:ext cx="8304786" cy="457200"/>
            <a:chOff x="253755" y="4534685"/>
            <a:chExt cx="8304786" cy="457200"/>
          </a:xfrm>
        </p:grpSpPr>
        <p:sp>
          <p:nvSpPr>
            <p:cNvPr id="77" name="Parallelogram 14"/>
            <p:cNvSpPr/>
            <p:nvPr/>
          </p:nvSpPr>
          <p:spPr>
            <a:xfrm>
              <a:off x="1514804" y="4534685"/>
              <a:ext cx="1743075" cy="457200"/>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52600"/>
                <a:gd name="connsiteY0" fmla="*/ 466725 h 466725"/>
                <a:gd name="connsiteX1" fmla="*/ 438150 w 1752600"/>
                <a:gd name="connsiteY1" fmla="*/ 9525 h 466725"/>
                <a:gd name="connsiteX2" fmla="*/ 1752600 w 1752600"/>
                <a:gd name="connsiteY2" fmla="*/ 0 h 466725"/>
                <a:gd name="connsiteX3" fmla="*/ 1333500 w 1752600"/>
                <a:gd name="connsiteY3" fmla="*/ 447675 h 466725"/>
                <a:gd name="connsiteX4" fmla="*/ 0 w 1752600"/>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43075"/>
                <a:gd name="connsiteY0" fmla="*/ 457200 h 457200"/>
                <a:gd name="connsiteX1" fmla="*/ 428625 w 1743075"/>
                <a:gd name="connsiteY1" fmla="*/ 9525 h 457200"/>
                <a:gd name="connsiteX2" fmla="*/ 1743075 w 1743075"/>
                <a:gd name="connsiteY2" fmla="*/ 0 h 457200"/>
                <a:gd name="connsiteX3" fmla="*/ 1323975 w 1743075"/>
                <a:gd name="connsiteY3" fmla="*/ 447675 h 457200"/>
                <a:gd name="connsiteX4" fmla="*/ 0 w 1743075"/>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5" h="457200">
                  <a:moveTo>
                    <a:pt x="0" y="457200"/>
                  </a:moveTo>
                  <a:lnTo>
                    <a:pt x="428625" y="9525"/>
                  </a:lnTo>
                  <a:lnTo>
                    <a:pt x="1743075" y="0"/>
                  </a:lnTo>
                  <a:lnTo>
                    <a:pt x="1323975" y="447675"/>
                  </a:lnTo>
                  <a:lnTo>
                    <a:pt x="0" y="457200"/>
                  </a:lnTo>
                  <a:close/>
                </a:path>
              </a:pathLst>
            </a:cu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latin typeface="Times" pitchFamily="18" charset="0"/>
              </a:endParaRPr>
            </a:p>
          </p:txBody>
        </p:sp>
        <p:sp>
          <p:nvSpPr>
            <p:cNvPr id="86" name="Parallelogram 14"/>
            <p:cNvSpPr/>
            <p:nvPr/>
          </p:nvSpPr>
          <p:spPr>
            <a:xfrm>
              <a:off x="4029404" y="4534685"/>
              <a:ext cx="1743075" cy="457200"/>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52600"/>
                <a:gd name="connsiteY0" fmla="*/ 466725 h 466725"/>
                <a:gd name="connsiteX1" fmla="*/ 438150 w 1752600"/>
                <a:gd name="connsiteY1" fmla="*/ 9525 h 466725"/>
                <a:gd name="connsiteX2" fmla="*/ 1752600 w 1752600"/>
                <a:gd name="connsiteY2" fmla="*/ 0 h 466725"/>
                <a:gd name="connsiteX3" fmla="*/ 1333500 w 1752600"/>
                <a:gd name="connsiteY3" fmla="*/ 447675 h 466725"/>
                <a:gd name="connsiteX4" fmla="*/ 0 w 1752600"/>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43075"/>
                <a:gd name="connsiteY0" fmla="*/ 457200 h 457200"/>
                <a:gd name="connsiteX1" fmla="*/ 428625 w 1743075"/>
                <a:gd name="connsiteY1" fmla="*/ 9525 h 457200"/>
                <a:gd name="connsiteX2" fmla="*/ 1743075 w 1743075"/>
                <a:gd name="connsiteY2" fmla="*/ 0 h 457200"/>
                <a:gd name="connsiteX3" fmla="*/ 1323975 w 1743075"/>
                <a:gd name="connsiteY3" fmla="*/ 447675 h 457200"/>
                <a:gd name="connsiteX4" fmla="*/ 0 w 1743075"/>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5" h="457200">
                  <a:moveTo>
                    <a:pt x="0" y="457200"/>
                  </a:moveTo>
                  <a:lnTo>
                    <a:pt x="428625" y="9525"/>
                  </a:lnTo>
                  <a:lnTo>
                    <a:pt x="1743075" y="0"/>
                  </a:lnTo>
                  <a:lnTo>
                    <a:pt x="1323975" y="447675"/>
                  </a:lnTo>
                  <a:lnTo>
                    <a:pt x="0" y="457200"/>
                  </a:lnTo>
                  <a:close/>
                </a:path>
              </a:pathLst>
            </a:cu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latin typeface="Times" pitchFamily="18" charset="0"/>
              </a:endParaRPr>
            </a:p>
          </p:txBody>
        </p:sp>
        <p:sp>
          <p:nvSpPr>
            <p:cNvPr id="87" name="Parallelogram 14"/>
            <p:cNvSpPr/>
            <p:nvPr/>
          </p:nvSpPr>
          <p:spPr>
            <a:xfrm>
              <a:off x="6815466" y="4534685"/>
              <a:ext cx="1743075" cy="457200"/>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52600"/>
                <a:gd name="connsiteY0" fmla="*/ 466725 h 466725"/>
                <a:gd name="connsiteX1" fmla="*/ 438150 w 1752600"/>
                <a:gd name="connsiteY1" fmla="*/ 9525 h 466725"/>
                <a:gd name="connsiteX2" fmla="*/ 1752600 w 1752600"/>
                <a:gd name="connsiteY2" fmla="*/ 0 h 466725"/>
                <a:gd name="connsiteX3" fmla="*/ 1333500 w 1752600"/>
                <a:gd name="connsiteY3" fmla="*/ 447675 h 466725"/>
                <a:gd name="connsiteX4" fmla="*/ 0 w 1752600"/>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43075"/>
                <a:gd name="connsiteY0" fmla="*/ 457200 h 457200"/>
                <a:gd name="connsiteX1" fmla="*/ 428625 w 1743075"/>
                <a:gd name="connsiteY1" fmla="*/ 9525 h 457200"/>
                <a:gd name="connsiteX2" fmla="*/ 1743075 w 1743075"/>
                <a:gd name="connsiteY2" fmla="*/ 0 h 457200"/>
                <a:gd name="connsiteX3" fmla="*/ 1323975 w 1743075"/>
                <a:gd name="connsiteY3" fmla="*/ 447675 h 457200"/>
                <a:gd name="connsiteX4" fmla="*/ 0 w 1743075"/>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5" h="457200">
                  <a:moveTo>
                    <a:pt x="0" y="457200"/>
                  </a:moveTo>
                  <a:lnTo>
                    <a:pt x="428625" y="9525"/>
                  </a:lnTo>
                  <a:lnTo>
                    <a:pt x="1743075" y="0"/>
                  </a:lnTo>
                  <a:lnTo>
                    <a:pt x="1323975" y="447675"/>
                  </a:lnTo>
                  <a:lnTo>
                    <a:pt x="0" y="457200"/>
                  </a:lnTo>
                  <a:close/>
                </a:path>
              </a:pathLst>
            </a:cu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latin typeface="Times" pitchFamily="18" charset="0"/>
              </a:endParaRPr>
            </a:p>
          </p:txBody>
        </p:sp>
        <p:sp>
          <p:nvSpPr>
            <p:cNvPr id="88" name="TextBox 87"/>
            <p:cNvSpPr txBox="1"/>
            <p:nvPr/>
          </p:nvSpPr>
          <p:spPr>
            <a:xfrm>
              <a:off x="253755" y="4571296"/>
              <a:ext cx="697370" cy="276999"/>
            </a:xfrm>
            <a:prstGeom prst="rect">
              <a:avLst/>
            </a:prstGeom>
            <a:noFill/>
          </p:spPr>
          <p:txBody>
            <a:bodyPr wrap="none" lIns="18288" tIns="0" rIns="18288" bIns="0" rtlCol="0">
              <a:spAutoFit/>
            </a:bodyPr>
            <a:lstStyle/>
            <a:p>
              <a:r>
                <a:rPr lang="en-US" i="1" dirty="0">
                  <a:effectLst/>
                  <a:latin typeface="Times" pitchFamily="18" charset="0"/>
                </a:rPr>
                <a:t>f</a:t>
              </a:r>
              <a:r>
                <a:rPr lang="en-US" i="1" dirty="0" smtClean="0">
                  <a:effectLst/>
                  <a:latin typeface="Times" pitchFamily="18" charset="0"/>
                </a:rPr>
                <a:t>rame </a:t>
              </a:r>
              <a:r>
                <a:rPr lang="en-US" i="1" dirty="0">
                  <a:effectLst/>
                  <a:latin typeface="Times" pitchFamily="18" charset="0"/>
                </a:rPr>
                <a:t>t</a:t>
              </a:r>
              <a:endParaRPr lang="en-US" i="1" dirty="0" smtClean="0">
                <a:effectLst/>
                <a:latin typeface="Times" pitchFamily="18" charset="0"/>
              </a:endParaRPr>
            </a:p>
          </p:txBody>
        </p:sp>
      </p:grpSp>
      <p:grpSp>
        <p:nvGrpSpPr>
          <p:cNvPr id="37" name="Group 36"/>
          <p:cNvGrpSpPr/>
          <p:nvPr/>
        </p:nvGrpSpPr>
        <p:grpSpPr>
          <a:xfrm>
            <a:off x="222693" y="3789066"/>
            <a:ext cx="8464107" cy="457200"/>
            <a:chOff x="103473" y="3256515"/>
            <a:chExt cx="8464107" cy="457200"/>
          </a:xfrm>
        </p:grpSpPr>
        <p:sp>
          <p:nvSpPr>
            <p:cNvPr id="79" name="Parallelogram 14"/>
            <p:cNvSpPr/>
            <p:nvPr/>
          </p:nvSpPr>
          <p:spPr>
            <a:xfrm>
              <a:off x="1523843" y="3256515"/>
              <a:ext cx="1743075" cy="457200"/>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52600"/>
                <a:gd name="connsiteY0" fmla="*/ 466725 h 466725"/>
                <a:gd name="connsiteX1" fmla="*/ 438150 w 1752600"/>
                <a:gd name="connsiteY1" fmla="*/ 9525 h 466725"/>
                <a:gd name="connsiteX2" fmla="*/ 1752600 w 1752600"/>
                <a:gd name="connsiteY2" fmla="*/ 0 h 466725"/>
                <a:gd name="connsiteX3" fmla="*/ 1333500 w 1752600"/>
                <a:gd name="connsiteY3" fmla="*/ 447675 h 466725"/>
                <a:gd name="connsiteX4" fmla="*/ 0 w 1752600"/>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43075"/>
                <a:gd name="connsiteY0" fmla="*/ 457200 h 457200"/>
                <a:gd name="connsiteX1" fmla="*/ 428625 w 1743075"/>
                <a:gd name="connsiteY1" fmla="*/ 9525 h 457200"/>
                <a:gd name="connsiteX2" fmla="*/ 1743075 w 1743075"/>
                <a:gd name="connsiteY2" fmla="*/ 0 h 457200"/>
                <a:gd name="connsiteX3" fmla="*/ 1323975 w 1743075"/>
                <a:gd name="connsiteY3" fmla="*/ 447675 h 457200"/>
                <a:gd name="connsiteX4" fmla="*/ 0 w 1743075"/>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5" h="457200">
                  <a:moveTo>
                    <a:pt x="0" y="457200"/>
                  </a:moveTo>
                  <a:lnTo>
                    <a:pt x="428625" y="9525"/>
                  </a:lnTo>
                  <a:lnTo>
                    <a:pt x="1743075" y="0"/>
                  </a:lnTo>
                  <a:lnTo>
                    <a:pt x="1323975" y="447675"/>
                  </a:lnTo>
                  <a:lnTo>
                    <a:pt x="0" y="457200"/>
                  </a:lnTo>
                  <a:close/>
                </a:path>
              </a:pathLst>
            </a:cu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latin typeface="Times" pitchFamily="18" charset="0"/>
              </a:endParaRPr>
            </a:p>
          </p:txBody>
        </p:sp>
        <p:sp>
          <p:nvSpPr>
            <p:cNvPr id="80" name="Parallelogram 14"/>
            <p:cNvSpPr/>
            <p:nvPr/>
          </p:nvSpPr>
          <p:spPr>
            <a:xfrm>
              <a:off x="4038443" y="3256515"/>
              <a:ext cx="1743075" cy="457200"/>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52600"/>
                <a:gd name="connsiteY0" fmla="*/ 466725 h 466725"/>
                <a:gd name="connsiteX1" fmla="*/ 438150 w 1752600"/>
                <a:gd name="connsiteY1" fmla="*/ 9525 h 466725"/>
                <a:gd name="connsiteX2" fmla="*/ 1752600 w 1752600"/>
                <a:gd name="connsiteY2" fmla="*/ 0 h 466725"/>
                <a:gd name="connsiteX3" fmla="*/ 1333500 w 1752600"/>
                <a:gd name="connsiteY3" fmla="*/ 447675 h 466725"/>
                <a:gd name="connsiteX4" fmla="*/ 0 w 1752600"/>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43075"/>
                <a:gd name="connsiteY0" fmla="*/ 457200 h 457200"/>
                <a:gd name="connsiteX1" fmla="*/ 428625 w 1743075"/>
                <a:gd name="connsiteY1" fmla="*/ 9525 h 457200"/>
                <a:gd name="connsiteX2" fmla="*/ 1743075 w 1743075"/>
                <a:gd name="connsiteY2" fmla="*/ 0 h 457200"/>
                <a:gd name="connsiteX3" fmla="*/ 1323975 w 1743075"/>
                <a:gd name="connsiteY3" fmla="*/ 447675 h 457200"/>
                <a:gd name="connsiteX4" fmla="*/ 0 w 1743075"/>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5" h="457200">
                  <a:moveTo>
                    <a:pt x="0" y="457200"/>
                  </a:moveTo>
                  <a:lnTo>
                    <a:pt x="428625" y="9525"/>
                  </a:lnTo>
                  <a:lnTo>
                    <a:pt x="1743075" y="0"/>
                  </a:lnTo>
                  <a:lnTo>
                    <a:pt x="1323975" y="447675"/>
                  </a:lnTo>
                  <a:lnTo>
                    <a:pt x="0" y="457200"/>
                  </a:lnTo>
                  <a:close/>
                </a:path>
              </a:pathLst>
            </a:cu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latin typeface="Times" pitchFamily="18" charset="0"/>
              </a:endParaRPr>
            </a:p>
          </p:txBody>
        </p:sp>
        <p:sp>
          <p:nvSpPr>
            <p:cNvPr id="81" name="Parallelogram 14"/>
            <p:cNvSpPr/>
            <p:nvPr/>
          </p:nvSpPr>
          <p:spPr>
            <a:xfrm>
              <a:off x="6824505" y="3256515"/>
              <a:ext cx="1743075" cy="457200"/>
            </a:xfrm>
            <a:custGeom>
              <a:avLst/>
              <a:gdLst>
                <a:gd name="connsiteX0" fmla="*/ 0 w 1600200"/>
                <a:gd name="connsiteY0" fmla="*/ 990600 h 990600"/>
                <a:gd name="connsiteX1" fmla="*/ 247650 w 1600200"/>
                <a:gd name="connsiteY1" fmla="*/ 0 h 990600"/>
                <a:gd name="connsiteX2" fmla="*/ 1600200 w 1600200"/>
                <a:gd name="connsiteY2" fmla="*/ 0 h 990600"/>
                <a:gd name="connsiteX3" fmla="*/ 1352550 w 1600200"/>
                <a:gd name="connsiteY3" fmla="*/ 990600 h 990600"/>
                <a:gd name="connsiteX4" fmla="*/ 0 w 1600200"/>
                <a:gd name="connsiteY4" fmla="*/ 990600 h 990600"/>
                <a:gd name="connsiteX0" fmla="*/ 0 w 1762125"/>
                <a:gd name="connsiteY0" fmla="*/ 990600 h 990600"/>
                <a:gd name="connsiteX1" fmla="*/ 247650 w 1762125"/>
                <a:gd name="connsiteY1" fmla="*/ 0 h 990600"/>
                <a:gd name="connsiteX2" fmla="*/ 1762125 w 1762125"/>
                <a:gd name="connsiteY2" fmla="*/ 523875 h 990600"/>
                <a:gd name="connsiteX3" fmla="*/ 1352550 w 1762125"/>
                <a:gd name="connsiteY3" fmla="*/ 990600 h 990600"/>
                <a:gd name="connsiteX4" fmla="*/ 0 w 1762125"/>
                <a:gd name="connsiteY4" fmla="*/ 990600 h 990600"/>
                <a:gd name="connsiteX0" fmla="*/ 0 w 1762125"/>
                <a:gd name="connsiteY0" fmla="*/ 466725 h 466725"/>
                <a:gd name="connsiteX1" fmla="*/ 466725 w 1762125"/>
                <a:gd name="connsiteY1" fmla="*/ 38100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66725 h 466725"/>
                <a:gd name="connsiteX4" fmla="*/ 0 w 1762125"/>
                <a:gd name="connsiteY4" fmla="*/ 466725 h 466725"/>
                <a:gd name="connsiteX0" fmla="*/ 0 w 1762125"/>
                <a:gd name="connsiteY0" fmla="*/ 466725 h 466725"/>
                <a:gd name="connsiteX1" fmla="*/ 438150 w 1762125"/>
                <a:gd name="connsiteY1" fmla="*/ 2857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52550 w 1762125"/>
                <a:gd name="connsiteY3" fmla="*/ 447675 h 466725"/>
                <a:gd name="connsiteX4" fmla="*/ 0 w 1762125"/>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52600"/>
                <a:gd name="connsiteY0" fmla="*/ 466725 h 466725"/>
                <a:gd name="connsiteX1" fmla="*/ 438150 w 1752600"/>
                <a:gd name="connsiteY1" fmla="*/ 9525 h 466725"/>
                <a:gd name="connsiteX2" fmla="*/ 1752600 w 1752600"/>
                <a:gd name="connsiteY2" fmla="*/ 0 h 466725"/>
                <a:gd name="connsiteX3" fmla="*/ 1333500 w 1752600"/>
                <a:gd name="connsiteY3" fmla="*/ 447675 h 466725"/>
                <a:gd name="connsiteX4" fmla="*/ 0 w 1752600"/>
                <a:gd name="connsiteY4" fmla="*/ 466725 h 466725"/>
                <a:gd name="connsiteX0" fmla="*/ 0 w 1762125"/>
                <a:gd name="connsiteY0" fmla="*/ 466725 h 466725"/>
                <a:gd name="connsiteX1" fmla="*/ 447675 w 1762125"/>
                <a:gd name="connsiteY1" fmla="*/ 9525 h 466725"/>
                <a:gd name="connsiteX2" fmla="*/ 1762125 w 1762125"/>
                <a:gd name="connsiteY2" fmla="*/ 0 h 466725"/>
                <a:gd name="connsiteX3" fmla="*/ 1343025 w 1762125"/>
                <a:gd name="connsiteY3" fmla="*/ 447675 h 466725"/>
                <a:gd name="connsiteX4" fmla="*/ 0 w 1762125"/>
                <a:gd name="connsiteY4" fmla="*/ 466725 h 466725"/>
                <a:gd name="connsiteX0" fmla="*/ 0 w 1743075"/>
                <a:gd name="connsiteY0" fmla="*/ 457200 h 457200"/>
                <a:gd name="connsiteX1" fmla="*/ 428625 w 1743075"/>
                <a:gd name="connsiteY1" fmla="*/ 9525 h 457200"/>
                <a:gd name="connsiteX2" fmla="*/ 1743075 w 1743075"/>
                <a:gd name="connsiteY2" fmla="*/ 0 h 457200"/>
                <a:gd name="connsiteX3" fmla="*/ 1323975 w 1743075"/>
                <a:gd name="connsiteY3" fmla="*/ 447675 h 457200"/>
                <a:gd name="connsiteX4" fmla="*/ 0 w 1743075"/>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5" h="457200">
                  <a:moveTo>
                    <a:pt x="0" y="457200"/>
                  </a:moveTo>
                  <a:lnTo>
                    <a:pt x="428625" y="9525"/>
                  </a:lnTo>
                  <a:lnTo>
                    <a:pt x="1743075" y="0"/>
                  </a:lnTo>
                  <a:lnTo>
                    <a:pt x="1323975" y="447675"/>
                  </a:lnTo>
                  <a:lnTo>
                    <a:pt x="0" y="457200"/>
                  </a:lnTo>
                  <a:close/>
                </a:path>
              </a:pathLst>
            </a:cu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latin typeface="Times" pitchFamily="18" charset="0"/>
              </a:endParaRPr>
            </a:p>
          </p:txBody>
        </p:sp>
        <p:sp>
          <p:nvSpPr>
            <p:cNvPr id="82" name="TextBox 81"/>
            <p:cNvSpPr txBox="1"/>
            <p:nvPr/>
          </p:nvSpPr>
          <p:spPr>
            <a:xfrm>
              <a:off x="103473" y="3293126"/>
              <a:ext cx="889731" cy="276999"/>
            </a:xfrm>
            <a:prstGeom prst="rect">
              <a:avLst/>
            </a:prstGeom>
            <a:noFill/>
          </p:spPr>
          <p:txBody>
            <a:bodyPr wrap="none" lIns="18288" tIns="0" rIns="18288" bIns="0" rtlCol="0">
              <a:spAutoFit/>
            </a:bodyPr>
            <a:lstStyle/>
            <a:p>
              <a:r>
                <a:rPr lang="en-US" i="1" dirty="0">
                  <a:effectLst/>
                  <a:latin typeface="Times" pitchFamily="18" charset="0"/>
                </a:rPr>
                <a:t>f</a:t>
              </a:r>
              <a:r>
                <a:rPr lang="en-US" i="1" dirty="0" smtClean="0">
                  <a:effectLst/>
                  <a:latin typeface="Times" pitchFamily="18" charset="0"/>
                </a:rPr>
                <a:t>rame </a:t>
              </a:r>
              <a:r>
                <a:rPr lang="en-US" i="1" dirty="0">
                  <a:effectLst/>
                  <a:latin typeface="Times" pitchFamily="18" charset="0"/>
                </a:rPr>
                <a:t>t</a:t>
              </a:r>
              <a:r>
                <a:rPr lang="en-US" i="1" dirty="0" smtClean="0">
                  <a:effectLst/>
                  <a:latin typeface="Times" pitchFamily="18" charset="0"/>
                </a:rPr>
                <a:t>-1</a:t>
              </a:r>
            </a:p>
          </p:txBody>
        </p:sp>
      </p:grpSp>
      <p:grpSp>
        <p:nvGrpSpPr>
          <p:cNvPr id="7" name="Group 6"/>
          <p:cNvGrpSpPr/>
          <p:nvPr/>
        </p:nvGrpSpPr>
        <p:grpSpPr>
          <a:xfrm>
            <a:off x="1869432" y="3663866"/>
            <a:ext cx="6503904" cy="587159"/>
            <a:chOff x="1869432" y="3663866"/>
            <a:chExt cx="6503904" cy="587159"/>
          </a:xfrm>
        </p:grpSpPr>
        <p:pic>
          <p:nvPicPr>
            <p:cNvPr id="57" name="Picture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432" y="3663866"/>
              <a:ext cx="587159" cy="587159"/>
            </a:xfrm>
            <a:prstGeom prst="rect">
              <a:avLst/>
            </a:prstGeom>
          </p:spPr>
        </p:pic>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4976" y="3816969"/>
              <a:ext cx="405083" cy="387374"/>
            </a:xfrm>
            <a:prstGeom prst="rect">
              <a:avLst/>
            </a:prstGeom>
          </p:spPr>
        </p:pic>
        <p:pic>
          <p:nvPicPr>
            <p:cNvPr id="62" name="Picture 6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6666" y="3798398"/>
              <a:ext cx="426670" cy="426670"/>
            </a:xfrm>
            <a:prstGeom prst="rect">
              <a:avLst/>
            </a:prstGeom>
          </p:spPr>
        </p:pic>
      </p:grpSp>
      <p:grpSp>
        <p:nvGrpSpPr>
          <p:cNvPr id="8" name="Group 7"/>
          <p:cNvGrpSpPr/>
          <p:nvPr/>
        </p:nvGrpSpPr>
        <p:grpSpPr>
          <a:xfrm>
            <a:off x="2465069" y="4960606"/>
            <a:ext cx="5219770" cy="587159"/>
            <a:chOff x="2465069" y="4960606"/>
            <a:chExt cx="5219770" cy="587159"/>
          </a:xfrm>
        </p:grpSpPr>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069" y="4960606"/>
              <a:ext cx="587159" cy="587159"/>
            </a:xfrm>
            <a:prstGeom prst="rect">
              <a:avLst/>
            </a:prstGeom>
          </p:spPr>
        </p:pic>
        <p:pic>
          <p:nvPicPr>
            <p:cNvPr id="61" name="Picture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7159" y="5103397"/>
              <a:ext cx="405083" cy="387374"/>
            </a:xfrm>
            <a:prstGeom prst="rect">
              <a:avLst/>
            </a:prstGeom>
          </p:spPr>
        </p:pic>
        <p:pic>
          <p:nvPicPr>
            <p:cNvPr id="63" name="Picture 6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8169" y="5086549"/>
              <a:ext cx="426670" cy="426670"/>
            </a:xfrm>
            <a:prstGeom prst="rect">
              <a:avLst/>
            </a:prstGeom>
          </p:spPr>
        </p:pic>
      </p:grpSp>
      <p:sp>
        <p:nvSpPr>
          <p:cNvPr id="2" name="Title 1"/>
          <p:cNvSpPr>
            <a:spLocks noGrp="1"/>
          </p:cNvSpPr>
          <p:nvPr>
            <p:ph type="title"/>
          </p:nvPr>
        </p:nvSpPr>
        <p:spPr>
          <a:xfrm>
            <a:off x="0" y="152400"/>
            <a:ext cx="9144000" cy="990600"/>
          </a:xfrm>
        </p:spPr>
        <p:txBody>
          <a:bodyPr>
            <a:noAutofit/>
          </a:bodyPr>
          <a:lstStyle/>
          <a:p>
            <a:r>
              <a:rPr lang="en-US" altLang="zh-CN" dirty="0" smtClean="0"/>
              <a:t>Stage2: </a:t>
            </a:r>
            <a:r>
              <a:rPr lang="en-US" dirty="0" smtClean="0">
                <a:effectLst/>
              </a:rPr>
              <a:t>Spatial optimization</a:t>
            </a:r>
            <a:endParaRPr lang="en-US" dirty="0">
              <a:effectLst/>
            </a:endParaRPr>
          </a:p>
        </p:txBody>
      </p:sp>
      <mc:AlternateContent xmlns:mc="http://schemas.openxmlformats.org/markup-compatibility/2006" xmlns:a14="http://schemas.microsoft.com/office/drawing/2010/main">
        <mc:Choice Requires="a14">
          <p:sp>
            <p:nvSpPr>
              <p:cNvPr id="4" name="TextBox 3"/>
              <p:cNvSpPr txBox="1"/>
              <p:nvPr/>
            </p:nvSpPr>
            <p:spPr>
              <a:xfrm>
                <a:off x="3058932" y="914400"/>
                <a:ext cx="5399268" cy="923330"/>
              </a:xfrm>
              <a:prstGeom prst="rect">
                <a:avLst/>
              </a:prstGeom>
              <a:noFill/>
            </p:spPr>
            <p:txBody>
              <a:bodyPr wrap="square" lIns="18288" tIns="0" rIns="18288" bIns="0" rtlCol="0">
                <a:spAutoFit/>
              </a:bodyPr>
              <a:lstStyle/>
              <a:p>
                <a:endParaRPr lang="en-US" altLang="zh-CN" sz="3200" b="0" i="1" dirty="0" smtClean="0">
                  <a:effectLst/>
                  <a:latin typeface="Cambria Math"/>
                </a:endParaRPr>
              </a:p>
              <a:p>
                <a:pPr/>
                <a14:m>
                  <m:oMathPara xmlns:m="http://schemas.openxmlformats.org/officeDocument/2006/math">
                    <m:oMathParaPr>
                      <m:jc m:val="centerGroup"/>
                    </m:oMathParaPr>
                    <m:oMath xmlns:m="http://schemas.openxmlformats.org/officeDocument/2006/math">
                      <m:sSub>
                        <m:sSubPr>
                          <m:ctrlPr>
                            <a:rPr lang="en-US" altLang="zh-CN" sz="2800" i="1">
                              <a:effectLst/>
                              <a:latin typeface="Cambria Math" panose="02040503050406030204" pitchFamily="18" charset="0"/>
                            </a:rPr>
                          </m:ctrlPr>
                        </m:sSubPr>
                        <m:e>
                          <m:sSub>
                            <m:sSubPr>
                              <m:ctrlPr>
                                <a:rPr lang="en-US" altLang="zh-CN" sz="2800" i="1">
                                  <a:effectLst/>
                                  <a:latin typeface="Cambria Math" panose="02040503050406030204" pitchFamily="18" charset="0"/>
                                </a:rPr>
                              </m:ctrlPr>
                            </m:sSubPr>
                            <m:e>
                              <m:sSub>
                                <m:sSubPr>
                                  <m:ctrlPr>
                                    <a:rPr lang="en-US" altLang="zh-CN" sz="2800" i="1">
                                      <a:effectLst/>
                                      <a:latin typeface="Cambria Math" panose="02040503050406030204" pitchFamily="18" charset="0"/>
                                    </a:rPr>
                                  </m:ctrlPr>
                                </m:sSubPr>
                                <m:e>
                                  <m:r>
                                    <a:rPr lang="en-US" altLang="zh-CN" sz="2800" i="1">
                                      <a:effectLst/>
                                      <a:latin typeface="Cambria Math"/>
                                    </a:rPr>
                                    <m:t>𝐸</m:t>
                                  </m:r>
                                </m:e>
                                <m:sub>
                                  <m:r>
                                    <a:rPr lang="en-US" altLang="zh-CN" sz="2800" i="1">
                                      <a:effectLst/>
                                      <a:latin typeface="Cambria Math"/>
                                    </a:rPr>
                                    <m:t>𝑈𝐼</m:t>
                                  </m:r>
                                </m:sub>
                              </m:sSub>
                              <m:r>
                                <a:rPr lang="en-US" altLang="zh-CN" sz="2800" i="1">
                                  <a:effectLst/>
                                  <a:latin typeface="Cambria Math" panose="02040503050406030204" pitchFamily="18" charset="0"/>
                                </a:rPr>
                                <m:t>+ </m:t>
                              </m:r>
                              <m:r>
                                <m:rPr>
                                  <m:sty m:val="p"/>
                                </m:rPr>
                                <a:rPr lang="el-GR" altLang="zh-CN" sz="2800" i="1">
                                  <a:effectLst/>
                                  <a:latin typeface="Cambria Math"/>
                                </a:rPr>
                                <m:t>α</m:t>
                              </m:r>
                              <m:r>
                                <a:rPr lang="en-US" altLang="zh-CN" sz="2800" i="1">
                                  <a:effectLst/>
                                  <a:latin typeface="Cambria Math"/>
                                </a:rPr>
                                <m:t>𝐸</m:t>
                              </m:r>
                            </m:e>
                            <m:sub>
                              <m:r>
                                <a:rPr lang="en-US" altLang="zh-CN" sz="2800" i="1">
                                  <a:effectLst/>
                                  <a:latin typeface="Cambria Math"/>
                                </a:rPr>
                                <m:t>𝑆𝐼𝑀</m:t>
                              </m:r>
                            </m:sub>
                          </m:sSub>
                          <m:r>
                            <a:rPr lang="en-US" altLang="zh-CN" sz="2800" i="1">
                              <a:effectLst/>
                              <a:latin typeface="Cambria Math"/>
                            </a:rPr>
                            <m:t>+</m:t>
                          </m:r>
                          <m:r>
                            <a:rPr lang="en-US" altLang="zh-CN" sz="2800" i="1">
                              <a:effectLst/>
                              <a:latin typeface="Cambria Math" panose="02040503050406030204" pitchFamily="18" charset="0"/>
                            </a:rPr>
                            <m:t> </m:t>
                          </m:r>
                          <m:r>
                            <m:rPr>
                              <m:sty m:val="p"/>
                            </m:rPr>
                            <a:rPr lang="el-GR" altLang="zh-CN" sz="2800" i="1">
                              <a:effectLst/>
                              <a:latin typeface="Cambria Math"/>
                            </a:rPr>
                            <m:t>β</m:t>
                          </m:r>
                          <m:r>
                            <a:rPr lang="en-US" altLang="zh-CN" sz="2800" i="1">
                              <a:effectLst/>
                              <a:latin typeface="Cambria Math"/>
                            </a:rPr>
                            <m:t>𝐸</m:t>
                          </m:r>
                        </m:e>
                        <m:sub>
                          <m:r>
                            <a:rPr lang="en-US" altLang="zh-CN" sz="2800" i="1">
                              <a:effectLst/>
                              <a:latin typeface="Cambria Math"/>
                            </a:rPr>
                            <m:t>𝑇𝑃𝑆</m:t>
                          </m:r>
                        </m:sub>
                      </m:sSub>
                      <m:r>
                        <a:rPr lang="en-US" altLang="zh-CN" sz="2800">
                          <a:effectLst/>
                          <a:latin typeface="Cambria Math" panose="02040503050406030204" pitchFamily="18" charset="0"/>
                        </a:rPr>
                        <m:t> +</m:t>
                      </m:r>
                      <m:r>
                        <m:rPr>
                          <m:sty m:val="p"/>
                        </m:rPr>
                        <a:rPr lang="el-GR" altLang="zh-CN" sz="2800" i="1">
                          <a:effectLst/>
                          <a:latin typeface="Cambria Math"/>
                        </a:rPr>
                        <m:t>γ</m:t>
                      </m:r>
                      <m:sSub>
                        <m:sSubPr>
                          <m:ctrlPr>
                            <a:rPr lang="en-US" altLang="zh-CN" sz="2800" i="1">
                              <a:effectLst/>
                              <a:latin typeface="Cambria Math" panose="02040503050406030204" pitchFamily="18" charset="0"/>
                            </a:rPr>
                          </m:ctrlPr>
                        </m:sSubPr>
                        <m:e>
                          <m:r>
                            <a:rPr lang="en-US" altLang="zh-CN" sz="2800" i="1">
                              <a:effectLst/>
                              <a:latin typeface="Cambria Math"/>
                            </a:rPr>
                            <m:t>𝐸</m:t>
                          </m:r>
                        </m:e>
                        <m:sub>
                          <m:r>
                            <a:rPr lang="en-US" altLang="zh-CN" sz="2800" i="1">
                              <a:effectLst/>
                              <a:latin typeface="Cambria Math" panose="02040503050406030204" pitchFamily="18" charset="0"/>
                            </a:rPr>
                            <m:t>𝑇𝐶</m:t>
                          </m:r>
                        </m:sub>
                      </m:sSub>
                    </m:oMath>
                  </m:oMathPara>
                </a14:m>
                <a:endParaRPr lang="zh-CN" altLang="en-US" sz="2800" dirty="0">
                  <a:effectLs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058932" y="914400"/>
                <a:ext cx="5399268" cy="923330"/>
              </a:xfrm>
              <a:prstGeom prst="rect">
                <a:avLst/>
              </a:prstGeom>
              <a:blipFill rotWithShape="0">
                <a:blip r:embed="rId7"/>
                <a:stretch>
                  <a:fillRect/>
                </a:stretch>
              </a:blipFill>
            </p:spPr>
            <p:txBody>
              <a:bodyPr/>
              <a:lstStyle/>
              <a:p>
                <a:r>
                  <a:rPr lang="zh-CN" altLang="en-US">
                    <a:noFill/>
                  </a:rPr>
                  <a:t> </a:t>
                </a:r>
              </a:p>
            </p:txBody>
          </p:sp>
        </mc:Fallback>
      </mc:AlternateContent>
      <p:sp>
        <p:nvSpPr>
          <p:cNvPr id="5" name="TextBox 4"/>
          <p:cNvSpPr txBox="1"/>
          <p:nvPr/>
        </p:nvSpPr>
        <p:spPr>
          <a:xfrm>
            <a:off x="76200" y="1447800"/>
            <a:ext cx="3048000" cy="430887"/>
          </a:xfrm>
          <a:prstGeom prst="rect">
            <a:avLst/>
          </a:prstGeom>
          <a:noFill/>
        </p:spPr>
        <p:txBody>
          <a:bodyPr wrap="square" lIns="18288" tIns="0" rIns="18288" bIns="0" rtlCol="0">
            <a:spAutoFit/>
          </a:bodyPr>
          <a:lstStyle/>
          <a:p>
            <a:r>
              <a:rPr lang="en-US" sz="2800" dirty="0" smtClean="0">
                <a:solidFill>
                  <a:srgbClr val="0070C0"/>
                </a:solidFill>
                <a:effectLst/>
              </a:rPr>
              <a:t>Energy Function:</a:t>
            </a:r>
          </a:p>
        </p:txBody>
      </p:sp>
      <p:sp>
        <p:nvSpPr>
          <p:cNvPr id="6" name="Rectangle 5"/>
          <p:cNvSpPr/>
          <p:nvPr/>
        </p:nvSpPr>
        <p:spPr>
          <a:xfrm>
            <a:off x="7239000" y="1295400"/>
            <a:ext cx="990600" cy="685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cxnSp>
        <p:nvCxnSpPr>
          <p:cNvPr id="78" name="Straight Connector 77"/>
          <p:cNvCxnSpPr/>
          <p:nvPr/>
        </p:nvCxnSpPr>
        <p:spPr>
          <a:xfrm>
            <a:off x="2423160" y="5257800"/>
            <a:ext cx="354330" cy="381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2157498" y="3276601"/>
            <a:ext cx="2877941" cy="824494"/>
            <a:chOff x="2038278" y="2744050"/>
            <a:chExt cx="2877941" cy="824494"/>
          </a:xfrm>
        </p:grpSpPr>
        <p:sp>
          <p:nvSpPr>
            <p:cNvPr id="90" name="Oval 89"/>
            <p:cNvSpPr/>
            <p:nvPr/>
          </p:nvSpPr>
          <p:spPr>
            <a:xfrm>
              <a:off x="2038278" y="3398083"/>
              <a:ext cx="76814" cy="74958"/>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latin typeface="Times" pitchFamily="18" charset="0"/>
              </a:endParaRPr>
            </a:p>
          </p:txBody>
        </p:sp>
        <mc:AlternateContent xmlns:mc="http://schemas.openxmlformats.org/markup-compatibility/2006" xmlns:a14="http://schemas.microsoft.com/office/drawing/2010/main">
          <mc:Choice Requires="a14">
            <p:sp>
              <p:nvSpPr>
                <p:cNvPr id="91" name="TextBox 90"/>
                <p:cNvSpPr txBox="1"/>
                <p:nvPr/>
              </p:nvSpPr>
              <p:spPr>
                <a:xfrm>
                  <a:off x="3012764" y="2744050"/>
                  <a:ext cx="1058495" cy="353943"/>
                </a:xfrm>
                <a:prstGeom prst="rect">
                  <a:avLst/>
                </a:prstGeom>
                <a:solidFill>
                  <a:schemeClr val="bg1"/>
                </a:solidFill>
                <a:effectLst>
                  <a:softEdge rad="31750"/>
                </a:effectLst>
              </p:spPr>
              <p:txBody>
                <a:bodyPr wrap="none" lIns="18288" tIns="9144" rIns="18288" bIns="36576" rtlCol="0">
                  <a:spAutoFit/>
                </a:bodyPr>
                <a:lstStyle>
                  <a:defPPr>
                    <a:defRPr lang="en-US"/>
                  </a:defPPr>
                  <a:lvl1pPr algn="l">
                    <a:defRPr sz="2400" b="0" i="1">
                      <a:effectLst/>
                      <a:latin typeface="Cambria Math"/>
                    </a:defRPr>
                  </a:lvl1p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𝑞</m:t>
                        </m:r>
                        <m:r>
                          <a:rPr lang="en-US" sz="2000">
                            <a:latin typeface="Cambria Math" panose="02040503050406030204" pitchFamily="18" charset="0"/>
                          </a:rPr>
                          <m:t>−</m:t>
                        </m:r>
                        <m:r>
                          <a:rPr lang="en-US" sz="2000">
                            <a:latin typeface="Cambria Math" panose="02040503050406030204" pitchFamily="18" charset="0"/>
                          </a:rPr>
                          <m:t>𝑣</m:t>
                        </m:r>
                        <m:d>
                          <m:dPr>
                            <m:ctrlPr>
                              <a:rPr lang="en-US" sz="2000" i="1">
                                <a:latin typeface="Cambria Math" panose="02040503050406030204" pitchFamily="18" charset="0"/>
                              </a:rPr>
                            </m:ctrlPr>
                          </m:dPr>
                          <m:e>
                            <m:r>
                              <a:rPr lang="en-US" sz="2000" b="0" i="1" smtClean="0">
                                <a:latin typeface="Cambria Math" panose="02040503050406030204" pitchFamily="18" charset="0"/>
                              </a:rPr>
                              <m:t>𝑞</m:t>
                            </m:r>
                          </m:e>
                        </m:d>
                      </m:oMath>
                    </m:oMathPara>
                  </a14:m>
                  <a:endParaRPr lang="en-US" sz="2000" dirty="0">
                    <a:latin typeface="Times" pitchFamily="18" charset="0"/>
                    <a:ea typeface="Cambria Math" panose="02040503050406030204" pitchFamily="18" charset="0"/>
                  </a:endParaRPr>
                </a:p>
              </p:txBody>
            </p:sp>
          </mc:Choice>
          <mc:Fallback xmlns="">
            <p:sp>
              <p:nvSpPr>
                <p:cNvPr id="91" name="TextBox 90"/>
                <p:cNvSpPr txBox="1">
                  <a:spLocks noRot="1" noChangeAspect="1" noMove="1" noResize="1" noEditPoints="1" noAdjustHandles="1" noChangeArrowheads="1" noChangeShapeType="1" noTextEdit="1"/>
                </p:cNvSpPr>
                <p:nvPr/>
              </p:nvSpPr>
              <p:spPr>
                <a:xfrm>
                  <a:off x="3012764" y="2744050"/>
                  <a:ext cx="1058495" cy="353943"/>
                </a:xfrm>
                <a:prstGeom prst="rect">
                  <a:avLst/>
                </a:prstGeom>
                <a:blipFill rotWithShape="0">
                  <a:blip r:embed="rId8"/>
                  <a:stretch>
                    <a:fillRect l="-3468" b="-12069"/>
                  </a:stretch>
                </a:blipFill>
                <a:effectLst>
                  <a:softEdge rad="31750"/>
                </a:effectLst>
              </p:spPr>
              <p:txBody>
                <a:bodyPr/>
                <a:lstStyle/>
                <a:p>
                  <a:r>
                    <a:rPr lang="en-US">
                      <a:noFill/>
                    </a:rPr>
                    <a:t> </a:t>
                  </a:r>
                </a:p>
              </p:txBody>
            </p:sp>
          </mc:Fallback>
        </mc:AlternateContent>
        <p:sp>
          <p:nvSpPr>
            <p:cNvPr id="92" name="Freeform 34"/>
            <p:cNvSpPr/>
            <p:nvPr/>
          </p:nvSpPr>
          <p:spPr>
            <a:xfrm rot="341257" flipV="1">
              <a:off x="2101805" y="3083195"/>
              <a:ext cx="2814414" cy="485349"/>
            </a:xfrm>
            <a:custGeom>
              <a:avLst/>
              <a:gdLst>
                <a:gd name="connsiteX0" fmla="*/ 2386241 w 2386241"/>
                <a:gd name="connsiteY0" fmla="*/ 156474 h 156474"/>
                <a:gd name="connsiteX1" fmla="*/ 0 w 2386241"/>
                <a:gd name="connsiteY1" fmla="*/ 0 h 156474"/>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18699"/>
                <a:gd name="connsiteX1" fmla="*/ 1129553 w 2386241"/>
                <a:gd name="connsiteY1" fmla="*/ 415636 h 418699"/>
                <a:gd name="connsiteX2" fmla="*/ 0 w 2386241"/>
                <a:gd name="connsiteY2" fmla="*/ 0 h 418699"/>
                <a:gd name="connsiteX0" fmla="*/ 2359436 w 2359436"/>
                <a:gd name="connsiteY0" fmla="*/ 184733 h 419302"/>
                <a:gd name="connsiteX1" fmla="*/ 1129553 w 2359436"/>
                <a:gd name="connsiteY1" fmla="*/ 415636 h 419302"/>
                <a:gd name="connsiteX2" fmla="*/ 0 w 2359436"/>
                <a:gd name="connsiteY2" fmla="*/ 0 h 419302"/>
              </a:gdLst>
              <a:ahLst/>
              <a:cxnLst>
                <a:cxn ang="0">
                  <a:pos x="connsiteX0" y="connsiteY0"/>
                </a:cxn>
                <a:cxn ang="0">
                  <a:pos x="connsiteX1" y="connsiteY1"/>
                </a:cxn>
                <a:cxn ang="0">
                  <a:pos x="connsiteX2" y="connsiteY2"/>
                </a:cxn>
              </a:cxnLst>
              <a:rect l="l" t="t" r="r" b="b"/>
              <a:pathLst>
                <a:path w="2359436" h="419302">
                  <a:moveTo>
                    <a:pt x="2359436" y="184733"/>
                  </a:moveTo>
                  <a:cubicBezTo>
                    <a:pt x="2043226" y="324908"/>
                    <a:pt x="1550080" y="441715"/>
                    <a:pt x="1129553" y="415636"/>
                  </a:cubicBezTo>
                  <a:cubicBezTo>
                    <a:pt x="709026" y="389557"/>
                    <a:pt x="552552" y="319469"/>
                    <a:pt x="0" y="0"/>
                  </a:cubicBezTo>
                </a:path>
              </a:pathLst>
            </a:custGeom>
            <a:noFill/>
            <a:ln w="127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pitchFamily="18" charset="0"/>
              </a:endParaRPr>
            </a:p>
          </p:txBody>
        </p:sp>
      </p:grpSp>
      <p:grpSp>
        <p:nvGrpSpPr>
          <p:cNvPr id="40" name="Group 39"/>
          <p:cNvGrpSpPr/>
          <p:nvPr/>
        </p:nvGrpSpPr>
        <p:grpSpPr>
          <a:xfrm>
            <a:off x="5102904" y="3334437"/>
            <a:ext cx="3112494" cy="796939"/>
            <a:chOff x="4983684" y="2801886"/>
            <a:chExt cx="3112494" cy="796939"/>
          </a:xfrm>
        </p:grpSpPr>
        <mc:AlternateContent xmlns:mc="http://schemas.openxmlformats.org/markup-compatibility/2006" xmlns:a14="http://schemas.microsoft.com/office/drawing/2010/main">
          <mc:Choice Requires="a14">
            <p:sp>
              <p:nvSpPr>
                <p:cNvPr id="94" name="TextBox 93"/>
                <p:cNvSpPr txBox="1"/>
                <p:nvPr/>
              </p:nvSpPr>
              <p:spPr>
                <a:xfrm>
                  <a:off x="6172226" y="2801886"/>
                  <a:ext cx="1058495" cy="353943"/>
                </a:xfrm>
                <a:prstGeom prst="rect">
                  <a:avLst/>
                </a:prstGeom>
                <a:solidFill>
                  <a:schemeClr val="bg1"/>
                </a:solidFill>
                <a:effectLst>
                  <a:softEdge rad="31750"/>
                </a:effectLst>
              </p:spPr>
              <p:txBody>
                <a:bodyPr wrap="none" lIns="18288" tIns="9144" rIns="18288" bIns="36576" rtlCol="0">
                  <a:spAutoFit/>
                </a:bodyPr>
                <a:lstStyle>
                  <a:defPPr>
                    <a:defRPr lang="en-US"/>
                  </a:defPPr>
                  <a:lvl1pPr algn="l">
                    <a:defRPr sz="2400" b="0" i="1">
                      <a:effectLst/>
                      <a:latin typeface="Cambria Math"/>
                    </a:defRPr>
                  </a:lvl1p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𝑞</m:t>
                        </m:r>
                        <m:r>
                          <a:rPr lang="en-US" sz="2000" b="0" i="1" smtClean="0">
                            <a:latin typeface="Cambria Math" panose="02040503050406030204" pitchFamily="18" charset="0"/>
                          </a:rPr>
                          <m:t>+</m:t>
                        </m:r>
                        <m:r>
                          <a:rPr lang="en-US" sz="2000">
                            <a:latin typeface="Cambria Math" panose="02040503050406030204" pitchFamily="18" charset="0"/>
                          </a:rPr>
                          <m:t>𝑣</m:t>
                        </m:r>
                        <m:d>
                          <m:dPr>
                            <m:ctrlPr>
                              <a:rPr lang="en-US" sz="2000" i="1">
                                <a:latin typeface="Cambria Math" panose="02040503050406030204" pitchFamily="18" charset="0"/>
                              </a:rPr>
                            </m:ctrlPr>
                          </m:dPr>
                          <m:e>
                            <m:r>
                              <a:rPr lang="en-US" sz="2000" b="0" i="1" smtClean="0">
                                <a:latin typeface="Cambria Math" panose="02040503050406030204" pitchFamily="18" charset="0"/>
                              </a:rPr>
                              <m:t>𝑞</m:t>
                            </m:r>
                          </m:e>
                        </m:d>
                      </m:oMath>
                    </m:oMathPara>
                  </a14:m>
                  <a:endParaRPr lang="en-US" sz="2000" dirty="0">
                    <a:latin typeface="Times" pitchFamily="18" charset="0"/>
                  </a:endParaRPr>
                </a:p>
              </p:txBody>
            </p:sp>
          </mc:Choice>
          <mc:Fallback xmlns="">
            <p:sp>
              <p:nvSpPr>
                <p:cNvPr id="94" name="TextBox 93"/>
                <p:cNvSpPr txBox="1">
                  <a:spLocks noRot="1" noChangeAspect="1" noMove="1" noResize="1" noEditPoints="1" noAdjustHandles="1" noChangeArrowheads="1" noChangeShapeType="1" noTextEdit="1"/>
                </p:cNvSpPr>
                <p:nvPr/>
              </p:nvSpPr>
              <p:spPr>
                <a:xfrm>
                  <a:off x="6172226" y="2801886"/>
                  <a:ext cx="1058495" cy="353943"/>
                </a:xfrm>
                <a:prstGeom prst="rect">
                  <a:avLst/>
                </a:prstGeom>
                <a:blipFill rotWithShape="0">
                  <a:blip r:embed="rId9"/>
                  <a:stretch>
                    <a:fillRect l="-3448" b="-12069"/>
                  </a:stretch>
                </a:blipFill>
                <a:effectLst>
                  <a:softEdge rad="31750"/>
                </a:effectLst>
              </p:spPr>
              <p:txBody>
                <a:bodyPr/>
                <a:lstStyle/>
                <a:p>
                  <a:r>
                    <a:rPr lang="zh-CN" altLang="en-US">
                      <a:noFill/>
                    </a:rPr>
                    <a:t> </a:t>
                  </a:r>
                </a:p>
              </p:txBody>
            </p:sp>
          </mc:Fallback>
        </mc:AlternateContent>
        <p:sp>
          <p:nvSpPr>
            <p:cNvPr id="95" name="Oval 94"/>
            <p:cNvSpPr/>
            <p:nvPr/>
          </p:nvSpPr>
          <p:spPr>
            <a:xfrm>
              <a:off x="8018512" y="3453711"/>
              <a:ext cx="77666" cy="76955"/>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latin typeface="Times" pitchFamily="18" charset="0"/>
              </a:endParaRPr>
            </a:p>
          </p:txBody>
        </p:sp>
        <p:sp>
          <p:nvSpPr>
            <p:cNvPr id="96" name="Freeform 35"/>
            <p:cNvSpPr/>
            <p:nvPr/>
          </p:nvSpPr>
          <p:spPr>
            <a:xfrm rot="21356236" flipH="1" flipV="1">
              <a:off x="4983684" y="3091901"/>
              <a:ext cx="3020510" cy="506924"/>
            </a:xfrm>
            <a:custGeom>
              <a:avLst/>
              <a:gdLst>
                <a:gd name="connsiteX0" fmla="*/ 2386241 w 2386241"/>
                <a:gd name="connsiteY0" fmla="*/ 156474 h 156474"/>
                <a:gd name="connsiteX1" fmla="*/ 0 w 2386241"/>
                <a:gd name="connsiteY1" fmla="*/ 0 h 156474"/>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18699"/>
                <a:gd name="connsiteX1" fmla="*/ 1129553 w 2386241"/>
                <a:gd name="connsiteY1" fmla="*/ 415636 h 418699"/>
                <a:gd name="connsiteX2" fmla="*/ 0 w 2386241"/>
                <a:gd name="connsiteY2" fmla="*/ 0 h 418699"/>
                <a:gd name="connsiteX0" fmla="*/ 2339858 w 2339858"/>
                <a:gd name="connsiteY0" fmla="*/ 188474 h 419399"/>
                <a:gd name="connsiteX1" fmla="*/ 1129553 w 2339858"/>
                <a:gd name="connsiteY1" fmla="*/ 415636 h 419399"/>
                <a:gd name="connsiteX2" fmla="*/ 0 w 2339858"/>
                <a:gd name="connsiteY2" fmla="*/ 0 h 419399"/>
                <a:gd name="connsiteX0" fmla="*/ 2339858 w 2339858"/>
                <a:gd name="connsiteY0" fmla="*/ 188474 h 446509"/>
                <a:gd name="connsiteX1" fmla="*/ 1139656 w 2339858"/>
                <a:gd name="connsiteY1" fmla="*/ 443368 h 446509"/>
                <a:gd name="connsiteX2" fmla="*/ 0 w 2339858"/>
                <a:gd name="connsiteY2" fmla="*/ 0 h 446509"/>
              </a:gdLst>
              <a:ahLst/>
              <a:cxnLst>
                <a:cxn ang="0">
                  <a:pos x="connsiteX0" y="connsiteY0"/>
                </a:cxn>
                <a:cxn ang="0">
                  <a:pos x="connsiteX1" y="connsiteY1"/>
                </a:cxn>
                <a:cxn ang="0">
                  <a:pos x="connsiteX2" y="connsiteY2"/>
                </a:cxn>
              </a:cxnLst>
              <a:rect l="l" t="t" r="r" b="b"/>
              <a:pathLst>
                <a:path w="2339858" h="446509">
                  <a:moveTo>
                    <a:pt x="2339858" y="188474"/>
                  </a:moveTo>
                  <a:cubicBezTo>
                    <a:pt x="2023648" y="328649"/>
                    <a:pt x="1560183" y="469447"/>
                    <a:pt x="1139656" y="443368"/>
                  </a:cubicBezTo>
                  <a:cubicBezTo>
                    <a:pt x="719129" y="417289"/>
                    <a:pt x="552552" y="319469"/>
                    <a:pt x="0" y="0"/>
                  </a:cubicBezTo>
                </a:path>
              </a:pathLst>
            </a:custGeom>
            <a:noFill/>
            <a:ln w="127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pitchFamily="18" charset="0"/>
              </a:endParaRPr>
            </a:p>
          </p:txBody>
        </p:sp>
      </p:grpSp>
      <p:grpSp>
        <p:nvGrpSpPr>
          <p:cNvPr id="34" name="Group 33"/>
          <p:cNvGrpSpPr/>
          <p:nvPr/>
        </p:nvGrpSpPr>
        <p:grpSpPr>
          <a:xfrm>
            <a:off x="4829544" y="5257736"/>
            <a:ext cx="394595" cy="564242"/>
            <a:chOff x="4710324" y="4725185"/>
            <a:chExt cx="394595" cy="564242"/>
          </a:xfrm>
        </p:grpSpPr>
        <p:sp>
          <p:nvSpPr>
            <p:cNvPr id="99" name="Oval 98"/>
            <p:cNvSpPr/>
            <p:nvPr/>
          </p:nvSpPr>
          <p:spPr>
            <a:xfrm>
              <a:off x="4909980" y="4725185"/>
              <a:ext cx="76200" cy="76200"/>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latin typeface="Times" pitchFamily="18" charset="0"/>
              </a:endParaRPr>
            </a:p>
          </p:txBody>
        </p:sp>
        <mc:AlternateContent xmlns:mc="http://schemas.openxmlformats.org/markup-compatibility/2006" xmlns:a14="http://schemas.microsoft.com/office/drawing/2010/main">
          <mc:Choice Requires="a14">
            <p:sp>
              <p:nvSpPr>
                <p:cNvPr id="101" name="Rectangle 100"/>
                <p:cNvSpPr/>
                <p:nvPr/>
              </p:nvSpPr>
              <p:spPr>
                <a:xfrm>
                  <a:off x="4710324" y="4889317"/>
                  <a:ext cx="39459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effectLst/>
                            <a:latin typeface="Cambria Math"/>
                          </a:rPr>
                          <m:t>𝑝</m:t>
                        </m:r>
                      </m:oMath>
                    </m:oMathPara>
                  </a14:m>
                  <a:endParaRPr lang="en-US" i="1" dirty="0">
                    <a:effectLst/>
                    <a:latin typeface="Times" pitchFamily="18" charset="0"/>
                  </a:endParaRPr>
                </a:p>
              </p:txBody>
            </p:sp>
          </mc:Choice>
          <mc:Fallback xmlns="">
            <p:sp>
              <p:nvSpPr>
                <p:cNvPr id="101" name="Rectangle 100"/>
                <p:cNvSpPr>
                  <a:spLocks noRot="1" noChangeAspect="1" noMove="1" noResize="1" noEditPoints="1" noAdjustHandles="1" noChangeArrowheads="1" noChangeShapeType="1" noTextEdit="1"/>
                </p:cNvSpPr>
                <p:nvPr/>
              </p:nvSpPr>
              <p:spPr>
                <a:xfrm>
                  <a:off x="4710324" y="4889317"/>
                  <a:ext cx="394595" cy="400110"/>
                </a:xfrm>
                <a:prstGeom prst="rect">
                  <a:avLst/>
                </a:prstGeom>
                <a:blipFill rotWithShape="0">
                  <a:blip r:embed="rId10"/>
                  <a:stretch>
                    <a:fillRect b="-9091"/>
                  </a:stretch>
                </a:blipFill>
              </p:spPr>
              <p:txBody>
                <a:bodyPr/>
                <a:lstStyle/>
                <a:p>
                  <a:r>
                    <a:rPr lang="en-US">
                      <a:noFill/>
                    </a:rPr>
                    <a:t> </a:t>
                  </a:r>
                </a:p>
              </p:txBody>
            </p:sp>
          </mc:Fallback>
        </mc:AlternateContent>
      </p:grpSp>
      <p:grpSp>
        <p:nvGrpSpPr>
          <p:cNvPr id="106" name="Group 105"/>
          <p:cNvGrpSpPr/>
          <p:nvPr/>
        </p:nvGrpSpPr>
        <p:grpSpPr>
          <a:xfrm>
            <a:off x="7453417" y="4051947"/>
            <a:ext cx="695686" cy="1281984"/>
            <a:chOff x="7467600" y="3475736"/>
            <a:chExt cx="748082" cy="1248600"/>
          </a:xfrm>
        </p:grpSpPr>
        <p:sp>
          <p:nvSpPr>
            <p:cNvPr id="107" name="Oval 106"/>
            <p:cNvSpPr/>
            <p:nvPr/>
          </p:nvSpPr>
          <p:spPr>
            <a:xfrm>
              <a:off x="7467600" y="4648136"/>
              <a:ext cx="76200" cy="762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latin typeface="Times" pitchFamily="18" charset="0"/>
              </a:endParaRPr>
            </a:p>
          </p:txBody>
        </p:sp>
        <p:cxnSp>
          <p:nvCxnSpPr>
            <p:cNvPr id="108" name="Straight Arrow Connector 107"/>
            <p:cNvCxnSpPr>
              <a:stCxn id="95" idx="3"/>
              <a:endCxn id="107" idx="7"/>
            </p:cNvCxnSpPr>
            <p:nvPr/>
          </p:nvCxnSpPr>
          <p:spPr>
            <a:xfrm flipH="1">
              <a:off x="7532640" y="3475736"/>
              <a:ext cx="683042" cy="118356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cxnSp>
        <p:nvCxnSpPr>
          <p:cNvPr id="115" name="Straight Connector 114"/>
          <p:cNvCxnSpPr/>
          <p:nvPr/>
        </p:nvCxnSpPr>
        <p:spPr>
          <a:xfrm flipV="1">
            <a:off x="7529598" y="5292325"/>
            <a:ext cx="407751" cy="3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97" idx="4"/>
            <a:endCxn id="99" idx="0"/>
          </p:cNvCxnSpPr>
          <p:nvPr/>
        </p:nvCxnSpPr>
        <p:spPr>
          <a:xfrm>
            <a:off x="5067300" y="4055766"/>
            <a:ext cx="0" cy="120197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2379582" y="5179352"/>
            <a:ext cx="2656188" cy="935758"/>
            <a:chOff x="2260362" y="4646801"/>
            <a:chExt cx="2656188" cy="935758"/>
          </a:xfrm>
        </p:grpSpPr>
        <p:grpSp>
          <p:nvGrpSpPr>
            <p:cNvPr id="111" name="Group 110"/>
            <p:cNvGrpSpPr/>
            <p:nvPr/>
          </p:nvGrpSpPr>
          <p:grpSpPr>
            <a:xfrm>
              <a:off x="2339783" y="4646801"/>
              <a:ext cx="2576767" cy="809670"/>
              <a:chOff x="2848466" y="4569752"/>
              <a:chExt cx="2200706" cy="809670"/>
            </a:xfrm>
          </p:grpSpPr>
          <p:sp>
            <p:nvSpPr>
              <p:cNvPr id="113" name="TextBox 112"/>
              <p:cNvSpPr txBox="1"/>
              <p:nvPr/>
            </p:nvSpPr>
            <p:spPr>
              <a:xfrm>
                <a:off x="3361109" y="5056257"/>
                <a:ext cx="31598" cy="323165"/>
              </a:xfrm>
              <a:prstGeom prst="rect">
                <a:avLst/>
              </a:prstGeom>
              <a:solidFill>
                <a:schemeClr val="bg1"/>
              </a:solidFill>
              <a:effectLst>
                <a:softEdge rad="31750"/>
              </a:effectLst>
            </p:spPr>
            <p:txBody>
              <a:bodyPr wrap="none" lIns="18288" tIns="9144" rIns="18288" bIns="36576" rtlCol="0">
                <a:spAutoFit/>
              </a:bodyPr>
              <a:lstStyle>
                <a:defPPr>
                  <a:defRPr lang="en-US"/>
                </a:defPPr>
                <a:lvl1pPr algn="l">
                  <a:defRPr sz="2400" b="0" i="1">
                    <a:effectLst/>
                    <a:latin typeface="Cambria Math"/>
                  </a:defRPr>
                </a:lvl1pPr>
              </a:lstStyle>
              <a:p>
                <a:endParaRPr lang="en-US" sz="1800" dirty="0">
                  <a:solidFill>
                    <a:schemeClr val="accent3">
                      <a:lumMod val="75000"/>
                    </a:schemeClr>
                  </a:solidFill>
                  <a:latin typeface="Times" pitchFamily="18" charset="0"/>
                  <a:ea typeface="Cambria Math" panose="02040503050406030204" pitchFamily="18" charset="0"/>
                </a:endParaRPr>
              </a:p>
            </p:txBody>
          </p:sp>
          <p:sp>
            <p:nvSpPr>
              <p:cNvPr id="114" name="Freeform 34"/>
              <p:cNvSpPr/>
              <p:nvPr/>
            </p:nvSpPr>
            <p:spPr>
              <a:xfrm rot="21365901">
                <a:off x="2848466" y="4569752"/>
                <a:ext cx="2200706" cy="497167"/>
              </a:xfrm>
              <a:custGeom>
                <a:avLst/>
                <a:gdLst>
                  <a:gd name="connsiteX0" fmla="*/ 2386241 w 2386241"/>
                  <a:gd name="connsiteY0" fmla="*/ 156474 h 156474"/>
                  <a:gd name="connsiteX1" fmla="*/ 0 w 2386241"/>
                  <a:gd name="connsiteY1" fmla="*/ 0 h 156474"/>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18699"/>
                  <a:gd name="connsiteX1" fmla="*/ 1129553 w 2386241"/>
                  <a:gd name="connsiteY1" fmla="*/ 415636 h 418699"/>
                  <a:gd name="connsiteX2" fmla="*/ 0 w 2386241"/>
                  <a:gd name="connsiteY2" fmla="*/ 0 h 418699"/>
                  <a:gd name="connsiteX0" fmla="*/ 2391318 w 2391318"/>
                  <a:gd name="connsiteY0" fmla="*/ 167514 h 418910"/>
                  <a:gd name="connsiteX1" fmla="*/ 1129553 w 2391318"/>
                  <a:gd name="connsiteY1" fmla="*/ 415636 h 418910"/>
                  <a:gd name="connsiteX2" fmla="*/ 0 w 2391318"/>
                  <a:gd name="connsiteY2" fmla="*/ 0 h 418910"/>
                </a:gdLst>
                <a:ahLst/>
                <a:cxnLst>
                  <a:cxn ang="0">
                    <a:pos x="connsiteX0" y="connsiteY0"/>
                  </a:cxn>
                  <a:cxn ang="0">
                    <a:pos x="connsiteX1" y="connsiteY1"/>
                  </a:cxn>
                  <a:cxn ang="0">
                    <a:pos x="connsiteX2" y="connsiteY2"/>
                  </a:cxn>
                </a:cxnLst>
                <a:rect l="l" t="t" r="r" b="b"/>
                <a:pathLst>
                  <a:path w="2391318" h="418910">
                    <a:moveTo>
                      <a:pt x="2391318" y="167514"/>
                    </a:moveTo>
                    <a:cubicBezTo>
                      <a:pt x="2075108" y="307689"/>
                      <a:pt x="1550080" y="441715"/>
                      <a:pt x="1129553" y="415636"/>
                    </a:cubicBezTo>
                    <a:cubicBezTo>
                      <a:pt x="709026" y="389557"/>
                      <a:pt x="552552" y="319469"/>
                      <a:pt x="0" y="0"/>
                    </a:cubicBezTo>
                  </a:path>
                </a:pathLst>
              </a:custGeom>
              <a:noFill/>
              <a:ln w="127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pitchFamily="18" charset="0"/>
                </a:endParaRPr>
              </a:p>
            </p:txBody>
          </p:sp>
        </p:grpSp>
        <p:sp>
          <p:nvSpPr>
            <p:cNvPr id="112" name="Oval 111"/>
            <p:cNvSpPr/>
            <p:nvPr/>
          </p:nvSpPr>
          <p:spPr>
            <a:xfrm>
              <a:off x="2260362" y="4683907"/>
              <a:ext cx="76200" cy="76200"/>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latin typeface="Times" pitchFamily="18" charset="0"/>
              </a:endParaRPr>
            </a:p>
          </p:txBody>
        </p:sp>
        <mc:AlternateContent xmlns:mc="http://schemas.openxmlformats.org/markup-compatibility/2006" xmlns:a14="http://schemas.microsoft.com/office/drawing/2010/main">
          <mc:Choice Requires="a14">
            <p:sp>
              <p:nvSpPr>
                <p:cNvPr id="122" name="Rectangle 121"/>
                <p:cNvSpPr/>
                <p:nvPr/>
              </p:nvSpPr>
              <p:spPr>
                <a:xfrm>
                  <a:off x="3022120" y="5182449"/>
                  <a:ext cx="120661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effectLst/>
                            <a:latin typeface="Cambria Math"/>
                          </a:rPr>
                          <m:t>𝑝</m:t>
                        </m:r>
                        <m:r>
                          <a:rPr lang="en-US" i="1">
                            <a:effectLst/>
                            <a:latin typeface="Cambria Math"/>
                          </a:rPr>
                          <m:t>−</m:t>
                        </m:r>
                        <m:r>
                          <a:rPr lang="en-US" i="1">
                            <a:effectLst/>
                            <a:latin typeface="Cambria Math"/>
                          </a:rPr>
                          <m:t>𝑣</m:t>
                        </m:r>
                        <m:d>
                          <m:dPr>
                            <m:ctrlPr>
                              <a:rPr lang="en-US" i="1">
                                <a:effectLst/>
                                <a:latin typeface="Cambria Math" panose="02040503050406030204" pitchFamily="18" charset="0"/>
                              </a:rPr>
                            </m:ctrlPr>
                          </m:dPr>
                          <m:e>
                            <m:r>
                              <a:rPr lang="en-US" i="1">
                                <a:effectLst/>
                                <a:latin typeface="Cambria Math"/>
                              </a:rPr>
                              <m:t>𝑝</m:t>
                            </m:r>
                          </m:e>
                        </m:d>
                      </m:oMath>
                    </m:oMathPara>
                  </a14:m>
                  <a:endParaRPr lang="en-US" i="1" dirty="0">
                    <a:effectLst/>
                    <a:latin typeface="Times" pitchFamily="18" charset="0"/>
                  </a:endParaRPr>
                </a:p>
              </p:txBody>
            </p:sp>
          </mc:Choice>
          <mc:Fallback xmlns="">
            <p:sp>
              <p:nvSpPr>
                <p:cNvPr id="122" name="Rectangle 121"/>
                <p:cNvSpPr>
                  <a:spLocks noRot="1" noChangeAspect="1" noMove="1" noResize="1" noEditPoints="1" noAdjustHandles="1" noChangeArrowheads="1" noChangeShapeType="1" noTextEdit="1"/>
                </p:cNvSpPr>
                <p:nvPr/>
              </p:nvSpPr>
              <p:spPr>
                <a:xfrm>
                  <a:off x="3022120" y="5182449"/>
                  <a:ext cx="1206612" cy="400110"/>
                </a:xfrm>
                <a:prstGeom prst="rect">
                  <a:avLst/>
                </a:prstGeom>
                <a:blipFill rotWithShape="0">
                  <a:blip r:embed="rId11"/>
                  <a:stretch>
                    <a:fillRect b="-9231"/>
                  </a:stretch>
                </a:blipFill>
              </p:spPr>
              <p:txBody>
                <a:bodyPr/>
                <a:lstStyle/>
                <a:p>
                  <a:r>
                    <a:rPr lang="en-US">
                      <a:noFill/>
                    </a:rPr>
                    <a:t> </a:t>
                  </a:r>
                </a:p>
              </p:txBody>
            </p:sp>
          </mc:Fallback>
        </mc:AlternateContent>
      </p:grpSp>
      <p:grpSp>
        <p:nvGrpSpPr>
          <p:cNvPr id="36" name="Group 35"/>
          <p:cNvGrpSpPr/>
          <p:nvPr/>
        </p:nvGrpSpPr>
        <p:grpSpPr>
          <a:xfrm>
            <a:off x="5095136" y="5222382"/>
            <a:ext cx="2869116" cy="892728"/>
            <a:chOff x="4975916" y="4689831"/>
            <a:chExt cx="2869116" cy="892728"/>
          </a:xfrm>
        </p:grpSpPr>
        <p:grpSp>
          <p:nvGrpSpPr>
            <p:cNvPr id="118" name="Group 117"/>
            <p:cNvGrpSpPr/>
            <p:nvPr/>
          </p:nvGrpSpPr>
          <p:grpSpPr>
            <a:xfrm>
              <a:off x="4975916" y="4689831"/>
              <a:ext cx="2777059" cy="766640"/>
              <a:chOff x="5115417" y="4625172"/>
              <a:chExt cx="2305865" cy="766640"/>
            </a:xfrm>
          </p:grpSpPr>
          <p:sp>
            <p:nvSpPr>
              <p:cNvPr id="120" name="TextBox 119"/>
              <p:cNvSpPr txBox="1"/>
              <p:nvPr/>
            </p:nvSpPr>
            <p:spPr>
              <a:xfrm>
                <a:off x="5906907" y="5068647"/>
                <a:ext cx="30720" cy="323165"/>
              </a:xfrm>
              <a:prstGeom prst="rect">
                <a:avLst/>
              </a:prstGeom>
              <a:solidFill>
                <a:schemeClr val="bg1"/>
              </a:solidFill>
              <a:effectLst>
                <a:softEdge rad="31750"/>
              </a:effectLst>
            </p:spPr>
            <p:txBody>
              <a:bodyPr wrap="none" lIns="18288" tIns="9144" rIns="18288" bIns="36576" rtlCol="0">
                <a:spAutoFit/>
              </a:bodyPr>
              <a:lstStyle>
                <a:defPPr>
                  <a:defRPr lang="en-US"/>
                </a:defPPr>
                <a:lvl1pPr algn="l">
                  <a:defRPr sz="2400" b="0" i="1">
                    <a:effectLst/>
                    <a:latin typeface="Cambria Math"/>
                  </a:defRPr>
                </a:lvl1pPr>
              </a:lstStyle>
              <a:p>
                <a:endParaRPr lang="en-US" sz="1800" dirty="0" err="1">
                  <a:solidFill>
                    <a:schemeClr val="accent3">
                      <a:lumMod val="75000"/>
                    </a:schemeClr>
                  </a:solidFill>
                  <a:latin typeface="Times" pitchFamily="18" charset="0"/>
                  <a:ea typeface="Cambria Math" panose="02040503050406030204" pitchFamily="18" charset="0"/>
                </a:endParaRPr>
              </a:p>
            </p:txBody>
          </p:sp>
          <p:sp>
            <p:nvSpPr>
              <p:cNvPr id="121" name="Freeform 35"/>
              <p:cNvSpPr/>
              <p:nvPr/>
            </p:nvSpPr>
            <p:spPr>
              <a:xfrm rot="231390" flipH="1">
                <a:off x="5115417" y="4625172"/>
                <a:ext cx="2305865" cy="466002"/>
              </a:xfrm>
              <a:custGeom>
                <a:avLst/>
                <a:gdLst>
                  <a:gd name="connsiteX0" fmla="*/ 2386241 w 2386241"/>
                  <a:gd name="connsiteY0" fmla="*/ 156474 h 156474"/>
                  <a:gd name="connsiteX1" fmla="*/ 0 w 2386241"/>
                  <a:gd name="connsiteY1" fmla="*/ 0 h 156474"/>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17189"/>
                  <a:gd name="connsiteX1" fmla="*/ 1129553 w 2386241"/>
                  <a:gd name="connsiteY1" fmla="*/ 415636 h 417189"/>
                  <a:gd name="connsiteX2" fmla="*/ 0 w 2386241"/>
                  <a:gd name="connsiteY2" fmla="*/ 0 h 417189"/>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28282"/>
                  <a:gd name="connsiteX1" fmla="*/ 1129553 w 2386241"/>
                  <a:gd name="connsiteY1" fmla="*/ 415636 h 428282"/>
                  <a:gd name="connsiteX2" fmla="*/ 0 w 2386241"/>
                  <a:gd name="connsiteY2" fmla="*/ 0 h 428282"/>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35611"/>
                  <a:gd name="connsiteX1" fmla="*/ 1129553 w 2386241"/>
                  <a:gd name="connsiteY1" fmla="*/ 415636 h 435611"/>
                  <a:gd name="connsiteX2" fmla="*/ 0 w 2386241"/>
                  <a:gd name="connsiteY2" fmla="*/ 0 h 435611"/>
                  <a:gd name="connsiteX0" fmla="*/ 2386241 w 2386241"/>
                  <a:gd name="connsiteY0" fmla="*/ 156474 h 418699"/>
                  <a:gd name="connsiteX1" fmla="*/ 1129553 w 2386241"/>
                  <a:gd name="connsiteY1" fmla="*/ 415636 h 418699"/>
                  <a:gd name="connsiteX2" fmla="*/ 0 w 2386241"/>
                  <a:gd name="connsiteY2" fmla="*/ 0 h 418699"/>
                  <a:gd name="connsiteX0" fmla="*/ 2390528 w 2390528"/>
                  <a:gd name="connsiteY0" fmla="*/ 172462 h 419014"/>
                  <a:gd name="connsiteX1" fmla="*/ 1129553 w 2390528"/>
                  <a:gd name="connsiteY1" fmla="*/ 415636 h 419014"/>
                  <a:gd name="connsiteX2" fmla="*/ 0 w 2390528"/>
                  <a:gd name="connsiteY2" fmla="*/ 0 h 419014"/>
                  <a:gd name="connsiteX0" fmla="*/ 2385980 w 2385980"/>
                  <a:gd name="connsiteY0" fmla="*/ 157849 h 418724"/>
                  <a:gd name="connsiteX1" fmla="*/ 1129553 w 2385980"/>
                  <a:gd name="connsiteY1" fmla="*/ 415636 h 418724"/>
                  <a:gd name="connsiteX2" fmla="*/ 0 w 2385980"/>
                  <a:gd name="connsiteY2" fmla="*/ 0 h 418724"/>
                  <a:gd name="connsiteX0" fmla="*/ 2397287 w 2397287"/>
                  <a:gd name="connsiteY0" fmla="*/ 152925 h 418636"/>
                  <a:gd name="connsiteX1" fmla="*/ 1129553 w 2397287"/>
                  <a:gd name="connsiteY1" fmla="*/ 415636 h 418636"/>
                  <a:gd name="connsiteX2" fmla="*/ 0 w 2397287"/>
                  <a:gd name="connsiteY2" fmla="*/ 0 h 418636"/>
                </a:gdLst>
                <a:ahLst/>
                <a:cxnLst>
                  <a:cxn ang="0">
                    <a:pos x="connsiteX0" y="connsiteY0"/>
                  </a:cxn>
                  <a:cxn ang="0">
                    <a:pos x="connsiteX1" y="connsiteY1"/>
                  </a:cxn>
                  <a:cxn ang="0">
                    <a:pos x="connsiteX2" y="connsiteY2"/>
                  </a:cxn>
                </a:cxnLst>
                <a:rect l="l" t="t" r="r" b="b"/>
                <a:pathLst>
                  <a:path w="2397287" h="418636">
                    <a:moveTo>
                      <a:pt x="2397287" y="152925"/>
                    </a:moveTo>
                    <a:cubicBezTo>
                      <a:pt x="2081077" y="293100"/>
                      <a:pt x="1550080" y="441715"/>
                      <a:pt x="1129553" y="415636"/>
                    </a:cubicBezTo>
                    <a:cubicBezTo>
                      <a:pt x="709026" y="389557"/>
                      <a:pt x="552552" y="319469"/>
                      <a:pt x="0" y="0"/>
                    </a:cubicBezTo>
                  </a:path>
                </a:pathLst>
              </a:custGeom>
              <a:noFill/>
              <a:ln w="127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pitchFamily="18" charset="0"/>
                </a:endParaRPr>
              </a:p>
            </p:txBody>
          </p:sp>
        </p:grpSp>
        <p:sp>
          <p:nvSpPr>
            <p:cNvPr id="119" name="Oval 118"/>
            <p:cNvSpPr/>
            <p:nvPr/>
          </p:nvSpPr>
          <p:spPr>
            <a:xfrm>
              <a:off x="7765505" y="4722319"/>
              <a:ext cx="79527" cy="77745"/>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latin typeface="Times" pitchFamily="18" charset="0"/>
              </a:endParaRPr>
            </a:p>
          </p:txBody>
        </p:sp>
        <mc:AlternateContent xmlns:mc="http://schemas.openxmlformats.org/markup-compatibility/2006" xmlns:a14="http://schemas.microsoft.com/office/drawing/2010/main">
          <mc:Choice Requires="a14">
            <p:sp>
              <p:nvSpPr>
                <p:cNvPr id="123" name="Rectangle 122"/>
                <p:cNvSpPr/>
                <p:nvPr/>
              </p:nvSpPr>
              <p:spPr>
                <a:xfrm>
                  <a:off x="5834283" y="5182449"/>
                  <a:ext cx="120661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effectLst/>
                            <a:latin typeface="Cambria Math"/>
                          </a:rPr>
                          <m:t>𝑝</m:t>
                        </m:r>
                        <m:r>
                          <a:rPr lang="en-US" b="0" i="1" smtClean="0">
                            <a:effectLst/>
                            <a:latin typeface="Cambria Math" panose="02040503050406030204" pitchFamily="18" charset="0"/>
                          </a:rPr>
                          <m:t>+</m:t>
                        </m:r>
                        <m:r>
                          <a:rPr lang="en-US" i="1">
                            <a:effectLst/>
                            <a:latin typeface="Cambria Math"/>
                          </a:rPr>
                          <m:t>𝑣</m:t>
                        </m:r>
                        <m:d>
                          <m:dPr>
                            <m:ctrlPr>
                              <a:rPr lang="en-US" i="1">
                                <a:effectLst/>
                                <a:latin typeface="Cambria Math" panose="02040503050406030204" pitchFamily="18" charset="0"/>
                              </a:rPr>
                            </m:ctrlPr>
                          </m:dPr>
                          <m:e>
                            <m:r>
                              <a:rPr lang="en-US" i="1">
                                <a:effectLst/>
                                <a:latin typeface="Cambria Math"/>
                              </a:rPr>
                              <m:t>𝑝</m:t>
                            </m:r>
                          </m:e>
                        </m:d>
                      </m:oMath>
                    </m:oMathPara>
                  </a14:m>
                  <a:endParaRPr lang="en-US" i="1" dirty="0">
                    <a:effectLst/>
                    <a:latin typeface="Times" pitchFamily="18" charset="0"/>
                  </a:endParaRPr>
                </a:p>
              </p:txBody>
            </p:sp>
          </mc:Choice>
          <mc:Fallback xmlns="">
            <p:sp>
              <p:nvSpPr>
                <p:cNvPr id="123" name="Rectangle 122"/>
                <p:cNvSpPr>
                  <a:spLocks noRot="1" noChangeAspect="1" noMove="1" noResize="1" noEditPoints="1" noAdjustHandles="1" noChangeArrowheads="1" noChangeShapeType="1" noTextEdit="1"/>
                </p:cNvSpPr>
                <p:nvPr/>
              </p:nvSpPr>
              <p:spPr>
                <a:xfrm>
                  <a:off x="5834283" y="5182449"/>
                  <a:ext cx="1206612" cy="400110"/>
                </a:xfrm>
                <a:prstGeom prst="rect">
                  <a:avLst/>
                </a:prstGeom>
                <a:blipFill rotWithShape="0">
                  <a:blip r:embed="rId12"/>
                  <a:stretch>
                    <a:fillRect b="-9231"/>
                  </a:stretch>
                </a:blipFill>
              </p:spPr>
              <p:txBody>
                <a:bodyPr/>
                <a:lstStyle/>
                <a:p>
                  <a:r>
                    <a:rPr lang="en-US">
                      <a:noFill/>
                    </a:rPr>
                    <a:t> </a:t>
                  </a:r>
                </a:p>
              </p:txBody>
            </p:sp>
          </mc:Fallback>
        </mc:AlternateContent>
      </p:grpSp>
      <p:grpSp>
        <p:nvGrpSpPr>
          <p:cNvPr id="38" name="Group 37"/>
          <p:cNvGrpSpPr/>
          <p:nvPr/>
        </p:nvGrpSpPr>
        <p:grpSpPr>
          <a:xfrm>
            <a:off x="5008135" y="3431520"/>
            <a:ext cx="246671" cy="624246"/>
            <a:chOff x="4888915" y="2898969"/>
            <a:chExt cx="246671" cy="624246"/>
          </a:xfrm>
        </p:grpSpPr>
        <p:sp>
          <p:nvSpPr>
            <p:cNvPr id="97" name="Oval 96"/>
            <p:cNvSpPr/>
            <p:nvPr/>
          </p:nvSpPr>
          <p:spPr>
            <a:xfrm>
              <a:off x="4909980" y="3447015"/>
              <a:ext cx="76200" cy="76200"/>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latin typeface="Times" pitchFamily="18" charset="0"/>
              </a:endParaRPr>
            </a:p>
          </p:txBody>
        </p:sp>
        <mc:AlternateContent xmlns:mc="http://schemas.openxmlformats.org/markup-compatibility/2006" xmlns:a14="http://schemas.microsoft.com/office/drawing/2010/main">
          <mc:Choice Requires="a14">
            <p:sp>
              <p:nvSpPr>
                <p:cNvPr id="124" name="TextBox 123"/>
                <p:cNvSpPr txBox="1"/>
                <p:nvPr/>
              </p:nvSpPr>
              <p:spPr>
                <a:xfrm>
                  <a:off x="4888915" y="2898969"/>
                  <a:ext cx="246671" cy="353943"/>
                </a:xfrm>
                <a:prstGeom prst="rect">
                  <a:avLst/>
                </a:prstGeom>
                <a:solidFill>
                  <a:schemeClr val="bg1"/>
                </a:solidFill>
                <a:effectLst>
                  <a:softEdge rad="31750"/>
                </a:effectLst>
              </p:spPr>
              <p:txBody>
                <a:bodyPr wrap="none" lIns="18288" tIns="9144" rIns="18288" bIns="36576" rtlCol="0">
                  <a:spAutoFit/>
                </a:bodyPr>
                <a:lstStyle>
                  <a:defPPr>
                    <a:defRPr lang="en-US"/>
                  </a:defPPr>
                  <a:lvl1pPr algn="l">
                    <a:defRPr sz="2400" b="0" i="1">
                      <a:effectLst/>
                      <a:latin typeface="Cambria Math"/>
                    </a:defRPr>
                  </a:lvl1pPr>
                </a:lstStyle>
                <a:p>
                  <a:pPr/>
                  <a14:m>
                    <m:oMathPara xmlns:m="http://schemas.openxmlformats.org/officeDocument/2006/math">
                      <m:oMathParaPr>
                        <m:jc m:val="centerGroup"/>
                      </m:oMathParaPr>
                      <m:oMath xmlns:m="http://schemas.openxmlformats.org/officeDocument/2006/math">
                        <m:r>
                          <a:rPr lang="en-US" sz="2000">
                            <a:latin typeface="Cambria Math" panose="02040503050406030204" pitchFamily="18" charset="0"/>
                          </a:rPr>
                          <m:t>𝑞</m:t>
                        </m:r>
                      </m:oMath>
                    </m:oMathPara>
                  </a14:m>
                  <a:endParaRPr lang="en-US" sz="1800" dirty="0">
                    <a:latin typeface="Times" pitchFamily="18" charset="0"/>
                  </a:endParaRPr>
                </a:p>
              </p:txBody>
            </p:sp>
          </mc:Choice>
          <mc:Fallback xmlns="">
            <p:sp>
              <p:nvSpPr>
                <p:cNvPr id="124" name="TextBox 123"/>
                <p:cNvSpPr txBox="1">
                  <a:spLocks noRot="1" noChangeAspect="1" noMove="1" noResize="1" noEditPoints="1" noAdjustHandles="1" noChangeArrowheads="1" noChangeShapeType="1" noTextEdit="1"/>
                </p:cNvSpPr>
                <p:nvPr/>
              </p:nvSpPr>
              <p:spPr>
                <a:xfrm>
                  <a:off x="4888915" y="2898969"/>
                  <a:ext cx="246671" cy="353943"/>
                </a:xfrm>
                <a:prstGeom prst="rect">
                  <a:avLst/>
                </a:prstGeom>
                <a:blipFill rotWithShape="0">
                  <a:blip r:embed="rId13"/>
                  <a:stretch>
                    <a:fillRect l="-17500" r="-15000" b="-12069"/>
                  </a:stretch>
                </a:blipFill>
                <a:effectLst>
                  <a:softEdge rad="31750"/>
                </a:effectLst>
              </p:spPr>
              <p:txBody>
                <a:bodyPr/>
                <a:lstStyle/>
                <a:p>
                  <a:r>
                    <a:rPr lang="en-US">
                      <a:noFill/>
                    </a:rPr>
                    <a:t> </a:t>
                  </a:r>
                </a:p>
              </p:txBody>
            </p:sp>
          </mc:Fallback>
        </mc:AlternateContent>
      </p:grpSp>
      <p:grpSp>
        <p:nvGrpSpPr>
          <p:cNvPr id="102" name="Group 101"/>
          <p:cNvGrpSpPr/>
          <p:nvPr/>
        </p:nvGrpSpPr>
        <p:grpSpPr>
          <a:xfrm>
            <a:off x="2203901" y="4005592"/>
            <a:ext cx="622594" cy="1299769"/>
            <a:chOff x="2286897" y="3395992"/>
            <a:chExt cx="580129" cy="1299769"/>
          </a:xfrm>
        </p:grpSpPr>
        <p:sp>
          <p:nvSpPr>
            <p:cNvPr id="103" name="Oval 102"/>
            <p:cNvSpPr/>
            <p:nvPr/>
          </p:nvSpPr>
          <p:spPr>
            <a:xfrm>
              <a:off x="2790826" y="4619561"/>
              <a:ext cx="76200" cy="762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latin typeface="Times" pitchFamily="18" charset="0"/>
              </a:endParaRPr>
            </a:p>
          </p:txBody>
        </p:sp>
        <p:cxnSp>
          <p:nvCxnSpPr>
            <p:cNvPr id="104" name="Straight Arrow Connector 103"/>
            <p:cNvCxnSpPr>
              <a:endCxn id="103" idx="0"/>
            </p:cNvCxnSpPr>
            <p:nvPr/>
          </p:nvCxnSpPr>
          <p:spPr>
            <a:xfrm>
              <a:off x="2286897" y="3395992"/>
              <a:ext cx="542029" cy="122356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7" name="TextBox 66"/>
              <p:cNvSpPr txBox="1"/>
              <p:nvPr/>
            </p:nvSpPr>
            <p:spPr>
              <a:xfrm>
                <a:off x="1932873" y="2716707"/>
                <a:ext cx="1199111" cy="350865"/>
              </a:xfrm>
              <a:prstGeom prst="rect">
                <a:avLst/>
              </a:prstGeom>
              <a:noFill/>
            </p:spPr>
            <p:txBody>
              <a:bodyPr wrap="none" lIns="18288" tIns="0" rIns="18288" bIns="0" rtlCol="0">
                <a:spAutoFit/>
              </a:bodyPr>
              <a:lstStyle/>
              <a:p>
                <a:pPr>
                  <a:lnSpc>
                    <a:spcPct val="95000"/>
                  </a:lnSpc>
                </a:pPr>
                <a:r>
                  <a:rPr lang="en-US" sz="2400" dirty="0" smtClean="0">
                    <a:effectLst/>
                  </a:rPr>
                  <a:t>Video </a:t>
                </a:r>
                <a14:m>
                  <m:oMath xmlns:m="http://schemas.openxmlformats.org/officeDocument/2006/math">
                    <m:sSub>
                      <m:sSubPr>
                        <m:ctrlPr>
                          <a:rPr lang="en-US" sz="2400" b="0" i="1" smtClean="0">
                            <a:effectLst/>
                            <a:latin typeface="Cambria Math" panose="02040503050406030204" pitchFamily="18" charset="0"/>
                          </a:rPr>
                        </m:ctrlPr>
                      </m:sSubPr>
                      <m:e>
                        <m:r>
                          <a:rPr lang="en-US" sz="2400" b="0" i="1" smtClean="0">
                            <a:effectLst/>
                            <a:latin typeface="Cambria Math" panose="02040503050406030204" pitchFamily="18" charset="0"/>
                          </a:rPr>
                          <m:t>𝑉</m:t>
                        </m:r>
                      </m:e>
                      <m:sub>
                        <m:r>
                          <a:rPr lang="en-US" sz="2400" b="0" i="1" smtClean="0">
                            <a:effectLst/>
                            <a:latin typeface="Cambria Math"/>
                          </a:rPr>
                          <m:t>0</m:t>
                        </m:r>
                      </m:sub>
                    </m:sSub>
                  </m:oMath>
                </a14:m>
                <a:endParaRPr lang="en-US" sz="2400" dirty="0" err="1" smtClean="0">
                  <a:effectLst/>
                </a:endParaRPr>
              </a:p>
            </p:txBody>
          </p:sp>
        </mc:Choice>
        <mc:Fallback xmlns="">
          <p:sp>
            <p:nvSpPr>
              <p:cNvPr id="67" name="TextBox 66"/>
              <p:cNvSpPr txBox="1">
                <a:spLocks noRot="1" noChangeAspect="1" noMove="1" noResize="1" noEditPoints="1" noAdjustHandles="1" noChangeArrowheads="1" noChangeShapeType="1" noTextEdit="1"/>
              </p:cNvSpPr>
              <p:nvPr/>
            </p:nvSpPr>
            <p:spPr>
              <a:xfrm>
                <a:off x="1932873" y="2716707"/>
                <a:ext cx="1199111" cy="350865"/>
              </a:xfrm>
              <a:prstGeom prst="rect">
                <a:avLst/>
              </a:prstGeom>
              <a:blipFill rotWithShape="0">
                <a:blip r:embed="rId14"/>
                <a:stretch>
                  <a:fillRect l="-13198" t="-31579" r="-2538" b="-5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7368255" y="2667000"/>
                <a:ext cx="1191994" cy="350865"/>
              </a:xfrm>
              <a:prstGeom prst="rect">
                <a:avLst/>
              </a:prstGeom>
              <a:noFill/>
            </p:spPr>
            <p:txBody>
              <a:bodyPr wrap="none" lIns="18288" tIns="0" rIns="18288" bIns="0" rtlCol="0">
                <a:spAutoFit/>
              </a:bodyPr>
              <a:lstStyle/>
              <a:p>
                <a:pPr>
                  <a:lnSpc>
                    <a:spcPct val="95000"/>
                  </a:lnSpc>
                </a:pPr>
                <a:r>
                  <a:rPr lang="en-US" sz="2400" dirty="0" smtClean="0">
                    <a:effectLst/>
                  </a:rPr>
                  <a:t>Video </a:t>
                </a:r>
                <a14:m>
                  <m:oMath xmlns:m="http://schemas.openxmlformats.org/officeDocument/2006/math">
                    <m:sSub>
                      <m:sSubPr>
                        <m:ctrlPr>
                          <a:rPr lang="en-US" sz="2400" b="0" i="1" smtClean="0">
                            <a:effectLst/>
                            <a:latin typeface="Cambria Math" panose="02040503050406030204" pitchFamily="18" charset="0"/>
                          </a:rPr>
                        </m:ctrlPr>
                      </m:sSubPr>
                      <m:e>
                        <m:r>
                          <a:rPr lang="en-US" sz="2400" b="0" i="1" smtClean="0">
                            <a:effectLst/>
                            <a:latin typeface="Cambria Math" panose="02040503050406030204" pitchFamily="18" charset="0"/>
                          </a:rPr>
                          <m:t>𝑉</m:t>
                        </m:r>
                      </m:e>
                      <m:sub>
                        <m:r>
                          <a:rPr lang="en-US" sz="2400" b="0" i="1" smtClean="0">
                            <a:effectLst/>
                            <a:latin typeface="Cambria Math"/>
                          </a:rPr>
                          <m:t>1</m:t>
                        </m:r>
                      </m:sub>
                    </m:sSub>
                  </m:oMath>
                </a14:m>
                <a:endParaRPr lang="en-US" sz="2400" dirty="0" err="1" smtClean="0">
                  <a:effectLst/>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7368255" y="2667000"/>
                <a:ext cx="1191994" cy="350865"/>
              </a:xfrm>
              <a:prstGeom prst="rect">
                <a:avLst/>
              </a:prstGeom>
              <a:blipFill rotWithShape="0">
                <a:blip r:embed="rId15"/>
                <a:stretch>
                  <a:fillRect l="-14359" t="-31579" r="-2564" b="-5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4033617" y="2692011"/>
                <a:ext cx="2523191" cy="350865"/>
              </a:xfrm>
              <a:prstGeom prst="rect">
                <a:avLst/>
              </a:prstGeom>
              <a:noFill/>
            </p:spPr>
            <p:txBody>
              <a:bodyPr wrap="none" lIns="18288" tIns="0" rIns="18288" bIns="0" rtlCol="0">
                <a:spAutoFit/>
              </a:bodyPr>
              <a:lstStyle/>
              <a:p>
                <a:pPr>
                  <a:lnSpc>
                    <a:spcPct val="95000"/>
                  </a:lnSpc>
                </a:pPr>
                <a:r>
                  <a:rPr lang="en-US" sz="2400" dirty="0" smtClean="0">
                    <a:effectLst/>
                  </a:rPr>
                  <a:t>Halfway domain </a:t>
                </a:r>
                <a14:m>
                  <m:oMath xmlns:m="http://schemas.openxmlformats.org/officeDocument/2006/math">
                    <m:r>
                      <m:rPr>
                        <m:sty m:val="p"/>
                      </m:rPr>
                      <a:rPr lang="en-US" sz="2400" b="0" i="0" smtClean="0">
                        <a:effectLst/>
                        <a:latin typeface="Cambria Math"/>
                      </a:rPr>
                      <m:t>Ω</m:t>
                    </m:r>
                  </m:oMath>
                </a14:m>
                <a:endParaRPr lang="en-US" sz="2400" dirty="0" smtClean="0">
                  <a:effectLst/>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4033617" y="2692011"/>
                <a:ext cx="2523191" cy="350865"/>
              </a:xfrm>
              <a:prstGeom prst="rect">
                <a:avLst/>
              </a:prstGeom>
              <a:blipFill rotWithShape="0">
                <a:blip r:embed="rId16"/>
                <a:stretch>
                  <a:fillRect l="-6280" t="-31579" r="-2899" b="-54386"/>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982881915"/>
      </p:ext>
    </p:extLst>
  </p:cSld>
  <p:clrMapOvr>
    <a:masterClrMapping/>
  </p:clrMapOvr>
  <mc:AlternateContent xmlns:mc="http://schemas.openxmlformats.org/markup-compatibility/2006" xmlns:p14="http://schemas.microsoft.com/office/powerpoint/2010/main">
    <mc:Choice Requires="p14">
      <p:transition p14:dur="10" advTm="50211"/>
    </mc:Choice>
    <mc:Fallback xmlns="">
      <p:transition advTm="502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22" presetClass="entr" presetSubtype="2"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right)">
                                      <p:cBhvr>
                                        <p:cTn id="19" dur="500"/>
                                        <p:tgtEl>
                                          <p:spTgt spid="35"/>
                                        </p:tgtEl>
                                      </p:cBhvr>
                                    </p:animEffect>
                                  </p:childTnLst>
                                </p:cTn>
                              </p:par>
                              <p:par>
                                <p:cTn id="20" presetID="22" presetClass="entr" presetSubtype="8"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22" presetClass="entr" presetSubtype="8"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par>
                                <p:cTn id="36" presetID="22" presetClass="entr" presetSubtype="2"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right)">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00"/>
                                        </p:tgtEl>
                                        <p:attrNameLst>
                                          <p:attrName>style.visibility</p:attrName>
                                        </p:attrNameLst>
                                      </p:cBhvr>
                                      <p:to>
                                        <p:strVal val="visible"/>
                                      </p:to>
                                    </p:set>
                                    <p:animEffect transition="in" filter="wipe(up)">
                                      <p:cBhvr>
                                        <p:cTn id="43" dur="500"/>
                                        <p:tgtEl>
                                          <p:spTgt spid="10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02"/>
                                        </p:tgtEl>
                                        <p:attrNameLst>
                                          <p:attrName>style.visibility</p:attrName>
                                        </p:attrNameLst>
                                      </p:cBhvr>
                                      <p:to>
                                        <p:strVal val="visible"/>
                                      </p:to>
                                    </p:set>
                                    <p:animEffect transition="in" filter="wipe(up)">
                                      <p:cBhvr>
                                        <p:cTn id="48" dur="500"/>
                                        <p:tgtEl>
                                          <p:spTgt spid="102"/>
                                        </p:tgtEl>
                                      </p:cBhvr>
                                    </p:animEffect>
                                  </p:childTnLst>
                                </p:cTn>
                              </p:par>
                              <p:par>
                                <p:cTn id="49" presetID="22" presetClass="entr" presetSubtype="1" fill="hold" nodeType="withEffect">
                                  <p:stCondLst>
                                    <p:cond delay="0"/>
                                  </p:stCondLst>
                                  <p:childTnLst>
                                    <p:set>
                                      <p:cBhvr>
                                        <p:cTn id="50" dur="1" fill="hold">
                                          <p:stCondLst>
                                            <p:cond delay="0"/>
                                          </p:stCondLst>
                                        </p:cTn>
                                        <p:tgtEl>
                                          <p:spTgt spid="106"/>
                                        </p:tgtEl>
                                        <p:attrNameLst>
                                          <p:attrName>style.visibility</p:attrName>
                                        </p:attrNameLst>
                                      </p:cBhvr>
                                      <p:to>
                                        <p:strVal val="visible"/>
                                      </p:to>
                                    </p:set>
                                    <p:animEffect transition="in" filter="wipe(up)">
                                      <p:cBhvr>
                                        <p:cTn id="51" dur="500"/>
                                        <p:tgtEl>
                                          <p:spTgt spid="106"/>
                                        </p:tgtEl>
                                      </p:cBhvr>
                                    </p:animEffect>
                                  </p:childTnLst>
                                </p:cTn>
                              </p:par>
                              <p:par>
                                <p:cTn id="52" presetID="1"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7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15"/>
                                        </p:tgtEl>
                                        <p:attrNameLst>
                                          <p:attrName>style.visibility</p:attrName>
                                        </p:attrNameLst>
                                      </p:cBhvr>
                                      <p:to>
                                        <p:strVal val="visible"/>
                                      </p:to>
                                    </p:set>
                                  </p:childTnLst>
                                </p:cTn>
                              </p:par>
                            </p:childTnLst>
                          </p:cTn>
                        </p:par>
                        <p:par>
                          <p:cTn id="60" fill="hold">
                            <p:stCondLst>
                              <p:cond delay="0"/>
                            </p:stCondLst>
                            <p:childTnLst>
                              <p:par>
                                <p:cTn id="61" presetID="26" presetClass="emph" presetSubtype="0" fill="hold" nodeType="afterEffect">
                                  <p:stCondLst>
                                    <p:cond delay="0"/>
                                  </p:stCondLst>
                                  <p:childTnLst>
                                    <p:animEffect transition="out" filter="fade">
                                      <p:cBhvr>
                                        <p:cTn id="62" dur="500" tmFilter="0, 0; .2, .5; .8, .5; 1, 0"/>
                                        <p:tgtEl>
                                          <p:spTgt spid="78"/>
                                        </p:tgtEl>
                                      </p:cBhvr>
                                    </p:animEffect>
                                    <p:animScale>
                                      <p:cBhvr>
                                        <p:cTn id="63" dur="250" autoRev="1" fill="hold"/>
                                        <p:tgtEl>
                                          <p:spTgt spid="78"/>
                                        </p:tgtEl>
                                      </p:cBhvr>
                                      <p:by x="105000" y="105000"/>
                                    </p:animScale>
                                  </p:childTnLst>
                                </p:cTn>
                              </p:par>
                              <p:par>
                                <p:cTn id="64" presetID="26" presetClass="emph" presetSubtype="0" fill="hold" nodeType="withEffect">
                                  <p:stCondLst>
                                    <p:cond delay="0"/>
                                  </p:stCondLst>
                                  <p:childTnLst>
                                    <p:animEffect transition="out" filter="fade">
                                      <p:cBhvr>
                                        <p:cTn id="65" dur="500" tmFilter="0, 0; .2, .5; .8, .5; 1, 0"/>
                                        <p:tgtEl>
                                          <p:spTgt spid="115"/>
                                        </p:tgtEl>
                                      </p:cBhvr>
                                    </p:animEffect>
                                    <p:animScale>
                                      <p:cBhvr>
                                        <p:cTn id="66" dur="250" autoRev="1" fill="hold"/>
                                        <p:tgtEl>
                                          <p:spTgt spid="1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noAutofit/>
          </a:bodyPr>
          <a:lstStyle/>
          <a:p>
            <a:r>
              <a:rPr lang="en-US" altLang="zh-CN" dirty="0" smtClean="0"/>
              <a:t>Stage2: </a:t>
            </a:r>
            <a:r>
              <a:rPr lang="en-US" dirty="0" smtClean="0">
                <a:effectLst/>
              </a:rPr>
              <a:t>Spatial optimization</a:t>
            </a:r>
            <a:endParaRPr lang="en-US" dirty="0">
              <a:effectLst/>
            </a:endParaRPr>
          </a:p>
        </p:txBody>
      </p:sp>
      <p:sp>
        <p:nvSpPr>
          <p:cNvPr id="4" name="TextBox 3"/>
          <p:cNvSpPr txBox="1"/>
          <p:nvPr/>
        </p:nvSpPr>
        <p:spPr>
          <a:xfrm>
            <a:off x="1828800" y="5864422"/>
            <a:ext cx="1375441" cy="615553"/>
          </a:xfrm>
          <a:prstGeom prst="rect">
            <a:avLst/>
          </a:prstGeom>
          <a:noFill/>
        </p:spPr>
        <p:txBody>
          <a:bodyPr wrap="none" lIns="18288" tIns="0" rIns="18288" bIns="0" rtlCol="0">
            <a:spAutoFit/>
          </a:bodyPr>
          <a:lstStyle/>
          <a:p>
            <a:r>
              <a:rPr lang="en-US" dirty="0">
                <a:effectLst/>
                <a:latin typeface="+mj-ea"/>
              </a:rPr>
              <a:t>Without E</a:t>
            </a:r>
            <a:r>
              <a:rPr lang="en-US" baseline="-25000" dirty="0">
                <a:effectLst/>
                <a:latin typeface="+mj-ea"/>
              </a:rPr>
              <a:t>TC</a:t>
            </a:r>
          </a:p>
          <a:p>
            <a:endParaRPr lang="en-US" dirty="0" err="1" smtClean="0">
              <a:effectLst/>
            </a:endParaRPr>
          </a:p>
        </p:txBody>
      </p:sp>
      <p:sp>
        <p:nvSpPr>
          <p:cNvPr id="8" name="TextBox 7"/>
          <p:cNvSpPr txBox="1"/>
          <p:nvPr/>
        </p:nvSpPr>
        <p:spPr>
          <a:xfrm>
            <a:off x="6352053" y="5859437"/>
            <a:ext cx="1019574" cy="615553"/>
          </a:xfrm>
          <a:prstGeom prst="rect">
            <a:avLst/>
          </a:prstGeom>
          <a:noFill/>
        </p:spPr>
        <p:txBody>
          <a:bodyPr wrap="none" lIns="18288" tIns="0" rIns="18288" bIns="0" rtlCol="0">
            <a:spAutoFit/>
          </a:bodyPr>
          <a:lstStyle/>
          <a:p>
            <a:r>
              <a:rPr lang="en-US" dirty="0" smtClean="0">
                <a:effectLst/>
                <a:latin typeface="+mj-ea"/>
              </a:rPr>
              <a:t>With </a:t>
            </a:r>
            <a:r>
              <a:rPr lang="en-US" dirty="0">
                <a:effectLst/>
                <a:latin typeface="+mj-ea"/>
              </a:rPr>
              <a:t>E</a:t>
            </a:r>
            <a:r>
              <a:rPr lang="en-US" baseline="-25000" dirty="0">
                <a:effectLst/>
                <a:latin typeface="+mj-ea"/>
              </a:rPr>
              <a:t>TC</a:t>
            </a:r>
          </a:p>
          <a:p>
            <a:endParaRPr lang="en-US" dirty="0" err="1" smtClean="0">
              <a:effectLst/>
            </a:endParaRPr>
          </a:p>
        </p:txBody>
      </p:sp>
      <p:pic>
        <p:nvPicPr>
          <p:cNvPr id="7" name="movie_color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887033" y="1752600"/>
            <a:ext cx="3799767" cy="3799767"/>
          </a:xfrm>
          <a:prstGeom prst="rect">
            <a:avLst/>
          </a:prstGeom>
          <a:ln>
            <a:solidFill>
              <a:schemeClr val="tx1"/>
            </a:solidFill>
          </a:ln>
        </p:spPr>
      </p:pic>
      <p:pic>
        <p:nvPicPr>
          <p:cNvPr id="5" name="movie_color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57200" y="1752600"/>
            <a:ext cx="3810000" cy="3810000"/>
          </a:xfrm>
          <a:prstGeom prst="rect">
            <a:avLst/>
          </a:prstGeom>
          <a:ln>
            <a:solidFill>
              <a:schemeClr val="tx1"/>
            </a:solidFill>
          </a:ln>
        </p:spPr>
      </p:pic>
    </p:spTree>
    <p:extLst>
      <p:ext uri="{BB962C8B-B14F-4D97-AF65-F5344CB8AC3E}">
        <p14:creationId xmlns:p14="http://schemas.microsoft.com/office/powerpoint/2010/main" val="339569144"/>
      </p:ext>
    </p:extLst>
  </p:cSld>
  <p:clrMapOvr>
    <a:masterClrMapping/>
  </p:clrMapOvr>
  <mc:AlternateContent xmlns:mc="http://schemas.openxmlformats.org/markup-compatibility/2006" xmlns:p14="http://schemas.microsoft.com/office/powerpoint/2010/main">
    <mc:Choice Requires="p14">
      <p:transition p14:dur="10" advTm="13805"/>
    </mc:Choice>
    <mc:Fallback xmlns="">
      <p:transition advTm="13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67" fill="hold"/>
                                        <p:tgtEl>
                                          <p:spTgt spid="7"/>
                                        </p:tgtEl>
                                      </p:cBhvr>
                                    </p:cmd>
                                  </p:childTnLst>
                                </p:cTn>
                              </p:par>
                              <p:par>
                                <p:cTn id="7" presetID="1" presetClass="mediacall" presetSubtype="0" fill="hold" nodeType="withEffect">
                                  <p:stCondLst>
                                    <p:cond delay="0"/>
                                  </p:stCondLst>
                                  <p:childTnLst>
                                    <p:cmd type="call" cmd="playFrom(0.0)">
                                      <p:cBhvr>
                                        <p:cTn id="8" dur="4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remove" display="0">
                  <p:stCondLst>
                    <p:cond delay="indefinite"/>
                  </p:stCondLst>
                </p:cTn>
                <p:tgtEl>
                  <p:spTgt spid="7"/>
                </p:tgtEl>
              </p:cMediaNode>
            </p:video>
            <p:video>
              <p:cMediaNode vol="80000">
                <p:cTn id="10" repeatCount="indefinite" fill="remove" display="0">
                  <p:stCondLst>
                    <p:cond delay="indefinite"/>
                  </p:stCondLst>
                </p:cTn>
                <p:tgtEl>
                  <p:spTgt spid="5"/>
                </p:tgtEl>
              </p:cMediaNode>
            </p:video>
          </p:childTnLst>
        </p:cTn>
      </p:par>
    </p:tnLst>
  </p:timing>
  <p:extLst mod="1">
    <p:ext uri="{E180D4A7-C9FB-4DFB-919C-405C955672EB}">
      <p14:showEvtLst xmlns:p14="http://schemas.microsoft.com/office/powerpoint/2010/main">
        <p14:playEvt time="0" objId="7"/>
        <p14:playEvt time="0" objId="5"/>
        <p14:playEvt time="4082" objId="7"/>
        <p14:playEvt time="4302" objId="5"/>
        <p14:playEvt time="8353" objId="7"/>
        <p14:playEvt time="8577" objId="5"/>
        <p14:playEvt time="12488" objId="7"/>
        <p14:playEvt time="12688" objId="5"/>
        <p14:stopEvt time="13805" objId="7"/>
        <p14:stopEvt time="13805" objId="5"/>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152400" y="2743200"/>
            <a:ext cx="9144000" cy="990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r>
              <a:rPr lang="en-US" altLang="zh-CN" b="1" dirty="0" smtClean="0">
                <a:latin typeface="Britannic Bold" pitchFamily="34" charset="0"/>
              </a:rPr>
              <a:t>Responsive UI</a:t>
            </a:r>
            <a:endParaRPr lang="en-US" altLang="zh-CN" b="1" dirty="0">
              <a:latin typeface="Britannic Bold" pitchFamily="34" charset="0"/>
            </a:endParaRPr>
          </a:p>
        </p:txBody>
      </p:sp>
    </p:spTree>
    <p:extLst>
      <p:ext uri="{BB962C8B-B14F-4D97-AF65-F5344CB8AC3E}">
        <p14:creationId xmlns:p14="http://schemas.microsoft.com/office/powerpoint/2010/main" val="61704511"/>
      </p:ext>
    </p:extLst>
  </p:cSld>
  <p:clrMapOvr>
    <a:masterClrMapping/>
  </p:clrMapOvr>
  <mc:AlternateContent xmlns:mc="http://schemas.openxmlformats.org/markup-compatibility/2006" xmlns:p14="http://schemas.microsoft.com/office/powerpoint/2010/main">
    <mc:Choice Requires="p14">
      <p:transition p14:dur="10" advTm="4802"/>
    </mc:Choice>
    <mc:Fallback xmlns="">
      <p:transition advTm="4802"/>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ntitl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604345"/>
            <a:ext cx="7924800" cy="6101255"/>
          </a:xfrm>
          <a:prstGeom prst="rect">
            <a:avLst/>
          </a:prstGeom>
        </p:spPr>
      </p:pic>
      <p:sp>
        <p:nvSpPr>
          <p:cNvPr id="4" name="Rectangle 3"/>
          <p:cNvSpPr/>
          <p:nvPr/>
        </p:nvSpPr>
        <p:spPr>
          <a:xfrm>
            <a:off x="8517216" y="152400"/>
            <a:ext cx="169584" cy="655320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5" name="Rectangle 4"/>
          <p:cNvSpPr/>
          <p:nvPr/>
        </p:nvSpPr>
        <p:spPr>
          <a:xfrm>
            <a:off x="7135079" y="5717"/>
            <a:ext cx="1704313" cy="523220"/>
          </a:xfrm>
          <a:prstGeom prst="rect">
            <a:avLst/>
          </a:prstGeom>
          <a:noFill/>
        </p:spPr>
        <p:txBody>
          <a:bodyPr wrap="none" lIns="91440" tIns="45720" rIns="91440" bIns="45720">
            <a:spAutoFit/>
          </a:bodyPr>
          <a:lstStyle/>
          <a:p>
            <a:pPr algn="ctr"/>
            <a:r>
              <a:rPr lang="en-US" sz="2800" b="0" cap="none" spc="0" dirty="0" smtClean="0">
                <a:ln w="0"/>
                <a:effectLst>
                  <a:outerShdw blurRad="38100" dist="19050" dir="2700000" algn="tl" rotWithShape="0">
                    <a:schemeClr val="dk1">
                      <a:alpha val="40000"/>
                    </a:schemeClr>
                  </a:outerShdw>
                </a:effectLst>
              </a:rPr>
              <a:t>Speed:5x</a:t>
            </a:r>
            <a:endParaRPr lang="en-US" sz="2800" b="0" cap="none" spc="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73950027"/>
      </p:ext>
    </p:extLst>
  </p:cSld>
  <p:clrMapOvr>
    <a:masterClrMapping/>
  </p:clrMapOvr>
  <mc:AlternateContent xmlns:mc="http://schemas.openxmlformats.org/markup-compatibility/2006" xmlns:p14="http://schemas.microsoft.com/office/powerpoint/2010/main">
    <mc:Choice Requires="p14">
      <p:transition p14:dur="10" advTm="86650"/>
    </mc:Choice>
    <mc:Fallback xmlns="">
      <p:transition advTm="866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0" objId="3"/>
        <p14:stopEvt time="86635" objId="3"/>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0" y="2743200"/>
            <a:ext cx="9144000" cy="990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r>
              <a:rPr lang="en-US" altLang="zh-CN" b="1" dirty="0" smtClean="0">
                <a:latin typeface="Britannic Bold" pitchFamily="34" charset="0"/>
              </a:rPr>
              <a:t>Results</a:t>
            </a:r>
            <a:endParaRPr lang="en-US" altLang="zh-CN" b="1" dirty="0">
              <a:latin typeface="Britannic Bold" pitchFamily="34" charset="0"/>
            </a:endParaRPr>
          </a:p>
        </p:txBody>
      </p:sp>
    </p:spTree>
    <p:extLst>
      <p:ext uri="{BB962C8B-B14F-4D97-AF65-F5344CB8AC3E}">
        <p14:creationId xmlns:p14="http://schemas.microsoft.com/office/powerpoint/2010/main" val="1926651983"/>
      </p:ext>
    </p:extLst>
  </p:cSld>
  <p:clrMapOvr>
    <a:masterClrMapping/>
  </p:clrMapOvr>
  <mc:AlternateContent xmlns:mc="http://schemas.openxmlformats.org/markup-compatibility/2006" xmlns:p14="http://schemas.microsoft.com/office/powerpoint/2010/main">
    <mc:Choice Requires="p14">
      <p:transition p14:dur="10" advTm="2655"/>
    </mc:Choice>
    <mc:Fallback xmlns="">
      <p:transition advTm="2655"/>
    </mc:Fallback>
  </mc:AlternateContent>
  <p:timing>
    <p:tnLst>
      <p:par>
        <p:cTn id="1" dur="indefinite" restart="never" nodeType="tmRoot"/>
      </p:par>
    </p:tnLst>
  </p:timing>
  <p:extLst mod="1"/>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238079891"/>
              </p:ext>
            </p:extLst>
          </p:nvPr>
        </p:nvGraphicFramePr>
        <p:xfrm>
          <a:off x="6019800" y="140923"/>
          <a:ext cx="2971800" cy="1097280"/>
        </p:xfrm>
        <a:graphic>
          <a:graphicData uri="http://schemas.openxmlformats.org/drawingml/2006/table">
            <a:tbl>
              <a:tblPr firstRow="1" bandRow="1">
                <a:tableStyleId>{5C22544A-7EE6-4342-B048-85BDC9FD1C3A}</a:tableStyleId>
              </a:tblPr>
              <a:tblGrid>
                <a:gridCol w="2057400"/>
                <a:gridCol w="914400"/>
              </a:tblGrid>
              <a:tr h="345440">
                <a:tc>
                  <a:txBody>
                    <a:bodyPr/>
                    <a:lstStyle/>
                    <a:p>
                      <a:r>
                        <a:rPr lang="en-US" dirty="0" smtClean="0"/>
                        <a:t>Duration</a:t>
                      </a:r>
                      <a:endParaRPr lang="en-US" dirty="0"/>
                    </a:p>
                  </a:txBody>
                  <a:tcPr/>
                </a:tc>
                <a:tc>
                  <a:txBody>
                    <a:bodyPr/>
                    <a:lstStyle/>
                    <a:p>
                      <a:r>
                        <a:rPr lang="en-US" dirty="0" smtClean="0"/>
                        <a:t>80</a:t>
                      </a:r>
                      <a:endParaRPr lang="en-US" dirty="0"/>
                    </a:p>
                  </a:txBody>
                  <a:tcPr/>
                </a:tc>
              </a:tr>
              <a:tr h="345440">
                <a:tc>
                  <a:txBody>
                    <a:bodyPr/>
                    <a:lstStyle/>
                    <a:p>
                      <a:r>
                        <a:rPr lang="en-US" dirty="0" smtClean="0"/>
                        <a:t>Points</a:t>
                      </a:r>
                      <a:endParaRPr lang="en-US" dirty="0"/>
                    </a:p>
                  </a:txBody>
                  <a:tcPr/>
                </a:tc>
                <a:tc>
                  <a:txBody>
                    <a:bodyPr/>
                    <a:lstStyle/>
                    <a:p>
                      <a:r>
                        <a:rPr lang="en-US" dirty="0" smtClean="0"/>
                        <a:t>5</a:t>
                      </a:r>
                      <a:endParaRPr lang="en-US" dirty="0"/>
                    </a:p>
                  </a:txBody>
                  <a:tcPr/>
                </a:tc>
              </a:tr>
              <a:tr h="345440">
                <a:tc>
                  <a:txBody>
                    <a:bodyPr/>
                    <a:lstStyle/>
                    <a:p>
                      <a:r>
                        <a:rPr lang="en-US" dirty="0" smtClean="0"/>
                        <a:t>Total</a:t>
                      </a:r>
                      <a:r>
                        <a:rPr lang="en-US" baseline="0" dirty="0" smtClean="0"/>
                        <a:t> clicks</a:t>
                      </a:r>
                      <a:endParaRPr lang="en-US" dirty="0"/>
                    </a:p>
                  </a:txBody>
                  <a:tcPr/>
                </a:tc>
                <a:tc>
                  <a:txBody>
                    <a:bodyPr/>
                    <a:lstStyle/>
                    <a:p>
                      <a:r>
                        <a:rPr lang="en-US" dirty="0" smtClean="0"/>
                        <a:t>16</a:t>
                      </a:r>
                      <a:endParaRPr lang="en-US" dirty="0"/>
                    </a:p>
                  </a:txBody>
                  <a:tcPr/>
                </a:tc>
              </a:tr>
            </a:tbl>
          </a:graphicData>
        </a:graphic>
      </p:graphicFrame>
      <p:pic>
        <p:nvPicPr>
          <p:cNvPr id="3" name="input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4864" y="838200"/>
            <a:ext cx="2764536" cy="2764536"/>
          </a:xfrm>
          <a:prstGeom prst="rect">
            <a:avLst/>
          </a:prstGeom>
        </p:spPr>
      </p:pic>
      <p:pic>
        <p:nvPicPr>
          <p:cNvPr id="5" name="input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54864" y="3886200"/>
            <a:ext cx="2812860" cy="2812860"/>
          </a:xfrm>
          <a:prstGeom prst="rect">
            <a:avLst/>
          </a:prstGeom>
        </p:spPr>
      </p:pic>
      <p:pic>
        <p:nvPicPr>
          <p:cNvPr id="10" name="movie_color1">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3581400" y="1676399"/>
            <a:ext cx="5051679" cy="5051679"/>
          </a:xfrm>
          <a:prstGeom prst="rect">
            <a:avLst/>
          </a:prstGeom>
        </p:spPr>
      </p:pic>
    </p:spTree>
    <p:extLst>
      <p:ext uri="{BB962C8B-B14F-4D97-AF65-F5344CB8AC3E}">
        <p14:creationId xmlns:p14="http://schemas.microsoft.com/office/powerpoint/2010/main" val="224000851"/>
      </p:ext>
    </p:extLst>
  </p:cSld>
  <p:clrMapOvr>
    <a:masterClrMapping/>
  </p:clrMapOvr>
  <mc:AlternateContent xmlns:mc="http://schemas.openxmlformats.org/markup-compatibility/2006" xmlns:p14="http://schemas.microsoft.com/office/powerpoint/2010/main">
    <mc:Choice Requires="p14">
      <p:transition p14:dur="10" advTm="7102"/>
    </mc:Choice>
    <mc:Fallback xmlns="">
      <p:transition advTm="7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67" fill="hold"/>
                                        <p:tgtEl>
                                          <p:spTgt spid="3"/>
                                        </p:tgtEl>
                                      </p:cBhvr>
                                    </p:cmd>
                                  </p:childTnLst>
                                </p:cTn>
                              </p:par>
                              <p:par>
                                <p:cTn id="7" presetID="1" presetClass="mediacall" presetSubtype="0" fill="hold" nodeType="withEffect">
                                  <p:stCondLst>
                                    <p:cond delay="0"/>
                                  </p:stCondLst>
                                  <p:childTnLst>
                                    <p:cmd type="call" cmd="playFrom(0.0)">
                                      <p:cBhvr>
                                        <p:cTn id="8" dur="6667" fill="hold"/>
                                        <p:tgtEl>
                                          <p:spTgt spid="5"/>
                                        </p:tgtEl>
                                      </p:cBhvr>
                                    </p:cmd>
                                  </p:childTnLst>
                                </p:cTn>
                              </p:par>
                              <p:par>
                                <p:cTn id="9" presetID="1" presetClass="mediacall" presetSubtype="0" fill="hold" nodeType="withEffect">
                                  <p:stCondLst>
                                    <p:cond delay="0"/>
                                  </p:stCondLst>
                                  <p:childTnLst>
                                    <p:cmd type="call" cmd="playFrom(0.0)">
                                      <p:cBhvr>
                                        <p:cTn id="10" dur="66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video>
              <p:cMediaNode vol="80000">
                <p:cTn id="12" fill="hold" display="0">
                  <p:stCondLst>
                    <p:cond delay="indefinite"/>
                  </p:stCondLst>
                </p:cTn>
                <p:tgtEl>
                  <p:spTgt spid="5"/>
                </p:tgtEl>
              </p:cMediaNode>
            </p:video>
            <p:video>
              <p:cMediaNode vol="80000">
                <p:cTn id="13" fill="hold" display="0">
                  <p:stCondLst>
                    <p:cond delay="indefinite"/>
                  </p:stCondLst>
                </p:cTn>
                <p:tgtEl>
                  <p:spTgt spid="10"/>
                </p:tgtEl>
              </p:cMediaNode>
            </p:video>
          </p:childTnLst>
        </p:cTn>
      </p:par>
    </p:tnLst>
  </p:timing>
  <p:extLst mod="1">
    <p:ext uri="{E180D4A7-C9FB-4DFB-919C-405C955672EB}">
      <p14:showEvtLst xmlns:p14="http://schemas.microsoft.com/office/powerpoint/2010/main">
        <p14:playEvt time="0" objId="3"/>
        <p14:playEvt time="0" objId="5"/>
        <p14:playEvt time="0" objId="10"/>
        <p14:stopEvt time="6774" objId="3"/>
        <p14:stopEvt time="6774" objId="5"/>
        <p14:stopEvt time="6792" objId="10"/>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put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8000" y="1317174"/>
            <a:ext cx="2711400" cy="2033550"/>
          </a:xfrm>
          <a:prstGeom prst="rect">
            <a:avLst/>
          </a:prstGeom>
          <a:effectLst/>
        </p:spPr>
      </p:pic>
      <p:pic>
        <p:nvPicPr>
          <p:cNvPr id="6" name="input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108000" y="4288974"/>
            <a:ext cx="2714168" cy="2035626"/>
          </a:xfrm>
          <a:prstGeom prst="rect">
            <a:avLst/>
          </a:prstGeom>
          <a:effectLst/>
        </p:spPr>
      </p:pic>
      <p:pic>
        <p:nvPicPr>
          <p:cNvPr id="10" name="movie_color1">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3048000" y="1562100"/>
            <a:ext cx="5943600" cy="4457700"/>
          </a:xfrm>
          <a:prstGeom prst="rect">
            <a:avLst/>
          </a:prstGeom>
          <a:effectLst/>
        </p:spPr>
      </p:pic>
      <p:graphicFrame>
        <p:nvGraphicFramePr>
          <p:cNvPr id="8" name="Table 7"/>
          <p:cNvGraphicFramePr>
            <a:graphicFrameLocks noGrp="1"/>
          </p:cNvGraphicFramePr>
          <p:nvPr>
            <p:extLst>
              <p:ext uri="{D42A27DB-BD31-4B8C-83A1-F6EECF244321}">
                <p14:modId xmlns:p14="http://schemas.microsoft.com/office/powerpoint/2010/main" val="3335327769"/>
              </p:ext>
            </p:extLst>
          </p:nvPr>
        </p:nvGraphicFramePr>
        <p:xfrm>
          <a:off x="6019800" y="152400"/>
          <a:ext cx="2971800" cy="1097280"/>
        </p:xfrm>
        <a:graphic>
          <a:graphicData uri="http://schemas.openxmlformats.org/drawingml/2006/table">
            <a:tbl>
              <a:tblPr firstRow="1" bandRow="1">
                <a:tableStyleId>{5C22544A-7EE6-4342-B048-85BDC9FD1C3A}</a:tableStyleId>
              </a:tblPr>
              <a:tblGrid>
                <a:gridCol w="2057400"/>
                <a:gridCol w="914400"/>
              </a:tblGrid>
              <a:tr h="345440">
                <a:tc>
                  <a:txBody>
                    <a:bodyPr/>
                    <a:lstStyle/>
                    <a:p>
                      <a:r>
                        <a:rPr lang="en-US" dirty="0" smtClean="0"/>
                        <a:t>Duration</a:t>
                      </a:r>
                      <a:endParaRPr lang="en-US" dirty="0"/>
                    </a:p>
                  </a:txBody>
                  <a:tcPr/>
                </a:tc>
                <a:tc>
                  <a:txBody>
                    <a:bodyPr/>
                    <a:lstStyle/>
                    <a:p>
                      <a:r>
                        <a:rPr lang="en-US" dirty="0" smtClean="0"/>
                        <a:t>160</a:t>
                      </a:r>
                      <a:endParaRPr lang="en-US" dirty="0"/>
                    </a:p>
                  </a:txBody>
                  <a:tcPr/>
                </a:tc>
              </a:tr>
              <a:tr h="345440">
                <a:tc>
                  <a:txBody>
                    <a:bodyPr/>
                    <a:lstStyle/>
                    <a:p>
                      <a:r>
                        <a:rPr lang="en-US" dirty="0" smtClean="0"/>
                        <a:t>Points</a:t>
                      </a:r>
                      <a:endParaRPr lang="en-US" dirty="0"/>
                    </a:p>
                  </a:txBody>
                  <a:tcPr/>
                </a:tc>
                <a:tc>
                  <a:txBody>
                    <a:bodyPr/>
                    <a:lstStyle/>
                    <a:p>
                      <a:r>
                        <a:rPr lang="en-US" dirty="0" smtClean="0"/>
                        <a:t>7</a:t>
                      </a:r>
                      <a:endParaRPr lang="en-US" dirty="0"/>
                    </a:p>
                  </a:txBody>
                  <a:tcPr/>
                </a:tc>
              </a:tr>
              <a:tr h="345440">
                <a:tc>
                  <a:txBody>
                    <a:bodyPr/>
                    <a:lstStyle/>
                    <a:p>
                      <a:r>
                        <a:rPr lang="en-US" dirty="0" smtClean="0"/>
                        <a:t>Total</a:t>
                      </a:r>
                      <a:r>
                        <a:rPr lang="en-US" baseline="0" dirty="0" smtClean="0"/>
                        <a:t> clicks</a:t>
                      </a:r>
                      <a:endParaRPr lang="en-US" dirty="0"/>
                    </a:p>
                  </a:txBody>
                  <a:tcPr/>
                </a:tc>
                <a:tc>
                  <a:txBody>
                    <a:bodyPr/>
                    <a:lstStyle/>
                    <a:p>
                      <a:r>
                        <a:rPr lang="en-US" dirty="0" smtClean="0"/>
                        <a:t>28</a:t>
                      </a:r>
                      <a:endParaRPr lang="en-US" dirty="0"/>
                    </a:p>
                  </a:txBody>
                  <a:tcPr/>
                </a:tc>
              </a:tr>
            </a:tbl>
          </a:graphicData>
        </a:graphic>
      </p:graphicFrame>
    </p:spTree>
    <p:extLst>
      <p:ext uri="{BB962C8B-B14F-4D97-AF65-F5344CB8AC3E}">
        <p14:creationId xmlns:p14="http://schemas.microsoft.com/office/powerpoint/2010/main" val="2014028714"/>
      </p:ext>
    </p:extLst>
  </p:cSld>
  <p:clrMapOvr>
    <a:masterClrMapping/>
  </p:clrMapOvr>
  <mc:AlternateContent xmlns:mc="http://schemas.openxmlformats.org/markup-compatibility/2006" xmlns:p14="http://schemas.microsoft.com/office/powerpoint/2010/main">
    <mc:Choice Requires="p14">
      <p:transition p14:dur="10" advTm="14933"/>
    </mc:Choice>
    <mc:Fallback xmlns="">
      <p:transition advTm="14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34" fill="hold"/>
                                        <p:tgtEl>
                                          <p:spTgt spid="4"/>
                                        </p:tgtEl>
                                      </p:cBhvr>
                                    </p:cmd>
                                  </p:childTnLst>
                                </p:cTn>
                              </p:par>
                              <p:par>
                                <p:cTn id="7" presetID="1" presetClass="mediacall" presetSubtype="0" fill="hold" nodeType="withEffect">
                                  <p:stCondLst>
                                    <p:cond delay="0"/>
                                  </p:stCondLst>
                                  <p:childTnLst>
                                    <p:cmd type="call" cmd="playFrom(0.0)">
                                      <p:cBhvr>
                                        <p:cTn id="8" dur="13334" fill="hold"/>
                                        <p:tgtEl>
                                          <p:spTgt spid="6"/>
                                        </p:tgtEl>
                                      </p:cBhvr>
                                    </p:cmd>
                                  </p:childTnLst>
                                </p:cTn>
                              </p:par>
                              <p:par>
                                <p:cTn id="9" presetID="1" presetClass="mediacall" presetSubtype="0" fill="hold" nodeType="withEffect">
                                  <p:stCondLst>
                                    <p:cond delay="0"/>
                                  </p:stCondLst>
                                  <p:childTnLst>
                                    <p:cmd type="call" cmd="playFrom(0.0)">
                                      <p:cBhvr>
                                        <p:cTn id="10" dur="133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video>
              <p:cMediaNode vol="80000">
                <p:cTn id="12" fill="hold" display="0">
                  <p:stCondLst>
                    <p:cond delay="indefinite"/>
                  </p:stCondLst>
                </p:cTn>
                <p:tgtEl>
                  <p:spTgt spid="6"/>
                </p:tgtEl>
              </p:cMediaNode>
            </p:video>
            <p:video>
              <p:cMediaNode vol="80000">
                <p:cTn id="13" fill="hold" display="0">
                  <p:stCondLst>
                    <p:cond delay="indefinite"/>
                  </p:stCondLst>
                </p:cTn>
                <p:tgtEl>
                  <p:spTgt spid="10"/>
                </p:tgtEl>
              </p:cMediaNode>
            </p:video>
          </p:childTnLst>
        </p:cTn>
      </p:par>
    </p:tnLst>
  </p:timing>
  <p:extLst mod="1">
    <p:ext uri="{E180D4A7-C9FB-4DFB-919C-405C955672EB}">
      <p14:showEvtLst xmlns:p14="http://schemas.microsoft.com/office/powerpoint/2010/main">
        <p14:playEvt time="0" objId="4"/>
        <p14:playEvt time="0" objId="6"/>
        <p14:playEvt time="0" objId="10"/>
        <p14:stopEvt time="13368" objId="4"/>
        <p14:stopEvt time="13422" objId="6"/>
        <p14:stopEvt time="13422" objId="10"/>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vie_color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83560" y="1600200"/>
            <a:ext cx="5831840" cy="4373880"/>
          </a:xfrm>
          <a:prstGeom prst="rect">
            <a:avLst/>
          </a:prstGeom>
        </p:spPr>
      </p:pic>
      <p:pic>
        <p:nvPicPr>
          <p:cNvPr id="3" name="input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126287" y="1295400"/>
            <a:ext cx="2777067" cy="2082800"/>
          </a:xfrm>
          <a:prstGeom prst="rect">
            <a:avLst/>
          </a:prstGeom>
        </p:spPr>
      </p:pic>
      <p:pic>
        <p:nvPicPr>
          <p:cNvPr id="5" name="input1">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113586" y="4191000"/>
            <a:ext cx="2726979" cy="204523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252476353"/>
              </p:ext>
            </p:extLst>
          </p:nvPr>
        </p:nvGraphicFramePr>
        <p:xfrm>
          <a:off x="6019800" y="121920"/>
          <a:ext cx="2971800" cy="1097280"/>
        </p:xfrm>
        <a:graphic>
          <a:graphicData uri="http://schemas.openxmlformats.org/drawingml/2006/table">
            <a:tbl>
              <a:tblPr firstRow="1" bandRow="1">
                <a:tableStyleId>{5C22544A-7EE6-4342-B048-85BDC9FD1C3A}</a:tableStyleId>
              </a:tblPr>
              <a:tblGrid>
                <a:gridCol w="2057400"/>
                <a:gridCol w="914400"/>
              </a:tblGrid>
              <a:tr h="345440">
                <a:tc>
                  <a:txBody>
                    <a:bodyPr/>
                    <a:lstStyle/>
                    <a:p>
                      <a:r>
                        <a:rPr lang="en-US" dirty="0" smtClean="0"/>
                        <a:t>Duration</a:t>
                      </a:r>
                      <a:endParaRPr lang="en-US" dirty="0"/>
                    </a:p>
                  </a:txBody>
                  <a:tcPr/>
                </a:tc>
                <a:tc>
                  <a:txBody>
                    <a:bodyPr/>
                    <a:lstStyle/>
                    <a:p>
                      <a:r>
                        <a:rPr lang="en-US" dirty="0" smtClean="0"/>
                        <a:t>80</a:t>
                      </a:r>
                      <a:endParaRPr lang="en-US" dirty="0"/>
                    </a:p>
                  </a:txBody>
                  <a:tcPr/>
                </a:tc>
              </a:tr>
              <a:tr h="345440">
                <a:tc>
                  <a:txBody>
                    <a:bodyPr/>
                    <a:lstStyle/>
                    <a:p>
                      <a:r>
                        <a:rPr lang="en-US" dirty="0" smtClean="0"/>
                        <a:t>Points</a:t>
                      </a:r>
                      <a:endParaRPr lang="en-US" dirty="0"/>
                    </a:p>
                  </a:txBody>
                  <a:tcPr/>
                </a:tc>
                <a:tc>
                  <a:txBody>
                    <a:bodyPr/>
                    <a:lstStyle/>
                    <a:p>
                      <a:r>
                        <a:rPr lang="en-US" dirty="0" smtClean="0"/>
                        <a:t>8</a:t>
                      </a:r>
                      <a:endParaRPr lang="en-US" dirty="0"/>
                    </a:p>
                  </a:txBody>
                  <a:tcPr/>
                </a:tc>
              </a:tr>
              <a:tr h="345440">
                <a:tc>
                  <a:txBody>
                    <a:bodyPr/>
                    <a:lstStyle/>
                    <a:p>
                      <a:r>
                        <a:rPr lang="en-US" dirty="0" smtClean="0"/>
                        <a:t>Total</a:t>
                      </a:r>
                      <a:r>
                        <a:rPr lang="en-US" baseline="0" dirty="0" smtClean="0"/>
                        <a:t> clicks</a:t>
                      </a:r>
                      <a:endParaRPr lang="en-US" dirty="0"/>
                    </a:p>
                  </a:txBody>
                  <a:tcPr/>
                </a:tc>
                <a:tc>
                  <a:txBody>
                    <a:bodyPr/>
                    <a:lstStyle/>
                    <a:p>
                      <a:r>
                        <a:rPr lang="en-US" dirty="0" smtClean="0"/>
                        <a:t>18</a:t>
                      </a:r>
                      <a:endParaRPr lang="en-US" dirty="0"/>
                    </a:p>
                  </a:txBody>
                  <a:tcPr/>
                </a:tc>
              </a:tr>
            </a:tbl>
          </a:graphicData>
        </a:graphic>
      </p:graphicFrame>
    </p:spTree>
    <p:extLst>
      <p:ext uri="{BB962C8B-B14F-4D97-AF65-F5344CB8AC3E}">
        <p14:creationId xmlns:p14="http://schemas.microsoft.com/office/powerpoint/2010/main" val="129011082"/>
      </p:ext>
    </p:extLst>
  </p:cSld>
  <p:clrMapOvr>
    <a:masterClrMapping/>
  </p:clrMapOvr>
  <mc:AlternateContent xmlns:mc="http://schemas.openxmlformats.org/markup-compatibility/2006" xmlns:p14="http://schemas.microsoft.com/office/powerpoint/2010/main">
    <mc:Choice Requires="p14">
      <p:transition p14:dur="10" advTm="8081"/>
    </mc:Choice>
    <mc:Fallback xmlns="">
      <p:transition advTm="8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67" fill="hold"/>
                                        <p:tgtEl>
                                          <p:spTgt spid="3"/>
                                        </p:tgtEl>
                                      </p:cBhvr>
                                    </p:cmd>
                                  </p:childTnLst>
                                </p:cTn>
                              </p:par>
                              <p:par>
                                <p:cTn id="7" presetID="1" presetClass="mediacall" presetSubtype="0" fill="hold" nodeType="withEffect">
                                  <p:stCondLst>
                                    <p:cond delay="0"/>
                                  </p:stCondLst>
                                  <p:childTnLst>
                                    <p:cmd type="call" cmd="playFrom(0.0)">
                                      <p:cBhvr>
                                        <p:cTn id="8" dur="6667" fill="hold"/>
                                        <p:tgtEl>
                                          <p:spTgt spid="5"/>
                                        </p:tgtEl>
                                      </p:cBhvr>
                                    </p:cmd>
                                  </p:childTnLst>
                                </p:cTn>
                              </p:par>
                              <p:par>
                                <p:cTn id="9" presetID="1" presetClass="mediacall" presetSubtype="0" fill="hold" nodeType="withEffect">
                                  <p:stCondLst>
                                    <p:cond delay="0"/>
                                  </p:stCondLst>
                                  <p:childTnLst>
                                    <p:cmd type="call" cmd="playFrom(0.0)">
                                      <p:cBhvr>
                                        <p:cTn id="10" dur="6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video>
              <p:cMediaNode vol="80000">
                <p:cTn id="12" fill="hold" display="0">
                  <p:stCondLst>
                    <p:cond delay="indefinite"/>
                  </p:stCondLst>
                </p:cTn>
                <p:tgtEl>
                  <p:spTgt spid="3"/>
                </p:tgtEl>
              </p:cMediaNode>
            </p:video>
            <p:video>
              <p:cMediaNode vol="80000">
                <p:cTn id="13" fill="hold" display="0">
                  <p:stCondLst>
                    <p:cond delay="indefinite"/>
                  </p:stCondLst>
                </p:cTn>
                <p:tgtEl>
                  <p:spTgt spid="5"/>
                </p:tgtEl>
              </p:cMediaNode>
            </p:video>
          </p:childTnLst>
        </p:cTn>
      </p:par>
    </p:tnLst>
  </p:timing>
  <p:extLst mod="1">
    <p:ext uri="{E180D4A7-C9FB-4DFB-919C-405C955672EB}">
      <p14:showEvtLst xmlns:p14="http://schemas.microsoft.com/office/powerpoint/2010/main">
        <p14:playEvt time="0" objId="3"/>
        <p14:playEvt time="0" objId="5"/>
        <p14:playEvt time="0" objId="2"/>
        <p14:stopEvt time="6724" objId="3"/>
        <p14:stopEvt time="6741" objId="2"/>
        <p14:stopEvt time="6741"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5120712" y="969851"/>
            <a:ext cx="3726000" cy="1216800"/>
            <a:chOff x="5535558" y="1311371"/>
            <a:chExt cx="2317027" cy="853106"/>
          </a:xfrm>
        </p:grpSpPr>
        <p:sp>
          <p:nvSpPr>
            <p:cNvPr id="17" name="TextBox 16"/>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latin typeface="微软雅黑" pitchFamily="34" charset="-122"/>
                  <a:ea typeface="微软雅黑" pitchFamily="34" charset="-122"/>
                </a:rPr>
                <a:t>Mesh-based</a:t>
              </a:r>
              <a:endParaRPr lang="zh-CN" altLang="en-US" sz="2400" b="1" dirty="0">
                <a:latin typeface="微软雅黑" pitchFamily="34" charset="-122"/>
                <a:ea typeface="微软雅黑" pitchFamily="34" charset="-122"/>
              </a:endParaRPr>
            </a:p>
          </p:txBody>
        </p:sp>
        <p:cxnSp>
          <p:nvCxnSpPr>
            <p:cNvPr id="11" name="直接连接符 10"/>
            <p:cNvCxnSpPr/>
            <p:nvPr/>
          </p:nvCxnSpPr>
          <p:spPr>
            <a:xfrm>
              <a:off x="5626508" y="1743788"/>
              <a:ext cx="0" cy="42068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流程图: 联系 11"/>
            <p:cNvSpPr/>
            <p:nvPr/>
          </p:nvSpPr>
          <p:spPr>
            <a:xfrm>
              <a:off x="5535558" y="1724471"/>
              <a:ext cx="169589" cy="169589"/>
            </a:xfrm>
            <a:prstGeom prst="flowChartConnector">
              <a:avLst/>
            </a:prstGeom>
            <a:solidFill>
              <a:srgbClr val="00B0F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a:off x="5632781" y="2152421"/>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5088965" y="2392969"/>
            <a:ext cx="3727164" cy="1216800"/>
            <a:chOff x="5535558" y="1311371"/>
            <a:chExt cx="2317027" cy="853106"/>
          </a:xfrm>
        </p:grpSpPr>
        <p:sp>
          <p:nvSpPr>
            <p:cNvPr id="30" name="TextBox 29"/>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solidFill>
                    <a:srgbClr val="FF0000"/>
                  </a:solidFill>
                  <a:latin typeface="微软雅黑" pitchFamily="34" charset="-122"/>
                  <a:ea typeface="微软雅黑" pitchFamily="34" charset="-122"/>
                </a:rPr>
                <a:t>Line-based</a:t>
              </a:r>
              <a:endParaRPr lang="zh-CN" altLang="en-US" sz="2400" b="1" dirty="0">
                <a:solidFill>
                  <a:srgbClr val="FF0000"/>
                </a:solidFill>
                <a:latin typeface="微软雅黑" pitchFamily="34" charset="-122"/>
                <a:ea typeface="微软雅黑" pitchFamily="34" charset="-122"/>
              </a:endParaRPr>
            </a:p>
          </p:txBody>
        </p:sp>
        <p:cxnSp>
          <p:nvCxnSpPr>
            <p:cNvPr id="31" name="直接连接符 30"/>
            <p:cNvCxnSpPr/>
            <p:nvPr/>
          </p:nvCxnSpPr>
          <p:spPr>
            <a:xfrm>
              <a:off x="5626508" y="1743788"/>
              <a:ext cx="0" cy="4206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流程图: 联系 31"/>
            <p:cNvSpPr/>
            <p:nvPr/>
          </p:nvSpPr>
          <p:spPr>
            <a:xfrm>
              <a:off x="5535558" y="1724471"/>
              <a:ext cx="169589" cy="169589"/>
            </a:xfrm>
            <a:prstGeom prst="flowChartConnector">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p:cNvCxnSpPr/>
            <p:nvPr/>
          </p:nvCxnSpPr>
          <p:spPr>
            <a:xfrm>
              <a:off x="5632781" y="2148655"/>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5088965" y="3923174"/>
            <a:ext cx="3727164" cy="1217515"/>
            <a:chOff x="5535558" y="1311371"/>
            <a:chExt cx="2317027" cy="853106"/>
          </a:xfrm>
        </p:grpSpPr>
        <p:sp>
          <p:nvSpPr>
            <p:cNvPr id="35" name="TextBox 34"/>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latin typeface="微软雅黑" pitchFamily="34" charset="-122"/>
                  <a:ea typeface="微软雅黑" pitchFamily="34" charset="-122"/>
                </a:rPr>
                <a:t>Point-based</a:t>
              </a:r>
              <a:endParaRPr lang="zh-CN" altLang="en-US" sz="2400" b="1" dirty="0">
                <a:latin typeface="微软雅黑" pitchFamily="34" charset="-122"/>
                <a:ea typeface="微软雅黑" pitchFamily="34" charset="-122"/>
              </a:endParaRPr>
            </a:p>
          </p:txBody>
        </p:sp>
        <p:cxnSp>
          <p:nvCxnSpPr>
            <p:cNvPr id="36" name="直接连接符 35"/>
            <p:cNvCxnSpPr/>
            <p:nvPr/>
          </p:nvCxnSpPr>
          <p:spPr>
            <a:xfrm>
              <a:off x="5626508" y="1743788"/>
              <a:ext cx="0" cy="4206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流程图: 联系 36"/>
            <p:cNvSpPr/>
            <p:nvPr/>
          </p:nvSpPr>
          <p:spPr>
            <a:xfrm>
              <a:off x="5535558" y="1724471"/>
              <a:ext cx="169589" cy="169589"/>
            </a:xfrm>
            <a:prstGeom prst="flowChartConnector">
              <a:avLst/>
            </a:pr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p:cNvCxnSpPr/>
            <p:nvPr/>
          </p:nvCxnSpPr>
          <p:spPr>
            <a:xfrm>
              <a:off x="5632781" y="2148655"/>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5071713" y="5261257"/>
            <a:ext cx="3744416" cy="1216800"/>
            <a:chOff x="5535558" y="1311371"/>
            <a:chExt cx="2317027" cy="853106"/>
          </a:xfrm>
        </p:grpSpPr>
        <p:sp>
          <p:nvSpPr>
            <p:cNvPr id="40" name="TextBox 39"/>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latin typeface="微软雅黑" pitchFamily="34" charset="-122"/>
                  <a:ea typeface="微软雅黑" pitchFamily="34" charset="-122"/>
                </a:rPr>
                <a:t>Image content based</a:t>
              </a:r>
              <a:endParaRPr lang="zh-CN" altLang="en-US" sz="2400" b="1" dirty="0">
                <a:latin typeface="微软雅黑" pitchFamily="34" charset="-122"/>
                <a:ea typeface="微软雅黑" pitchFamily="34" charset="-122"/>
              </a:endParaRPr>
            </a:p>
          </p:txBody>
        </p:sp>
        <p:cxnSp>
          <p:nvCxnSpPr>
            <p:cNvPr id="41" name="直接连接符 40"/>
            <p:cNvCxnSpPr/>
            <p:nvPr/>
          </p:nvCxnSpPr>
          <p:spPr>
            <a:xfrm>
              <a:off x="5626508" y="1743788"/>
              <a:ext cx="0" cy="4206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流程图: 联系 41"/>
            <p:cNvSpPr/>
            <p:nvPr/>
          </p:nvSpPr>
          <p:spPr>
            <a:xfrm>
              <a:off x="5535558" y="1724471"/>
              <a:ext cx="169589" cy="169589"/>
            </a:xfrm>
            <a:prstGeom prst="flowChartConnector">
              <a:avLst/>
            </a:prstGeom>
            <a:solidFill>
              <a:schemeClr val="accent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连接符 42"/>
            <p:cNvCxnSpPr/>
            <p:nvPr/>
          </p:nvCxnSpPr>
          <p:spPr>
            <a:xfrm>
              <a:off x="5632781" y="2148655"/>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2" name="AutoShape 26"/>
          <p:cNvSpPr>
            <a:spLocks noChangeArrowheads="1"/>
          </p:cNvSpPr>
          <p:nvPr/>
        </p:nvSpPr>
        <p:spPr bwMode="auto">
          <a:xfrm>
            <a:off x="4572000" y="4053954"/>
            <a:ext cx="360362" cy="311150"/>
          </a:xfrm>
          <a:prstGeom prst="hexagon">
            <a:avLst>
              <a:gd name="adj" fmla="val 28954"/>
              <a:gd name="vf" fmla="val 115470"/>
            </a:avLst>
          </a:prstGeom>
          <a:solidFill>
            <a:schemeClr val="bg1">
              <a:lumMod val="75000"/>
              <a:alpha val="14117"/>
            </a:schemeClr>
          </a:solidFill>
          <a:ln w="9525">
            <a:solidFill>
              <a:schemeClr val="bg1"/>
            </a:solidFill>
            <a:miter lim="800000"/>
            <a:headEnd/>
            <a:tailEnd/>
          </a:ln>
          <a:effectLst/>
          <a:extLst/>
        </p:spPr>
        <p:txBody>
          <a:bodyPr wrap="none" anchor="ctr"/>
          <a:lstStyle/>
          <a:p>
            <a:endParaRPr lang="zh-CN" altLang="en-US"/>
          </a:p>
        </p:txBody>
      </p:sp>
      <p:graphicFrame>
        <p:nvGraphicFramePr>
          <p:cNvPr id="4" name="Object 3"/>
          <p:cNvGraphicFramePr>
            <a:graphicFrameLocks noChangeAspect="1"/>
          </p:cNvGraphicFramePr>
          <p:nvPr>
            <p:extLst/>
          </p:nvPr>
        </p:nvGraphicFramePr>
        <p:xfrm>
          <a:off x="107504" y="1340768"/>
          <a:ext cx="2371615" cy="1794112"/>
        </p:xfrm>
        <a:graphic>
          <a:graphicData uri="http://schemas.openxmlformats.org/presentationml/2006/ole">
            <mc:AlternateContent xmlns:mc="http://schemas.openxmlformats.org/markup-compatibility/2006">
              <mc:Choice xmlns:v="urn:schemas-microsoft-com:vml" Requires="v">
                <p:oleObj spid="_x0000_s2617" name="Image" r:id="rId4" imgW="3911040" imgH="2958480" progId="Photoshop.Image.12">
                  <p:embed/>
                </p:oleObj>
              </mc:Choice>
              <mc:Fallback>
                <p:oleObj name="Image" r:id="rId4" imgW="3911040" imgH="2958480" progId="Photoshop.Image.12">
                  <p:embed/>
                  <p:pic>
                    <p:nvPicPr>
                      <p:cNvPr id="0" name=""/>
                      <p:cNvPicPr/>
                      <p:nvPr/>
                    </p:nvPicPr>
                    <p:blipFill>
                      <a:blip r:embed="rId5"/>
                      <a:stretch>
                        <a:fillRect/>
                      </a:stretch>
                    </p:blipFill>
                    <p:spPr>
                      <a:xfrm>
                        <a:off x="107504" y="1340768"/>
                        <a:ext cx="2371615" cy="1794112"/>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65088" y="3867390"/>
          <a:ext cx="2456222" cy="1864928"/>
        </p:xfrm>
        <a:graphic>
          <a:graphicData uri="http://schemas.openxmlformats.org/presentationml/2006/ole">
            <mc:AlternateContent xmlns:mc="http://schemas.openxmlformats.org/markup-compatibility/2006">
              <mc:Choice xmlns:v="urn:schemas-microsoft-com:vml" Requires="v">
                <p:oleObj spid="_x0000_s2618" name="Image" r:id="rId6" imgW="3898080" imgH="2958480" progId="Photoshop.Image.12">
                  <p:embed/>
                </p:oleObj>
              </mc:Choice>
              <mc:Fallback>
                <p:oleObj name="Image" r:id="rId6" imgW="3898080" imgH="2958480" progId="Photoshop.Image.12">
                  <p:embed/>
                  <p:pic>
                    <p:nvPicPr>
                      <p:cNvPr id="0" name=""/>
                      <p:cNvPicPr/>
                      <p:nvPr/>
                    </p:nvPicPr>
                    <p:blipFill>
                      <a:blip r:embed="rId7"/>
                      <a:stretch>
                        <a:fillRect/>
                      </a:stretch>
                    </p:blipFill>
                    <p:spPr>
                      <a:xfrm>
                        <a:off x="65088" y="3867390"/>
                        <a:ext cx="2456222" cy="1864928"/>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2627784" y="2613569"/>
          <a:ext cx="2505707" cy="1895551"/>
        </p:xfrm>
        <a:graphic>
          <a:graphicData uri="http://schemas.openxmlformats.org/presentationml/2006/ole">
            <mc:AlternateContent xmlns:mc="http://schemas.openxmlformats.org/markup-compatibility/2006">
              <mc:Choice xmlns:v="urn:schemas-microsoft-com:vml" Requires="v">
                <p:oleObj spid="_x0000_s2619" name="Image" r:id="rId8" imgW="3911040" imgH="2958480" progId="Photoshop.Image.12">
                  <p:embed/>
                </p:oleObj>
              </mc:Choice>
              <mc:Fallback>
                <p:oleObj name="Image" r:id="rId8" imgW="3911040" imgH="2958480" progId="Photoshop.Image.12">
                  <p:embed/>
                  <p:pic>
                    <p:nvPicPr>
                      <p:cNvPr id="0" name=""/>
                      <p:cNvPicPr/>
                      <p:nvPr/>
                    </p:nvPicPr>
                    <p:blipFill>
                      <a:blip r:embed="rId9"/>
                      <a:stretch>
                        <a:fillRect/>
                      </a:stretch>
                    </p:blipFill>
                    <p:spPr>
                      <a:xfrm>
                        <a:off x="2627784" y="2613569"/>
                        <a:ext cx="2505707" cy="1895551"/>
                      </a:xfrm>
                      <a:prstGeom prst="rect">
                        <a:avLst/>
                      </a:prstGeom>
                    </p:spPr>
                  </p:pic>
                </p:oleObj>
              </mc:Fallback>
            </mc:AlternateContent>
          </a:graphicData>
        </a:graphic>
      </p:graphicFrame>
      <p:sp>
        <p:nvSpPr>
          <p:cNvPr id="44" name="TextBox 43"/>
          <p:cNvSpPr txBox="1"/>
          <p:nvPr/>
        </p:nvSpPr>
        <p:spPr>
          <a:xfrm>
            <a:off x="1373399" y="6084004"/>
            <a:ext cx="2295821" cy="369332"/>
          </a:xfrm>
          <a:prstGeom prst="rect">
            <a:avLst/>
          </a:prstGeom>
          <a:noFill/>
        </p:spPr>
        <p:txBody>
          <a:bodyPr wrap="none" rtlCol="0">
            <a:spAutoFit/>
          </a:bodyPr>
          <a:lstStyle/>
          <a:p>
            <a:r>
              <a:rPr lang="en-US" altLang="zh-CN" dirty="0" smtClean="0"/>
              <a:t>[</a:t>
            </a:r>
            <a:r>
              <a:rPr lang="en-US" altLang="zh-CN" dirty="0" err="1" smtClean="0"/>
              <a:t>Beier</a:t>
            </a:r>
            <a:r>
              <a:rPr lang="en-US" altLang="zh-CN" dirty="0" smtClean="0"/>
              <a:t> 1992, </a:t>
            </a:r>
            <a:r>
              <a:rPr lang="en-US" altLang="zh-CN" dirty="0"/>
              <a:t>Lee 1998</a:t>
            </a:r>
            <a:r>
              <a:rPr lang="en-US" altLang="zh-CN" dirty="0" smtClean="0"/>
              <a:t>]</a:t>
            </a:r>
            <a:endParaRPr lang="zh-CN" altLang="en-US" dirty="0"/>
          </a:p>
        </p:txBody>
      </p:sp>
      <p:sp>
        <p:nvSpPr>
          <p:cNvPr id="45" name="标题 1"/>
          <p:cNvSpPr txBox="1">
            <a:spLocks/>
          </p:cNvSpPr>
          <p:nvPr/>
        </p:nvSpPr>
        <p:spPr>
          <a:xfrm>
            <a:off x="-2286000" y="126963"/>
            <a:ext cx="9144000" cy="990600"/>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lang="en-US" sz="3600" kern="1200">
                <a:solidFill>
                  <a:schemeClr val="tx2"/>
                </a:solidFill>
                <a:effectLst>
                  <a:outerShdw blurRad="50800" dist="25400" dir="2700000" algn="tl">
                    <a:schemeClr val="tx1">
                      <a:alpha val="30000"/>
                    </a:schemeClr>
                  </a:outerShdw>
                </a:effectLst>
                <a:latin typeface="+mj-lt"/>
                <a:ea typeface="+mj-ea"/>
                <a:cs typeface="+mj-cs"/>
              </a:defRPr>
            </a:lvl1pPr>
          </a:lstStyle>
          <a:p>
            <a:pPr fontAlgn="auto">
              <a:spcAft>
                <a:spcPts val="0"/>
              </a:spcAft>
            </a:pPr>
            <a:r>
              <a:rPr lang="en-US" altLang="zh-CN" dirty="0" smtClean="0"/>
              <a:t>Related work</a:t>
            </a:r>
          </a:p>
          <a:p>
            <a:pPr fontAlgn="auto">
              <a:spcAft>
                <a:spcPts val="0"/>
              </a:spcAft>
            </a:pPr>
            <a:r>
              <a:rPr lang="en-US" altLang="zh-CN" dirty="0" smtClean="0"/>
              <a:t>--image morphing</a:t>
            </a:r>
            <a:endParaRPr lang="en-US" altLang="zh-CN" dirty="0"/>
          </a:p>
        </p:txBody>
      </p:sp>
    </p:spTree>
    <p:extLst>
      <p:ext uri="{BB962C8B-B14F-4D97-AF65-F5344CB8AC3E}">
        <p14:creationId xmlns:p14="http://schemas.microsoft.com/office/powerpoint/2010/main" val="2497194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vie_color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93530" y="1600200"/>
            <a:ext cx="5831128" cy="4373346"/>
          </a:xfrm>
          <a:prstGeom prst="rect">
            <a:avLst/>
          </a:prstGeom>
        </p:spPr>
      </p:pic>
      <p:pic>
        <p:nvPicPr>
          <p:cNvPr id="5" name="input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135813" y="1295400"/>
            <a:ext cx="2693112" cy="2019834"/>
          </a:xfrm>
          <a:prstGeom prst="rect">
            <a:avLst/>
          </a:prstGeom>
        </p:spPr>
      </p:pic>
      <p:pic>
        <p:nvPicPr>
          <p:cNvPr id="7" name="input1">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126288" y="4267200"/>
            <a:ext cx="2702637" cy="2026978"/>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968551857"/>
              </p:ext>
            </p:extLst>
          </p:nvPr>
        </p:nvGraphicFramePr>
        <p:xfrm>
          <a:off x="6019800" y="152400"/>
          <a:ext cx="2971800" cy="1097280"/>
        </p:xfrm>
        <a:graphic>
          <a:graphicData uri="http://schemas.openxmlformats.org/drawingml/2006/table">
            <a:tbl>
              <a:tblPr firstRow="1" bandRow="1">
                <a:tableStyleId>{5C22544A-7EE6-4342-B048-85BDC9FD1C3A}</a:tableStyleId>
              </a:tblPr>
              <a:tblGrid>
                <a:gridCol w="2057400"/>
                <a:gridCol w="914400"/>
              </a:tblGrid>
              <a:tr h="345440">
                <a:tc>
                  <a:txBody>
                    <a:bodyPr/>
                    <a:lstStyle/>
                    <a:p>
                      <a:r>
                        <a:rPr lang="en-US" dirty="0" smtClean="0"/>
                        <a:t>Duration</a:t>
                      </a:r>
                      <a:endParaRPr lang="en-US" dirty="0"/>
                    </a:p>
                  </a:txBody>
                  <a:tcPr/>
                </a:tc>
                <a:tc>
                  <a:txBody>
                    <a:bodyPr/>
                    <a:lstStyle/>
                    <a:p>
                      <a:r>
                        <a:rPr lang="en-US" dirty="0" smtClean="0"/>
                        <a:t>100</a:t>
                      </a:r>
                      <a:endParaRPr lang="en-US" dirty="0"/>
                    </a:p>
                  </a:txBody>
                  <a:tcPr/>
                </a:tc>
              </a:tr>
              <a:tr h="345440">
                <a:tc>
                  <a:txBody>
                    <a:bodyPr/>
                    <a:lstStyle/>
                    <a:p>
                      <a:r>
                        <a:rPr lang="en-US" dirty="0" smtClean="0"/>
                        <a:t>Points</a:t>
                      </a:r>
                      <a:endParaRPr lang="en-US" dirty="0"/>
                    </a:p>
                  </a:txBody>
                  <a:tcPr/>
                </a:tc>
                <a:tc>
                  <a:txBody>
                    <a:bodyPr/>
                    <a:lstStyle/>
                    <a:p>
                      <a:r>
                        <a:rPr lang="en-US" dirty="0" smtClean="0"/>
                        <a:t>8</a:t>
                      </a:r>
                      <a:endParaRPr lang="en-US" dirty="0"/>
                    </a:p>
                  </a:txBody>
                  <a:tcPr/>
                </a:tc>
              </a:tr>
              <a:tr h="345440">
                <a:tc>
                  <a:txBody>
                    <a:bodyPr/>
                    <a:lstStyle/>
                    <a:p>
                      <a:r>
                        <a:rPr lang="en-US" dirty="0" smtClean="0"/>
                        <a:t>Total</a:t>
                      </a:r>
                      <a:r>
                        <a:rPr lang="en-US" baseline="0" dirty="0" smtClean="0"/>
                        <a:t> clicks</a:t>
                      </a:r>
                      <a:endParaRPr lang="en-US" dirty="0"/>
                    </a:p>
                  </a:txBody>
                  <a:tcPr/>
                </a:tc>
                <a:tc>
                  <a:txBody>
                    <a:bodyPr/>
                    <a:lstStyle/>
                    <a:p>
                      <a:r>
                        <a:rPr lang="en-US" dirty="0" smtClean="0"/>
                        <a:t>32</a:t>
                      </a:r>
                      <a:endParaRPr lang="en-US" dirty="0"/>
                    </a:p>
                  </a:txBody>
                  <a:tcPr/>
                </a:tc>
              </a:tr>
            </a:tbl>
          </a:graphicData>
        </a:graphic>
      </p:graphicFrame>
    </p:spTree>
    <p:extLst>
      <p:ext uri="{BB962C8B-B14F-4D97-AF65-F5344CB8AC3E}">
        <p14:creationId xmlns:p14="http://schemas.microsoft.com/office/powerpoint/2010/main" val="3006797085"/>
      </p:ext>
    </p:extLst>
  </p:cSld>
  <p:clrMapOvr>
    <a:masterClrMapping/>
  </p:clrMapOvr>
  <mc:AlternateContent xmlns:mc="http://schemas.openxmlformats.org/markup-compatibility/2006" xmlns:p14="http://schemas.microsoft.com/office/powerpoint/2010/main">
    <mc:Choice Requires="p14">
      <p:transition p14:dur="10" advTm="9701"/>
    </mc:Choice>
    <mc:Fallback xmlns="">
      <p:transition advTm="9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34" fill="hold"/>
                                        <p:tgtEl>
                                          <p:spTgt spid="4"/>
                                        </p:tgtEl>
                                      </p:cBhvr>
                                    </p:cmd>
                                  </p:childTnLst>
                                </p:cTn>
                              </p:par>
                              <p:par>
                                <p:cTn id="7" presetID="1" presetClass="mediacall" presetSubtype="0" fill="hold" nodeType="withEffect">
                                  <p:stCondLst>
                                    <p:cond delay="0"/>
                                  </p:stCondLst>
                                  <p:childTnLst>
                                    <p:cmd type="call" cmd="playFrom(0.0)">
                                      <p:cBhvr>
                                        <p:cTn id="8" dur="9400" fill="hold"/>
                                        <p:tgtEl>
                                          <p:spTgt spid="5"/>
                                        </p:tgtEl>
                                      </p:cBhvr>
                                    </p:cmd>
                                  </p:childTnLst>
                                </p:cTn>
                              </p:par>
                              <p:par>
                                <p:cTn id="9" presetID="1" presetClass="mediacall" presetSubtype="0" fill="hold" nodeType="withEffect">
                                  <p:stCondLst>
                                    <p:cond delay="0"/>
                                  </p:stCondLst>
                                  <p:childTnLst>
                                    <p:cmd type="call" cmd="playFrom(0.0)">
                                      <p:cBhvr>
                                        <p:cTn id="10" dur="93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video>
              <p:cMediaNode vol="80000">
                <p:cTn id="12" fill="hold" display="0">
                  <p:stCondLst>
                    <p:cond delay="indefinite"/>
                  </p:stCondLst>
                </p:cTn>
                <p:tgtEl>
                  <p:spTgt spid="5"/>
                </p:tgtEl>
              </p:cMediaNode>
            </p:video>
            <p:video>
              <p:cMediaNode vol="80000">
                <p:cTn id="13" fill="hold" display="0">
                  <p:stCondLst>
                    <p:cond delay="indefinite"/>
                  </p:stCondLst>
                </p:cTn>
                <p:tgtEl>
                  <p:spTgt spid="7"/>
                </p:tgtEl>
              </p:cMediaNode>
            </p:video>
          </p:childTnLst>
        </p:cTn>
      </p:par>
    </p:tnLst>
  </p:timing>
  <p:extLst mod="1">
    <p:ext uri="{E180D4A7-C9FB-4DFB-919C-405C955672EB}">
      <p14:showEvtLst xmlns:p14="http://schemas.microsoft.com/office/powerpoint/2010/main">
        <p14:playEvt time="0" objId="4"/>
        <p14:playEvt time="0" objId="5"/>
        <p14:playEvt time="0" objId="7"/>
        <p14:stopEvt time="9404" objId="4"/>
        <p14:stopEvt time="9421" objId="7"/>
        <p14:stopEvt time="9488" objId="5"/>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ovie_color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997200" y="1600200"/>
            <a:ext cx="5994400" cy="4495800"/>
          </a:xfrm>
          <a:prstGeom prst="rect">
            <a:avLst/>
          </a:prstGeom>
        </p:spPr>
      </p:pic>
      <p:pic>
        <p:nvPicPr>
          <p:cNvPr id="8" name="input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126288" y="1295400"/>
            <a:ext cx="2693112" cy="2019834"/>
          </a:xfrm>
          <a:prstGeom prst="rect">
            <a:avLst/>
          </a:prstGeom>
        </p:spPr>
      </p:pic>
      <p:pic>
        <p:nvPicPr>
          <p:cNvPr id="9" name="input1">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126288" y="4267200"/>
            <a:ext cx="2693112" cy="2019834"/>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513590202"/>
              </p:ext>
            </p:extLst>
          </p:nvPr>
        </p:nvGraphicFramePr>
        <p:xfrm>
          <a:off x="6019800" y="152400"/>
          <a:ext cx="2971800" cy="1097280"/>
        </p:xfrm>
        <a:graphic>
          <a:graphicData uri="http://schemas.openxmlformats.org/drawingml/2006/table">
            <a:tbl>
              <a:tblPr firstRow="1" bandRow="1">
                <a:tableStyleId>{5C22544A-7EE6-4342-B048-85BDC9FD1C3A}</a:tableStyleId>
              </a:tblPr>
              <a:tblGrid>
                <a:gridCol w="2057400"/>
                <a:gridCol w="914400"/>
              </a:tblGrid>
              <a:tr h="345440">
                <a:tc>
                  <a:txBody>
                    <a:bodyPr/>
                    <a:lstStyle/>
                    <a:p>
                      <a:r>
                        <a:rPr lang="en-US" dirty="0" smtClean="0"/>
                        <a:t>Duration</a:t>
                      </a:r>
                      <a:endParaRPr lang="en-US" dirty="0"/>
                    </a:p>
                  </a:txBody>
                  <a:tcPr/>
                </a:tc>
                <a:tc>
                  <a:txBody>
                    <a:bodyPr/>
                    <a:lstStyle/>
                    <a:p>
                      <a:r>
                        <a:rPr lang="en-US" dirty="0" smtClean="0"/>
                        <a:t>110</a:t>
                      </a:r>
                      <a:endParaRPr lang="en-US" dirty="0"/>
                    </a:p>
                  </a:txBody>
                  <a:tcPr/>
                </a:tc>
              </a:tr>
              <a:tr h="345440">
                <a:tc>
                  <a:txBody>
                    <a:bodyPr/>
                    <a:lstStyle/>
                    <a:p>
                      <a:r>
                        <a:rPr lang="en-US" dirty="0" smtClean="0"/>
                        <a:t>Points</a:t>
                      </a:r>
                      <a:endParaRPr lang="en-US" dirty="0"/>
                    </a:p>
                  </a:txBody>
                  <a:tcPr/>
                </a:tc>
                <a:tc>
                  <a:txBody>
                    <a:bodyPr/>
                    <a:lstStyle/>
                    <a:p>
                      <a:r>
                        <a:rPr lang="en-US" dirty="0" smtClean="0"/>
                        <a:t>8</a:t>
                      </a:r>
                      <a:endParaRPr lang="en-US" dirty="0"/>
                    </a:p>
                  </a:txBody>
                  <a:tcPr/>
                </a:tc>
              </a:tr>
              <a:tr h="345440">
                <a:tc>
                  <a:txBody>
                    <a:bodyPr/>
                    <a:lstStyle/>
                    <a:p>
                      <a:r>
                        <a:rPr lang="en-US" dirty="0" smtClean="0"/>
                        <a:t>Total</a:t>
                      </a:r>
                      <a:r>
                        <a:rPr lang="en-US" baseline="0" dirty="0" smtClean="0"/>
                        <a:t> clicks</a:t>
                      </a:r>
                      <a:endParaRPr lang="en-US" dirty="0"/>
                    </a:p>
                  </a:txBody>
                  <a:tcPr/>
                </a:tc>
                <a:tc>
                  <a:txBody>
                    <a:bodyPr/>
                    <a:lstStyle/>
                    <a:p>
                      <a:r>
                        <a:rPr lang="en-US" dirty="0" smtClean="0"/>
                        <a:t>37</a:t>
                      </a:r>
                      <a:endParaRPr lang="en-US" dirty="0"/>
                    </a:p>
                  </a:txBody>
                  <a:tcPr/>
                </a:tc>
              </a:tr>
            </a:tbl>
          </a:graphicData>
        </a:graphic>
      </p:graphicFrame>
    </p:spTree>
    <p:extLst>
      <p:ext uri="{BB962C8B-B14F-4D97-AF65-F5344CB8AC3E}">
        <p14:creationId xmlns:p14="http://schemas.microsoft.com/office/powerpoint/2010/main" val="332128994"/>
      </p:ext>
    </p:extLst>
  </p:cSld>
  <p:clrMapOvr>
    <a:masterClrMapping/>
  </p:clrMapOvr>
  <mc:AlternateContent xmlns:mc="http://schemas.openxmlformats.org/markup-compatibility/2006" xmlns:p14="http://schemas.microsoft.com/office/powerpoint/2010/main">
    <mc:Choice Requires="p14">
      <p:transition p14:dur="10" advTm="10228"/>
    </mc:Choice>
    <mc:Fallback xmlns="">
      <p:transition advTm="10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8"/>
                                        </p:tgtEl>
                                      </p:cBhvr>
                                    </p:cmd>
                                  </p:childTnLst>
                                </p:cTn>
                              </p:par>
                              <p:par>
                                <p:cTn id="7" presetID="1" presetClass="mediacall" presetSubtype="0" fill="hold" nodeType="withEffect">
                                  <p:stCondLst>
                                    <p:cond delay="0"/>
                                  </p:stCondLst>
                                  <p:childTnLst>
                                    <p:cmd type="call" cmd="playFrom(0.0)">
                                      <p:cBhvr>
                                        <p:cTn id="8" dur="9334" fill="hold"/>
                                        <p:tgtEl>
                                          <p:spTgt spid="9"/>
                                        </p:tgtEl>
                                      </p:cBhvr>
                                    </p:cmd>
                                  </p:childTnLst>
                                </p:cTn>
                              </p:par>
                              <p:par>
                                <p:cTn id="9" presetID="1" presetClass="mediacall" presetSubtype="0" fill="hold" nodeType="withEffect">
                                  <p:stCondLst>
                                    <p:cond delay="0"/>
                                  </p:stCondLst>
                                  <p:childTnLst>
                                    <p:cmd type="call" cmd="playFrom(0.0)">
                                      <p:cBhvr>
                                        <p:cTn id="10" dur="93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video>
              <p:cMediaNode vol="80000">
                <p:cTn id="12" fill="hold" display="0">
                  <p:stCondLst>
                    <p:cond delay="indefinite"/>
                  </p:stCondLst>
                </p:cTn>
                <p:tgtEl>
                  <p:spTgt spid="8"/>
                </p:tgtEl>
              </p:cMediaNode>
            </p:video>
            <p:video>
              <p:cMediaNode vol="80000">
                <p:cTn id="13" fill="hold" display="0">
                  <p:stCondLst>
                    <p:cond delay="indefinite"/>
                  </p:stCondLst>
                </p:cTn>
                <p:tgtEl>
                  <p:spTgt spid="9"/>
                </p:tgtEl>
              </p:cMediaNode>
            </p:video>
          </p:childTnLst>
        </p:cTn>
      </p:par>
    </p:tnLst>
  </p:timing>
  <p:extLst mod="1">
    <p:ext uri="{E180D4A7-C9FB-4DFB-919C-405C955672EB}">
      <p14:showEvtLst xmlns:p14="http://schemas.microsoft.com/office/powerpoint/2010/main">
        <p14:playEvt time="0" objId="8"/>
        <p14:playEvt time="0" objId="9"/>
        <p14:playEvt time="0" objId="5"/>
        <p14:stopEvt time="9391" objId="9"/>
        <p14:stopEvt time="9409" objId="5"/>
        <p14:stopEvt time="10043" objId="8"/>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43000" y="5629869"/>
            <a:ext cx="2616165" cy="615553"/>
          </a:xfrm>
          <a:prstGeom prst="rect">
            <a:avLst/>
          </a:prstGeom>
          <a:noFill/>
        </p:spPr>
        <p:txBody>
          <a:bodyPr wrap="none" lIns="18288" tIns="0" rIns="18288" bIns="0" rtlCol="0">
            <a:spAutoFit/>
          </a:bodyPr>
          <a:lstStyle/>
          <a:p>
            <a:r>
              <a:rPr lang="en-US" dirty="0">
                <a:effectLst/>
                <a:latin typeface="+mj-ea"/>
              </a:rPr>
              <a:t>b</a:t>
            </a:r>
            <a:r>
              <a:rPr lang="en-US" dirty="0" smtClean="0">
                <a:effectLst/>
                <a:latin typeface="+mj-ea"/>
              </a:rPr>
              <a:t>efore synchronization</a:t>
            </a:r>
            <a:endParaRPr lang="en-US" baseline="-25000" dirty="0">
              <a:effectLst/>
              <a:latin typeface="+mj-ea"/>
            </a:endParaRPr>
          </a:p>
          <a:p>
            <a:endParaRPr lang="en-US" dirty="0" err="1" smtClean="0">
              <a:effectLst/>
            </a:endParaRPr>
          </a:p>
        </p:txBody>
      </p:sp>
      <p:sp>
        <p:nvSpPr>
          <p:cNvPr id="7" name="TextBox 6"/>
          <p:cNvSpPr txBox="1"/>
          <p:nvPr/>
        </p:nvSpPr>
        <p:spPr>
          <a:xfrm>
            <a:off x="5681271" y="5632847"/>
            <a:ext cx="2401363" cy="615553"/>
          </a:xfrm>
          <a:prstGeom prst="rect">
            <a:avLst/>
          </a:prstGeom>
          <a:noFill/>
        </p:spPr>
        <p:txBody>
          <a:bodyPr wrap="none" lIns="18288" tIns="0" rIns="18288" bIns="0" rtlCol="0">
            <a:spAutoFit/>
          </a:bodyPr>
          <a:lstStyle/>
          <a:p>
            <a:r>
              <a:rPr lang="en-US" dirty="0">
                <a:effectLst/>
                <a:latin typeface="+mj-ea"/>
              </a:rPr>
              <a:t>a</a:t>
            </a:r>
            <a:r>
              <a:rPr lang="en-US" dirty="0" smtClean="0">
                <a:effectLst/>
                <a:latin typeface="+mj-ea"/>
              </a:rPr>
              <a:t>fter synchronization</a:t>
            </a:r>
            <a:endParaRPr lang="en-US" baseline="-25000" dirty="0">
              <a:effectLst/>
              <a:latin typeface="+mj-ea"/>
            </a:endParaRPr>
          </a:p>
          <a:p>
            <a:endParaRPr lang="en-US" dirty="0" err="1" smtClean="0">
              <a:effectLst/>
            </a:endParaRPr>
          </a:p>
        </p:txBody>
      </p:sp>
      <p:pic>
        <p:nvPicPr>
          <p:cNvPr id="2" name="afterresamp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24400" y="1066800"/>
            <a:ext cx="4267200" cy="4267200"/>
          </a:xfrm>
          <a:prstGeom prst="rect">
            <a:avLst/>
          </a:prstGeom>
        </p:spPr>
      </p:pic>
      <p:pic>
        <p:nvPicPr>
          <p:cNvPr id="3" name="beforeresampl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52400" y="1066800"/>
            <a:ext cx="4267200" cy="4267200"/>
          </a:xfrm>
          <a:prstGeom prst="rect">
            <a:avLst/>
          </a:prstGeom>
        </p:spPr>
      </p:pic>
    </p:spTree>
    <p:extLst>
      <p:ext uri="{BB962C8B-B14F-4D97-AF65-F5344CB8AC3E}">
        <p14:creationId xmlns:p14="http://schemas.microsoft.com/office/powerpoint/2010/main" val="3968575177"/>
      </p:ext>
    </p:extLst>
  </p:cSld>
  <p:clrMapOvr>
    <a:masterClrMapping/>
  </p:clrMapOvr>
  <mc:AlternateContent xmlns:mc="http://schemas.openxmlformats.org/markup-compatibility/2006" xmlns:p14="http://schemas.microsoft.com/office/powerpoint/2010/main">
    <mc:Choice Requires="p14">
      <p:transition p14:dur="10" advTm="5413"/>
    </mc:Choice>
    <mc:Fallback xmlns="">
      <p:transition advTm="5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00" fill="hold"/>
                                        <p:tgtEl>
                                          <p:spTgt spid="2"/>
                                        </p:tgtEl>
                                      </p:cBhvr>
                                    </p:cmd>
                                  </p:childTnLst>
                                </p:cTn>
                              </p:par>
                              <p:par>
                                <p:cTn id="7" presetID="1" presetClass="mediacall" presetSubtype="0" fill="hold" nodeType="withEffect">
                                  <p:stCondLst>
                                    <p:cond delay="0"/>
                                  </p:stCondLst>
                                  <p:childTnLst>
                                    <p:cmd type="call" cmd="playFrom(0.0)">
                                      <p:cBhvr>
                                        <p:cTn id="8" dur="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
                </p:tgtEl>
              </p:cMediaNode>
            </p:video>
            <p:video>
              <p:cMediaNode vol="80000">
                <p:cTn id="10" repeatCount="indefinite"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0" objId="2"/>
        <p14:playEvt time="0" objId="3"/>
        <p14:stopEvt time="4067" objId="2"/>
        <p14:stopEvt time="4067" objId="3"/>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ovie_color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57600" y="1600200"/>
            <a:ext cx="4876800" cy="4876800"/>
          </a:xfrm>
          <a:prstGeom prst="rect">
            <a:avLst/>
          </a:prstGeom>
        </p:spPr>
      </p:pic>
      <p:pic>
        <p:nvPicPr>
          <p:cNvPr id="8" name="input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209281" y="990600"/>
            <a:ext cx="2533917" cy="2533917"/>
          </a:xfrm>
          <a:prstGeom prst="rect">
            <a:avLst/>
          </a:prstGeom>
        </p:spPr>
      </p:pic>
      <p:pic>
        <p:nvPicPr>
          <p:cNvPr id="9" name="input1">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209281" y="3962400"/>
            <a:ext cx="2533917" cy="2533917"/>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781921527"/>
              </p:ext>
            </p:extLst>
          </p:nvPr>
        </p:nvGraphicFramePr>
        <p:xfrm>
          <a:off x="6019800" y="137160"/>
          <a:ext cx="2971800" cy="1097280"/>
        </p:xfrm>
        <a:graphic>
          <a:graphicData uri="http://schemas.openxmlformats.org/drawingml/2006/table">
            <a:tbl>
              <a:tblPr firstRow="1" bandRow="1">
                <a:tableStyleId>{5C22544A-7EE6-4342-B048-85BDC9FD1C3A}</a:tableStyleId>
              </a:tblPr>
              <a:tblGrid>
                <a:gridCol w="2057400"/>
                <a:gridCol w="914400"/>
              </a:tblGrid>
              <a:tr h="345440">
                <a:tc>
                  <a:txBody>
                    <a:bodyPr/>
                    <a:lstStyle/>
                    <a:p>
                      <a:r>
                        <a:rPr lang="en-US" dirty="0" smtClean="0"/>
                        <a:t>Duration</a:t>
                      </a:r>
                      <a:endParaRPr lang="en-US" dirty="0"/>
                    </a:p>
                  </a:txBody>
                  <a:tcPr/>
                </a:tc>
                <a:tc>
                  <a:txBody>
                    <a:bodyPr/>
                    <a:lstStyle/>
                    <a:p>
                      <a:r>
                        <a:rPr lang="en-US" dirty="0" smtClean="0"/>
                        <a:t>70</a:t>
                      </a:r>
                      <a:endParaRPr lang="en-US" dirty="0"/>
                    </a:p>
                  </a:txBody>
                  <a:tcPr/>
                </a:tc>
              </a:tr>
              <a:tr h="345440">
                <a:tc>
                  <a:txBody>
                    <a:bodyPr/>
                    <a:lstStyle/>
                    <a:p>
                      <a:r>
                        <a:rPr lang="en-US" dirty="0" smtClean="0"/>
                        <a:t>Points</a:t>
                      </a:r>
                      <a:endParaRPr lang="en-US" dirty="0"/>
                    </a:p>
                  </a:txBody>
                  <a:tcPr/>
                </a:tc>
                <a:tc>
                  <a:txBody>
                    <a:bodyPr/>
                    <a:lstStyle/>
                    <a:p>
                      <a:r>
                        <a:rPr lang="en-US" dirty="0" smtClean="0"/>
                        <a:t>6</a:t>
                      </a:r>
                      <a:endParaRPr lang="en-US" dirty="0"/>
                    </a:p>
                  </a:txBody>
                  <a:tcPr/>
                </a:tc>
              </a:tr>
              <a:tr h="345440">
                <a:tc>
                  <a:txBody>
                    <a:bodyPr/>
                    <a:lstStyle/>
                    <a:p>
                      <a:r>
                        <a:rPr lang="en-US" dirty="0" smtClean="0"/>
                        <a:t>Total</a:t>
                      </a:r>
                      <a:r>
                        <a:rPr lang="en-US" baseline="0" dirty="0" smtClean="0"/>
                        <a:t> clicks</a:t>
                      </a:r>
                      <a:endParaRPr lang="en-US" dirty="0"/>
                    </a:p>
                  </a:txBody>
                  <a:tcPr/>
                </a:tc>
                <a:tc>
                  <a:txBody>
                    <a:bodyPr/>
                    <a:lstStyle/>
                    <a:p>
                      <a:r>
                        <a:rPr lang="en-US" dirty="0" smtClean="0"/>
                        <a:t>40</a:t>
                      </a:r>
                      <a:endParaRPr lang="en-US" dirty="0"/>
                    </a:p>
                  </a:txBody>
                  <a:tcPr/>
                </a:tc>
              </a:tr>
            </a:tbl>
          </a:graphicData>
        </a:graphic>
      </p:graphicFrame>
    </p:spTree>
    <p:extLst>
      <p:ext uri="{BB962C8B-B14F-4D97-AF65-F5344CB8AC3E}">
        <p14:creationId xmlns:p14="http://schemas.microsoft.com/office/powerpoint/2010/main" val="881422130"/>
      </p:ext>
    </p:extLst>
  </p:cSld>
  <p:clrMapOvr>
    <a:masterClrMapping/>
  </p:clrMapOvr>
  <mc:AlternateContent xmlns:mc="http://schemas.openxmlformats.org/markup-compatibility/2006" xmlns:p14="http://schemas.microsoft.com/office/powerpoint/2010/main">
    <mc:Choice Requires="p14">
      <p:transition p14:dur="10" advTm="6888"/>
    </mc:Choice>
    <mc:Fallback xmlns="">
      <p:transition advTm="6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67" fill="hold"/>
                                        <p:tgtEl>
                                          <p:spTgt spid="7"/>
                                        </p:tgtEl>
                                      </p:cBhvr>
                                    </p:cmd>
                                  </p:childTnLst>
                                </p:cTn>
                              </p:par>
                              <p:par>
                                <p:cTn id="7" presetID="1" presetClass="mediacall" presetSubtype="0" fill="hold" nodeType="withEffect">
                                  <p:stCondLst>
                                    <p:cond delay="0"/>
                                  </p:stCondLst>
                                  <p:childTnLst>
                                    <p:cmd type="call" cmd="playFrom(0.0)">
                                      <p:cBhvr>
                                        <p:cTn id="8" dur="6000" fill="hold"/>
                                        <p:tgtEl>
                                          <p:spTgt spid="8"/>
                                        </p:tgtEl>
                                      </p:cBhvr>
                                    </p:cmd>
                                  </p:childTnLst>
                                </p:cTn>
                              </p:par>
                              <p:par>
                                <p:cTn id="9" presetID="1" presetClass="mediacall" presetSubtype="0" fill="hold" nodeType="withEffect">
                                  <p:stCondLst>
                                    <p:cond delay="0"/>
                                  </p:stCondLst>
                                  <p:childTnLst>
                                    <p:cmd type="call" cmd="playFrom(0.0)">
                                      <p:cBhvr>
                                        <p:cTn id="10" dur="6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video>
              <p:cMediaNode vol="80000">
                <p:cTn id="12" fill="hold" display="0">
                  <p:stCondLst>
                    <p:cond delay="indefinite"/>
                  </p:stCondLst>
                </p:cTn>
                <p:tgtEl>
                  <p:spTgt spid="8"/>
                </p:tgtEl>
              </p:cMediaNode>
            </p:video>
            <p:video>
              <p:cMediaNode vol="80000">
                <p:cTn id="13" fill="hold" display="0">
                  <p:stCondLst>
                    <p:cond delay="indefinite"/>
                  </p:stCondLst>
                </p:cTn>
                <p:tgtEl>
                  <p:spTgt spid="9"/>
                </p:tgtEl>
              </p:cMediaNode>
            </p:video>
          </p:childTnLst>
        </p:cTn>
      </p:par>
    </p:tnLst>
  </p:timing>
  <p:extLst mod="1">
    <p:ext uri="{E180D4A7-C9FB-4DFB-919C-405C955672EB}">
      <p14:showEvtLst xmlns:p14="http://schemas.microsoft.com/office/powerpoint/2010/main">
        <p14:playEvt time="0" objId="7"/>
        <p14:playEvt time="0" objId="8"/>
        <p14:playEvt time="0" objId="9"/>
        <p14:stopEvt time="6062" objId="8"/>
        <p14:stopEvt time="6076" objId="9"/>
        <p14:stopEvt time="6743" objId="7"/>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43000" y="6019800"/>
            <a:ext cx="2616165" cy="615553"/>
          </a:xfrm>
          <a:prstGeom prst="rect">
            <a:avLst/>
          </a:prstGeom>
          <a:noFill/>
        </p:spPr>
        <p:txBody>
          <a:bodyPr wrap="none" lIns="18288" tIns="0" rIns="18288" bIns="0" rtlCol="0">
            <a:spAutoFit/>
          </a:bodyPr>
          <a:lstStyle/>
          <a:p>
            <a:r>
              <a:rPr lang="en-US" dirty="0">
                <a:effectLst/>
                <a:latin typeface="+mj-ea"/>
              </a:rPr>
              <a:t>b</a:t>
            </a:r>
            <a:r>
              <a:rPr lang="en-US" dirty="0" smtClean="0">
                <a:effectLst/>
                <a:latin typeface="+mj-ea"/>
              </a:rPr>
              <a:t>efore synchronization</a:t>
            </a:r>
            <a:endParaRPr lang="en-US" baseline="-25000" dirty="0">
              <a:effectLst/>
              <a:latin typeface="+mj-ea"/>
            </a:endParaRPr>
          </a:p>
          <a:p>
            <a:endParaRPr lang="en-US" dirty="0" err="1" smtClean="0">
              <a:effectLst/>
            </a:endParaRPr>
          </a:p>
        </p:txBody>
      </p:sp>
      <p:sp>
        <p:nvSpPr>
          <p:cNvPr id="7" name="TextBox 6"/>
          <p:cNvSpPr txBox="1"/>
          <p:nvPr/>
        </p:nvSpPr>
        <p:spPr>
          <a:xfrm>
            <a:off x="5681271" y="6022778"/>
            <a:ext cx="2401363" cy="615553"/>
          </a:xfrm>
          <a:prstGeom prst="rect">
            <a:avLst/>
          </a:prstGeom>
          <a:noFill/>
        </p:spPr>
        <p:txBody>
          <a:bodyPr wrap="none" lIns="18288" tIns="0" rIns="18288" bIns="0" rtlCol="0">
            <a:spAutoFit/>
          </a:bodyPr>
          <a:lstStyle/>
          <a:p>
            <a:r>
              <a:rPr lang="en-US" dirty="0">
                <a:effectLst/>
                <a:latin typeface="+mj-ea"/>
              </a:rPr>
              <a:t>a</a:t>
            </a:r>
            <a:r>
              <a:rPr lang="en-US" dirty="0" smtClean="0">
                <a:effectLst/>
                <a:latin typeface="+mj-ea"/>
              </a:rPr>
              <a:t>fter synchronization</a:t>
            </a:r>
            <a:endParaRPr lang="en-US" baseline="-25000" dirty="0">
              <a:effectLst/>
              <a:latin typeface="+mj-ea"/>
            </a:endParaRPr>
          </a:p>
          <a:p>
            <a:endParaRPr lang="en-US" dirty="0" err="1" smtClean="0">
              <a:effectLst/>
            </a:endParaRPr>
          </a:p>
        </p:txBody>
      </p:sp>
      <p:pic>
        <p:nvPicPr>
          <p:cNvPr id="2" name="afterresamp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953000" y="762000"/>
            <a:ext cx="3810000" cy="4572000"/>
          </a:xfrm>
          <a:prstGeom prst="rect">
            <a:avLst/>
          </a:prstGeom>
        </p:spPr>
      </p:pic>
      <p:pic>
        <p:nvPicPr>
          <p:cNvPr id="3" name="beforeresampl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33400" y="762000"/>
            <a:ext cx="3810000" cy="4572000"/>
          </a:xfrm>
          <a:prstGeom prst="rect">
            <a:avLst/>
          </a:prstGeom>
        </p:spPr>
      </p:pic>
    </p:spTree>
    <p:extLst>
      <p:ext uri="{BB962C8B-B14F-4D97-AF65-F5344CB8AC3E}">
        <p14:creationId xmlns:p14="http://schemas.microsoft.com/office/powerpoint/2010/main" val="2205295131"/>
      </p:ext>
    </p:extLst>
  </p:cSld>
  <p:clrMapOvr>
    <a:masterClrMapping/>
  </p:clrMapOvr>
  <mc:AlternateContent xmlns:mc="http://schemas.openxmlformats.org/markup-compatibility/2006" xmlns:p14="http://schemas.microsoft.com/office/powerpoint/2010/main">
    <mc:Choice Requires="p14">
      <p:transition p14:dur="10" advTm="6662"/>
    </mc:Choice>
    <mc:Fallback xmlns="">
      <p:transition advTm="6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34" fill="hold"/>
                                        <p:tgtEl>
                                          <p:spTgt spid="2"/>
                                        </p:tgtEl>
                                      </p:cBhvr>
                                    </p:cmd>
                                  </p:childTnLst>
                                </p:cTn>
                              </p:par>
                              <p:par>
                                <p:cTn id="7" presetID="1" presetClass="mediacall" presetSubtype="0" fill="hold" nodeType="withEffect">
                                  <p:stCondLst>
                                    <p:cond delay="0"/>
                                  </p:stCondLst>
                                  <p:childTnLst>
                                    <p:cmd type="call" cmd="playFrom(0.0)">
                                      <p:cBhvr>
                                        <p:cTn id="8" dur="5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video>
              <p:cMediaNode vol="80000">
                <p:cTn id="10"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0" objId="2"/>
        <p14:playEvt time="0" objId="3"/>
        <p14:stopEvt time="5378" objId="2"/>
        <p14:stopEvt time="5378" objId="3"/>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796272391"/>
              </p:ext>
            </p:extLst>
          </p:nvPr>
        </p:nvGraphicFramePr>
        <p:xfrm>
          <a:off x="6019800" y="152400"/>
          <a:ext cx="2971800" cy="1097280"/>
        </p:xfrm>
        <a:graphic>
          <a:graphicData uri="http://schemas.openxmlformats.org/drawingml/2006/table">
            <a:tbl>
              <a:tblPr firstRow="1" bandRow="1">
                <a:tableStyleId>{5C22544A-7EE6-4342-B048-85BDC9FD1C3A}</a:tableStyleId>
              </a:tblPr>
              <a:tblGrid>
                <a:gridCol w="2057400"/>
                <a:gridCol w="914400"/>
              </a:tblGrid>
              <a:tr h="345440">
                <a:tc>
                  <a:txBody>
                    <a:bodyPr/>
                    <a:lstStyle/>
                    <a:p>
                      <a:r>
                        <a:rPr lang="en-US" dirty="0" smtClean="0"/>
                        <a:t>Duration</a:t>
                      </a:r>
                      <a:endParaRPr lang="en-US" dirty="0"/>
                    </a:p>
                  </a:txBody>
                  <a:tcPr/>
                </a:tc>
                <a:tc>
                  <a:txBody>
                    <a:bodyPr/>
                    <a:lstStyle/>
                    <a:p>
                      <a:r>
                        <a:rPr lang="en-US" dirty="0" smtClean="0"/>
                        <a:t>80</a:t>
                      </a:r>
                      <a:endParaRPr lang="en-US" dirty="0"/>
                    </a:p>
                  </a:txBody>
                  <a:tcPr/>
                </a:tc>
              </a:tr>
              <a:tr h="345440">
                <a:tc>
                  <a:txBody>
                    <a:bodyPr/>
                    <a:lstStyle/>
                    <a:p>
                      <a:r>
                        <a:rPr lang="en-US" dirty="0" smtClean="0"/>
                        <a:t>Points</a:t>
                      </a:r>
                    </a:p>
                  </a:txBody>
                  <a:tcPr/>
                </a:tc>
                <a:tc>
                  <a:txBody>
                    <a:bodyPr/>
                    <a:lstStyle/>
                    <a:p>
                      <a:r>
                        <a:rPr lang="en-US" dirty="0" smtClean="0"/>
                        <a:t>11</a:t>
                      </a:r>
                      <a:endParaRPr lang="en-US" dirty="0"/>
                    </a:p>
                  </a:txBody>
                  <a:tcPr/>
                </a:tc>
              </a:tr>
              <a:tr h="345440">
                <a:tc>
                  <a:txBody>
                    <a:bodyPr/>
                    <a:lstStyle/>
                    <a:p>
                      <a:r>
                        <a:rPr lang="en-US" dirty="0" smtClean="0"/>
                        <a:t>Total</a:t>
                      </a:r>
                      <a:r>
                        <a:rPr lang="en-US" baseline="0" dirty="0" smtClean="0"/>
                        <a:t> clicks</a:t>
                      </a:r>
                      <a:endParaRPr lang="en-US" dirty="0"/>
                    </a:p>
                  </a:txBody>
                  <a:tcPr/>
                </a:tc>
                <a:tc>
                  <a:txBody>
                    <a:bodyPr/>
                    <a:lstStyle/>
                    <a:p>
                      <a:r>
                        <a:rPr lang="en-US" dirty="0" smtClean="0"/>
                        <a:t>48</a:t>
                      </a:r>
                      <a:endParaRPr lang="en-US" dirty="0"/>
                    </a:p>
                  </a:txBody>
                  <a:tcPr/>
                </a:tc>
              </a:tr>
            </a:tbl>
          </a:graphicData>
        </a:graphic>
      </p:graphicFrame>
      <p:pic>
        <p:nvPicPr>
          <p:cNvPr id="3" name="movie_color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888966" y="1371600"/>
            <a:ext cx="4493034" cy="5391640"/>
          </a:xfrm>
          <a:prstGeom prst="rect">
            <a:avLst/>
          </a:prstGeom>
        </p:spPr>
      </p:pic>
      <p:pic>
        <p:nvPicPr>
          <p:cNvPr id="4" name="input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63162" y="431800"/>
            <a:ext cx="2532437" cy="3016748"/>
          </a:xfrm>
          <a:prstGeom prst="rect">
            <a:avLst/>
          </a:prstGeom>
        </p:spPr>
      </p:pic>
      <p:pic>
        <p:nvPicPr>
          <p:cNvPr id="5" name="input1">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363164" y="3639692"/>
            <a:ext cx="2532436" cy="3038922"/>
          </a:xfrm>
          <a:prstGeom prst="rect">
            <a:avLst/>
          </a:prstGeom>
        </p:spPr>
      </p:pic>
    </p:spTree>
    <p:extLst>
      <p:ext uri="{BB962C8B-B14F-4D97-AF65-F5344CB8AC3E}">
        <p14:creationId xmlns:p14="http://schemas.microsoft.com/office/powerpoint/2010/main" val="3774226625"/>
      </p:ext>
    </p:extLst>
  </p:cSld>
  <p:clrMapOvr>
    <a:masterClrMapping/>
  </p:clrMapOvr>
  <mc:AlternateContent xmlns:mc="http://schemas.openxmlformats.org/markup-compatibility/2006" xmlns:p14="http://schemas.microsoft.com/office/powerpoint/2010/main">
    <mc:Choice Requires="p14">
      <p:transition p14:dur="10" advTm="6818"/>
    </mc:Choice>
    <mc:Fallback xmlns="">
      <p:transition advTm="6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67" fill="hold"/>
                                        <p:tgtEl>
                                          <p:spTgt spid="4"/>
                                        </p:tgtEl>
                                      </p:cBhvr>
                                    </p:cmd>
                                  </p:childTnLst>
                                </p:cTn>
                              </p:par>
                              <p:par>
                                <p:cTn id="7" presetID="1" presetClass="mediacall" presetSubtype="0" fill="hold" nodeType="withEffect">
                                  <p:stCondLst>
                                    <p:cond delay="0"/>
                                  </p:stCondLst>
                                  <p:childTnLst>
                                    <p:cmd type="call" cmd="playFrom(0.0)">
                                      <p:cBhvr>
                                        <p:cTn id="8" dur="6667" fill="hold"/>
                                        <p:tgtEl>
                                          <p:spTgt spid="5"/>
                                        </p:tgtEl>
                                      </p:cBhvr>
                                    </p:cmd>
                                  </p:childTnLst>
                                </p:cTn>
                              </p:par>
                              <p:par>
                                <p:cTn id="9" presetID="1" presetClass="mediacall" presetSubtype="0" fill="hold" nodeType="withEffect">
                                  <p:stCondLst>
                                    <p:cond delay="0"/>
                                  </p:stCondLst>
                                  <p:childTnLst>
                                    <p:cmd type="call" cmd="playFrom(0.0)">
                                      <p:cBhvr>
                                        <p:cTn id="10" dur="66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video>
              <p:cMediaNode vol="80000">
                <p:cTn id="12" fill="hold" display="0">
                  <p:stCondLst>
                    <p:cond delay="indefinite"/>
                  </p:stCondLst>
                </p:cTn>
                <p:tgtEl>
                  <p:spTgt spid="5"/>
                </p:tgtEl>
              </p:cMediaNode>
            </p:video>
            <p:video>
              <p:cMediaNode vol="80000">
                <p:cTn id="13"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0" objId="8"/>
        <p14:playEvt time="0" objId="9"/>
        <p14:playEvt time="0" objId="2"/>
        <p14:stopEvt time="6129" objId="2"/>
        <p14:stopEvt time="6742" objId="8"/>
        <p14:stopEvt time="6742" objId="9"/>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eforresamp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26813" y="304800"/>
            <a:ext cx="5507319" cy="2895600"/>
          </a:xfrm>
          <a:prstGeom prst="rect">
            <a:avLst/>
          </a:prstGeom>
        </p:spPr>
      </p:pic>
      <p:pic>
        <p:nvPicPr>
          <p:cNvPr id="3" name="afterresampl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026813" y="3657600"/>
            <a:ext cx="5543550" cy="2914650"/>
          </a:xfrm>
          <a:prstGeom prst="rect">
            <a:avLst/>
          </a:prstGeom>
        </p:spPr>
      </p:pic>
      <p:sp>
        <p:nvSpPr>
          <p:cNvPr id="6" name="TextBox 5"/>
          <p:cNvSpPr txBox="1"/>
          <p:nvPr/>
        </p:nvSpPr>
        <p:spPr>
          <a:xfrm>
            <a:off x="93319" y="1444823"/>
            <a:ext cx="2616165" cy="615553"/>
          </a:xfrm>
          <a:prstGeom prst="rect">
            <a:avLst/>
          </a:prstGeom>
          <a:noFill/>
        </p:spPr>
        <p:txBody>
          <a:bodyPr wrap="none" lIns="18288" tIns="0" rIns="18288" bIns="0" rtlCol="0">
            <a:spAutoFit/>
          </a:bodyPr>
          <a:lstStyle/>
          <a:p>
            <a:r>
              <a:rPr lang="en-US" dirty="0">
                <a:effectLst/>
                <a:latin typeface="+mj-ea"/>
              </a:rPr>
              <a:t>b</a:t>
            </a:r>
            <a:r>
              <a:rPr lang="en-US" dirty="0" smtClean="0">
                <a:effectLst/>
                <a:latin typeface="+mj-ea"/>
              </a:rPr>
              <a:t>efore synchronization</a:t>
            </a:r>
            <a:endParaRPr lang="en-US" baseline="-25000" dirty="0">
              <a:effectLst/>
              <a:latin typeface="+mj-ea"/>
            </a:endParaRPr>
          </a:p>
          <a:p>
            <a:endParaRPr lang="en-US" dirty="0" err="1" smtClean="0">
              <a:effectLst/>
            </a:endParaRPr>
          </a:p>
        </p:txBody>
      </p:sp>
      <p:sp>
        <p:nvSpPr>
          <p:cNvPr id="7" name="TextBox 6"/>
          <p:cNvSpPr txBox="1"/>
          <p:nvPr/>
        </p:nvSpPr>
        <p:spPr>
          <a:xfrm>
            <a:off x="200719" y="4953000"/>
            <a:ext cx="2401363" cy="615553"/>
          </a:xfrm>
          <a:prstGeom prst="rect">
            <a:avLst/>
          </a:prstGeom>
          <a:noFill/>
        </p:spPr>
        <p:txBody>
          <a:bodyPr wrap="none" lIns="18288" tIns="0" rIns="18288" bIns="0" rtlCol="0">
            <a:spAutoFit/>
          </a:bodyPr>
          <a:lstStyle/>
          <a:p>
            <a:r>
              <a:rPr lang="en-US" dirty="0">
                <a:effectLst/>
                <a:latin typeface="+mj-ea"/>
              </a:rPr>
              <a:t>a</a:t>
            </a:r>
            <a:r>
              <a:rPr lang="en-US" dirty="0" smtClean="0">
                <a:effectLst/>
                <a:latin typeface="+mj-ea"/>
              </a:rPr>
              <a:t>fter synchronization</a:t>
            </a:r>
            <a:endParaRPr lang="en-US" baseline="-25000" dirty="0">
              <a:effectLst/>
              <a:latin typeface="+mj-ea"/>
            </a:endParaRPr>
          </a:p>
          <a:p>
            <a:endParaRPr lang="en-US" dirty="0" err="1" smtClean="0">
              <a:effectLst/>
            </a:endParaRPr>
          </a:p>
        </p:txBody>
      </p:sp>
    </p:spTree>
    <p:extLst>
      <p:ext uri="{BB962C8B-B14F-4D97-AF65-F5344CB8AC3E}">
        <p14:creationId xmlns:p14="http://schemas.microsoft.com/office/powerpoint/2010/main" val="2104256834"/>
      </p:ext>
    </p:extLst>
  </p:cSld>
  <p:clrMapOvr>
    <a:masterClrMapping/>
  </p:clrMapOvr>
  <mc:AlternateContent xmlns:mc="http://schemas.openxmlformats.org/markup-compatibility/2006" xmlns:p14="http://schemas.microsoft.com/office/powerpoint/2010/main">
    <mc:Choice Requires="p14">
      <p:transition p14:dur="10" advTm="6728"/>
    </mc:Choice>
    <mc:Fallback xmlns="">
      <p:transition advTm="6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34" fill="hold"/>
                                        <p:tgtEl>
                                          <p:spTgt spid="2"/>
                                        </p:tgtEl>
                                      </p:cBhvr>
                                    </p:cmd>
                                  </p:childTnLst>
                                </p:cTn>
                              </p:par>
                              <p:par>
                                <p:cTn id="7" presetID="1" presetClass="mediacall" presetSubtype="0" fill="hold" nodeType="withEffect">
                                  <p:stCondLst>
                                    <p:cond delay="0"/>
                                  </p:stCondLst>
                                  <p:childTnLst>
                                    <p:cmd type="call" cmd="playFrom(0.0)">
                                      <p:cBhvr>
                                        <p:cTn id="8" dur="5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video>
              <p:cMediaNode vol="80000">
                <p:cTn id="10"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0" objId="2"/>
        <p14:playEvt time="0" objId="3"/>
        <p14:stopEvt time="5387" objId="2"/>
        <p14:stopEvt time="5387" objId="3"/>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38440272"/>
              </p:ext>
            </p:extLst>
          </p:nvPr>
        </p:nvGraphicFramePr>
        <p:xfrm>
          <a:off x="6019800" y="152400"/>
          <a:ext cx="2971800" cy="1097280"/>
        </p:xfrm>
        <a:graphic>
          <a:graphicData uri="http://schemas.openxmlformats.org/drawingml/2006/table">
            <a:tbl>
              <a:tblPr firstRow="1" bandRow="1">
                <a:tableStyleId>{5C22544A-7EE6-4342-B048-85BDC9FD1C3A}</a:tableStyleId>
              </a:tblPr>
              <a:tblGrid>
                <a:gridCol w="2057400"/>
                <a:gridCol w="914400"/>
              </a:tblGrid>
              <a:tr h="345440">
                <a:tc>
                  <a:txBody>
                    <a:bodyPr/>
                    <a:lstStyle/>
                    <a:p>
                      <a:r>
                        <a:rPr lang="en-US" dirty="0" smtClean="0"/>
                        <a:t>Duration</a:t>
                      </a:r>
                      <a:endParaRPr lang="en-US" dirty="0"/>
                    </a:p>
                  </a:txBody>
                  <a:tcPr/>
                </a:tc>
                <a:tc>
                  <a:txBody>
                    <a:bodyPr/>
                    <a:lstStyle/>
                    <a:p>
                      <a:r>
                        <a:rPr lang="en-US" dirty="0" smtClean="0"/>
                        <a:t>80</a:t>
                      </a:r>
                      <a:endParaRPr lang="en-US" dirty="0"/>
                    </a:p>
                  </a:txBody>
                  <a:tcPr/>
                </a:tc>
              </a:tr>
              <a:tr h="345440">
                <a:tc>
                  <a:txBody>
                    <a:bodyPr/>
                    <a:lstStyle/>
                    <a:p>
                      <a:r>
                        <a:rPr lang="en-US" dirty="0" smtClean="0"/>
                        <a:t>Points</a:t>
                      </a:r>
                      <a:endParaRPr lang="en-US" dirty="0"/>
                    </a:p>
                  </a:txBody>
                  <a:tcPr/>
                </a:tc>
                <a:tc>
                  <a:txBody>
                    <a:bodyPr/>
                    <a:lstStyle/>
                    <a:p>
                      <a:r>
                        <a:rPr lang="en-US" dirty="0" smtClean="0"/>
                        <a:t>10 </a:t>
                      </a:r>
                      <a:endParaRPr lang="en-US" dirty="0"/>
                    </a:p>
                  </a:txBody>
                  <a:tcPr/>
                </a:tc>
              </a:tr>
              <a:tr h="345440">
                <a:tc>
                  <a:txBody>
                    <a:bodyPr/>
                    <a:lstStyle/>
                    <a:p>
                      <a:r>
                        <a:rPr lang="en-US" dirty="0" smtClean="0"/>
                        <a:t>Total clicks</a:t>
                      </a:r>
                      <a:endParaRPr lang="en-US" dirty="0"/>
                    </a:p>
                  </a:txBody>
                  <a:tcPr/>
                </a:tc>
                <a:tc>
                  <a:txBody>
                    <a:bodyPr/>
                    <a:lstStyle/>
                    <a:p>
                      <a:r>
                        <a:rPr lang="en-US" dirty="0" smtClean="0"/>
                        <a:t>78</a:t>
                      </a:r>
                      <a:endParaRPr lang="en-US" dirty="0"/>
                    </a:p>
                  </a:txBody>
                  <a:tcPr/>
                </a:tc>
              </a:tr>
            </a:tbl>
          </a:graphicData>
        </a:graphic>
      </p:graphicFrame>
      <p:pic>
        <p:nvPicPr>
          <p:cNvPr id="3" name="input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5651" y="1371600"/>
            <a:ext cx="3323349" cy="1541760"/>
          </a:xfrm>
          <a:prstGeom prst="rect">
            <a:avLst/>
          </a:prstGeom>
        </p:spPr>
      </p:pic>
      <p:pic>
        <p:nvPicPr>
          <p:cNvPr id="6" name="movie_color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505200" y="2514600"/>
            <a:ext cx="5543550" cy="2571750"/>
          </a:xfrm>
          <a:prstGeom prst="rect">
            <a:avLst/>
          </a:prstGeom>
        </p:spPr>
      </p:pic>
      <p:pic>
        <p:nvPicPr>
          <p:cNvPr id="8" name="input1">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115459" y="4191000"/>
            <a:ext cx="3313539" cy="1537209"/>
          </a:xfrm>
          <a:prstGeom prst="rect">
            <a:avLst/>
          </a:prstGeom>
        </p:spPr>
      </p:pic>
    </p:spTree>
    <p:extLst>
      <p:ext uri="{BB962C8B-B14F-4D97-AF65-F5344CB8AC3E}">
        <p14:creationId xmlns:p14="http://schemas.microsoft.com/office/powerpoint/2010/main" val="3525850260"/>
      </p:ext>
    </p:extLst>
  </p:cSld>
  <p:clrMapOvr>
    <a:masterClrMapping/>
  </p:clrMapOvr>
  <mc:AlternateContent xmlns:mc="http://schemas.openxmlformats.org/markup-compatibility/2006" xmlns:p14="http://schemas.microsoft.com/office/powerpoint/2010/main">
    <mc:Choice Requires="p14">
      <p:transition p14:dur="10" advTm="6738"/>
    </mc:Choice>
    <mc:Fallback xmlns="">
      <p:transition advTm="6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67" fill="hold"/>
                                        <p:tgtEl>
                                          <p:spTgt spid="3"/>
                                        </p:tgtEl>
                                      </p:cBhvr>
                                    </p:cmd>
                                  </p:childTnLst>
                                </p:cTn>
                              </p:par>
                              <p:par>
                                <p:cTn id="7" presetID="1" presetClass="mediacall" presetSubtype="0" fill="hold" nodeType="withEffect">
                                  <p:stCondLst>
                                    <p:cond delay="0"/>
                                  </p:stCondLst>
                                  <p:childTnLst>
                                    <p:cmd type="call" cmd="playFrom(0.0)">
                                      <p:cBhvr>
                                        <p:cTn id="8" dur="6667" fill="hold"/>
                                        <p:tgtEl>
                                          <p:spTgt spid="6"/>
                                        </p:tgtEl>
                                      </p:cBhvr>
                                    </p:cmd>
                                  </p:childTnLst>
                                </p:cTn>
                              </p:par>
                              <p:par>
                                <p:cTn id="9" presetID="1" presetClass="mediacall" presetSubtype="0" fill="hold" nodeType="withEffect">
                                  <p:stCondLst>
                                    <p:cond delay="0"/>
                                  </p:stCondLst>
                                  <p:childTnLst>
                                    <p:cmd type="call" cmd="playFrom(0.0)">
                                      <p:cBhvr>
                                        <p:cTn id="10" dur="66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video>
              <p:cMediaNode vol="80000">
                <p:cTn id="12" fill="hold" display="0">
                  <p:stCondLst>
                    <p:cond delay="indefinite"/>
                  </p:stCondLst>
                </p:cTn>
                <p:tgtEl>
                  <p:spTgt spid="6"/>
                </p:tgtEl>
              </p:cMediaNode>
            </p:video>
            <p:video>
              <p:cMediaNode vol="80000">
                <p:cTn id="13" fill="hold" display="0">
                  <p:stCondLst>
                    <p:cond delay="indefinite"/>
                  </p:stCondLst>
                </p:cTn>
                <p:tgtEl>
                  <p:spTgt spid="8"/>
                </p:tgtEl>
              </p:cMediaNode>
            </p:video>
          </p:childTnLst>
        </p:cTn>
      </p:par>
    </p:tnLst>
  </p:timing>
  <p:extLst mod="1">
    <p:ext uri="{E180D4A7-C9FB-4DFB-919C-405C955672EB}">
      <p14:showEvtLst xmlns:p14="http://schemas.microsoft.com/office/powerpoint/2010/main">
        <p14:playEvt time="0" objId="3"/>
        <p14:playEvt time="0" objId="6"/>
        <p14:playEvt time="0" objId="8"/>
        <p14:stopEvt time="6722" objId="3"/>
        <p14:stopEvt time="6722" objId="6"/>
        <p14:stopEvt time="6722" objId="8"/>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0" y="2743200"/>
            <a:ext cx="9144000" cy="990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r>
              <a:rPr lang="en-US" altLang="zh-CN" b="1" dirty="0" smtClean="0">
                <a:latin typeface="Britannic Bold" pitchFamily="34" charset="0"/>
              </a:rPr>
              <a:t>Failure cases</a:t>
            </a:r>
            <a:endParaRPr lang="en-US" altLang="zh-CN" b="1" dirty="0">
              <a:latin typeface="Britannic Bold" pitchFamily="34" charset="0"/>
            </a:endParaRPr>
          </a:p>
        </p:txBody>
      </p:sp>
    </p:spTree>
    <p:extLst>
      <p:ext uri="{BB962C8B-B14F-4D97-AF65-F5344CB8AC3E}">
        <p14:creationId xmlns:p14="http://schemas.microsoft.com/office/powerpoint/2010/main" val="868339591"/>
      </p:ext>
    </p:extLst>
  </p:cSld>
  <p:clrMapOvr>
    <a:masterClrMapping/>
  </p:clrMapOvr>
  <mc:AlternateContent xmlns:mc="http://schemas.openxmlformats.org/markup-compatibility/2006" xmlns:p14="http://schemas.microsoft.com/office/powerpoint/2010/main">
    <mc:Choice Requires="p14">
      <p:transition p14:dur="10" advTm="2558"/>
    </mc:Choice>
    <mc:Fallback xmlns="">
      <p:transition advTm="2558"/>
    </mc:Fallback>
  </mc:AlternateContent>
  <p:timing>
    <p:tnLst>
      <p:par>
        <p:cTn id="1" dur="indefinite" restart="never" nodeType="tmRoot"/>
      </p:par>
    </p:tnLst>
  </p:timing>
  <p:extLst mod="1"/>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put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81000" y="635406"/>
            <a:ext cx="2391495" cy="2869794"/>
          </a:xfrm>
          <a:prstGeom prst="rect">
            <a:avLst/>
          </a:prstGeom>
          <a:effectLst/>
        </p:spPr>
      </p:pic>
      <p:pic>
        <p:nvPicPr>
          <p:cNvPr id="9" name="input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81000" y="3759606"/>
            <a:ext cx="2454995" cy="2945994"/>
          </a:xfrm>
          <a:prstGeom prst="rect">
            <a:avLst/>
          </a:prstGeom>
          <a:effectLst/>
        </p:spPr>
      </p:pic>
      <p:graphicFrame>
        <p:nvGraphicFramePr>
          <p:cNvPr id="6" name="Table 5"/>
          <p:cNvGraphicFramePr>
            <a:graphicFrameLocks noGrp="1"/>
          </p:cNvGraphicFramePr>
          <p:nvPr>
            <p:extLst>
              <p:ext uri="{D42A27DB-BD31-4B8C-83A1-F6EECF244321}">
                <p14:modId xmlns:p14="http://schemas.microsoft.com/office/powerpoint/2010/main" val="2441296232"/>
              </p:ext>
            </p:extLst>
          </p:nvPr>
        </p:nvGraphicFramePr>
        <p:xfrm>
          <a:off x="6019800" y="140923"/>
          <a:ext cx="2971800" cy="1097280"/>
        </p:xfrm>
        <a:graphic>
          <a:graphicData uri="http://schemas.openxmlformats.org/drawingml/2006/table">
            <a:tbl>
              <a:tblPr firstRow="1" bandRow="1">
                <a:tableStyleId>{5C22544A-7EE6-4342-B048-85BDC9FD1C3A}</a:tableStyleId>
              </a:tblPr>
              <a:tblGrid>
                <a:gridCol w="2161309"/>
                <a:gridCol w="810491"/>
              </a:tblGrid>
              <a:tr h="345440">
                <a:tc>
                  <a:txBody>
                    <a:bodyPr/>
                    <a:lstStyle/>
                    <a:p>
                      <a:r>
                        <a:rPr lang="en-US" dirty="0" smtClean="0"/>
                        <a:t>Duration</a:t>
                      </a:r>
                      <a:endParaRPr lang="en-US" dirty="0"/>
                    </a:p>
                  </a:txBody>
                  <a:tcPr/>
                </a:tc>
                <a:tc>
                  <a:txBody>
                    <a:bodyPr/>
                    <a:lstStyle/>
                    <a:p>
                      <a:r>
                        <a:rPr lang="en-US" dirty="0" smtClean="0"/>
                        <a:t>80</a:t>
                      </a:r>
                      <a:endParaRPr lang="en-US" dirty="0"/>
                    </a:p>
                  </a:txBody>
                  <a:tcPr/>
                </a:tc>
              </a:tr>
              <a:tr h="345440">
                <a:tc>
                  <a:txBody>
                    <a:bodyPr/>
                    <a:lstStyle/>
                    <a:p>
                      <a:r>
                        <a:rPr lang="en-US" dirty="0" smtClean="0"/>
                        <a:t>Points</a:t>
                      </a:r>
                      <a:endParaRPr lang="en-US" dirty="0"/>
                    </a:p>
                  </a:txBody>
                  <a:tcPr/>
                </a:tc>
                <a:tc>
                  <a:txBody>
                    <a:bodyPr/>
                    <a:lstStyle/>
                    <a:p>
                      <a:r>
                        <a:rPr lang="en-US" dirty="0" smtClean="0"/>
                        <a:t>3</a:t>
                      </a:r>
                      <a:endParaRPr lang="en-US" dirty="0"/>
                    </a:p>
                  </a:txBody>
                  <a:tcPr/>
                </a:tc>
              </a:tr>
              <a:tr h="345440">
                <a:tc>
                  <a:txBody>
                    <a:bodyPr/>
                    <a:lstStyle/>
                    <a:p>
                      <a:r>
                        <a:rPr lang="en-US" dirty="0" smtClean="0"/>
                        <a:t>Total clicks</a:t>
                      </a:r>
                      <a:endParaRPr lang="en-US" dirty="0"/>
                    </a:p>
                  </a:txBody>
                  <a:tcPr/>
                </a:tc>
                <a:tc>
                  <a:txBody>
                    <a:bodyPr/>
                    <a:lstStyle/>
                    <a:p>
                      <a:r>
                        <a:rPr lang="en-US" dirty="0" smtClean="0"/>
                        <a:t>20</a:t>
                      </a:r>
                      <a:endParaRPr lang="en-US" dirty="0"/>
                    </a:p>
                  </a:txBody>
                  <a:tcPr/>
                </a:tc>
              </a:tr>
            </a:tbl>
          </a:graphicData>
        </a:graphic>
      </p:graphicFrame>
      <p:pic>
        <p:nvPicPr>
          <p:cNvPr id="2" name="movie_color1">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3810000" y="1447800"/>
            <a:ext cx="4381500" cy="5257800"/>
          </a:xfrm>
          <a:prstGeom prst="rect">
            <a:avLst/>
          </a:prstGeom>
        </p:spPr>
      </p:pic>
    </p:spTree>
    <p:extLst>
      <p:ext uri="{BB962C8B-B14F-4D97-AF65-F5344CB8AC3E}">
        <p14:creationId xmlns:p14="http://schemas.microsoft.com/office/powerpoint/2010/main" val="2776744996"/>
      </p:ext>
    </p:extLst>
  </p:cSld>
  <p:clrMapOvr>
    <a:masterClrMapping/>
  </p:clrMapOvr>
  <mc:AlternateContent xmlns:mc="http://schemas.openxmlformats.org/markup-compatibility/2006" xmlns:p14="http://schemas.microsoft.com/office/powerpoint/2010/main">
    <mc:Choice Requires="p14">
      <p:transition p14:dur="10" advTm="7707"/>
    </mc:Choice>
    <mc:Fallback xmlns="">
      <p:transition advTm="7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67" fill="hold"/>
                                        <p:tgtEl>
                                          <p:spTgt spid="8"/>
                                        </p:tgtEl>
                                      </p:cBhvr>
                                    </p:cmd>
                                  </p:childTnLst>
                                </p:cTn>
                              </p:par>
                              <p:par>
                                <p:cTn id="7" presetID="1" presetClass="mediacall" presetSubtype="0" fill="hold" nodeType="withEffect">
                                  <p:stCondLst>
                                    <p:cond delay="0"/>
                                  </p:stCondLst>
                                  <p:childTnLst>
                                    <p:cmd type="call" cmd="playFrom(0.0)">
                                      <p:cBhvr>
                                        <p:cTn id="8" dur="6000" fill="hold"/>
                                        <p:tgtEl>
                                          <p:spTgt spid="9"/>
                                        </p:tgtEl>
                                      </p:cBhvr>
                                    </p:cmd>
                                  </p:childTnLst>
                                </p:cTn>
                              </p:par>
                              <p:par>
                                <p:cTn id="9" presetID="1" presetClass="mediacall" presetSubtype="0" fill="hold" nodeType="withEffect">
                                  <p:stCondLst>
                                    <p:cond delay="0"/>
                                  </p:stCondLst>
                                  <p:childTnLst>
                                    <p:cmd type="call" cmd="playFrom(0.0)">
                                      <p:cBhvr>
                                        <p:cTn id="10" dur="6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video>
              <p:cMediaNode vol="80000">
                <p:cTn id="12" fill="hold" display="0">
                  <p:stCondLst>
                    <p:cond delay="indefinite"/>
                  </p:stCondLst>
                </p:cTn>
                <p:tgtEl>
                  <p:spTgt spid="9"/>
                </p:tgtEl>
              </p:cMediaNode>
            </p:video>
            <p:video>
              <p:cMediaNode vol="80000">
                <p:cTn id="13" fill="hold" display="0">
                  <p:stCondLst>
                    <p:cond delay="indefinite"/>
                  </p:stCondLst>
                </p:cTn>
                <p:tgtEl>
                  <p:spTgt spid="2"/>
                </p:tgtEl>
              </p:cMediaNode>
            </p:video>
          </p:childTnLst>
        </p:cTn>
      </p:par>
    </p:tnLst>
  </p:timing>
  <p:extLst mod="1">
    <p:ext uri="{E180D4A7-C9FB-4DFB-919C-405C955672EB}">
      <p14:showEvtLst xmlns:p14="http://schemas.microsoft.com/office/powerpoint/2010/main">
        <p14:playEvt time="0" objId="8"/>
        <p14:playEvt time="0" objId="9"/>
        <p14:playEvt time="0" objId="2"/>
        <p14:stopEvt time="6063" objId="9"/>
        <p14:stopEvt time="6713" objId="8"/>
        <p14:stopEvt time="6731"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5120712" y="969851"/>
            <a:ext cx="3726000" cy="1216800"/>
            <a:chOff x="5535558" y="1311371"/>
            <a:chExt cx="2317027" cy="853106"/>
          </a:xfrm>
        </p:grpSpPr>
        <p:sp>
          <p:nvSpPr>
            <p:cNvPr id="17" name="TextBox 16"/>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latin typeface="微软雅黑" pitchFamily="34" charset="-122"/>
                  <a:ea typeface="微软雅黑" pitchFamily="34" charset="-122"/>
                </a:rPr>
                <a:t>Mesh-based</a:t>
              </a:r>
              <a:endParaRPr lang="zh-CN" altLang="en-US" sz="2400" b="1" dirty="0">
                <a:latin typeface="微软雅黑" pitchFamily="34" charset="-122"/>
                <a:ea typeface="微软雅黑" pitchFamily="34" charset="-122"/>
              </a:endParaRPr>
            </a:p>
          </p:txBody>
        </p:sp>
        <p:cxnSp>
          <p:nvCxnSpPr>
            <p:cNvPr id="11" name="直接连接符 10"/>
            <p:cNvCxnSpPr/>
            <p:nvPr/>
          </p:nvCxnSpPr>
          <p:spPr>
            <a:xfrm>
              <a:off x="5626508" y="1743788"/>
              <a:ext cx="0" cy="42068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流程图: 联系 11"/>
            <p:cNvSpPr/>
            <p:nvPr/>
          </p:nvSpPr>
          <p:spPr>
            <a:xfrm>
              <a:off x="5535558" y="1724471"/>
              <a:ext cx="169589" cy="169589"/>
            </a:xfrm>
            <a:prstGeom prst="flowChartConnector">
              <a:avLst/>
            </a:prstGeom>
            <a:solidFill>
              <a:srgbClr val="00B0F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a:off x="5632781" y="2152421"/>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5088965" y="2392969"/>
            <a:ext cx="3727164" cy="1216800"/>
            <a:chOff x="5535558" y="1311371"/>
            <a:chExt cx="2317027" cy="853106"/>
          </a:xfrm>
        </p:grpSpPr>
        <p:sp>
          <p:nvSpPr>
            <p:cNvPr id="30" name="TextBox 29"/>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latin typeface="微软雅黑" pitchFamily="34" charset="-122"/>
                  <a:ea typeface="微软雅黑" pitchFamily="34" charset="-122"/>
                </a:rPr>
                <a:t>Line-based</a:t>
              </a:r>
              <a:endParaRPr lang="zh-CN" altLang="en-US" sz="2400" b="1" dirty="0">
                <a:latin typeface="微软雅黑" pitchFamily="34" charset="-122"/>
                <a:ea typeface="微软雅黑" pitchFamily="34" charset="-122"/>
              </a:endParaRPr>
            </a:p>
          </p:txBody>
        </p:sp>
        <p:cxnSp>
          <p:nvCxnSpPr>
            <p:cNvPr id="31" name="直接连接符 30"/>
            <p:cNvCxnSpPr/>
            <p:nvPr/>
          </p:nvCxnSpPr>
          <p:spPr>
            <a:xfrm>
              <a:off x="5626508" y="1743788"/>
              <a:ext cx="0" cy="4206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流程图: 联系 31"/>
            <p:cNvSpPr/>
            <p:nvPr/>
          </p:nvSpPr>
          <p:spPr>
            <a:xfrm>
              <a:off x="5535558" y="1724471"/>
              <a:ext cx="169589" cy="169589"/>
            </a:xfrm>
            <a:prstGeom prst="flowChartConnector">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p:cNvCxnSpPr/>
            <p:nvPr/>
          </p:nvCxnSpPr>
          <p:spPr>
            <a:xfrm>
              <a:off x="5632781" y="2148655"/>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5088965" y="3923174"/>
            <a:ext cx="3727164" cy="1217515"/>
            <a:chOff x="5535558" y="1311371"/>
            <a:chExt cx="2317027" cy="853106"/>
          </a:xfrm>
        </p:grpSpPr>
        <p:sp>
          <p:nvSpPr>
            <p:cNvPr id="35" name="TextBox 34"/>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solidFill>
                    <a:srgbClr val="FF0000"/>
                  </a:solidFill>
                  <a:latin typeface="微软雅黑" pitchFamily="34" charset="-122"/>
                  <a:ea typeface="微软雅黑" pitchFamily="34" charset="-122"/>
                </a:rPr>
                <a:t>Point-based</a:t>
              </a:r>
              <a:endParaRPr lang="zh-CN" altLang="en-US" sz="2400" b="1" dirty="0">
                <a:solidFill>
                  <a:srgbClr val="FF0000"/>
                </a:solidFill>
                <a:latin typeface="微软雅黑" pitchFamily="34" charset="-122"/>
                <a:ea typeface="微软雅黑" pitchFamily="34" charset="-122"/>
              </a:endParaRPr>
            </a:p>
          </p:txBody>
        </p:sp>
        <p:cxnSp>
          <p:nvCxnSpPr>
            <p:cNvPr id="36" name="直接连接符 35"/>
            <p:cNvCxnSpPr/>
            <p:nvPr/>
          </p:nvCxnSpPr>
          <p:spPr>
            <a:xfrm>
              <a:off x="5626508" y="1743788"/>
              <a:ext cx="0" cy="4206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流程图: 联系 36"/>
            <p:cNvSpPr/>
            <p:nvPr/>
          </p:nvSpPr>
          <p:spPr>
            <a:xfrm>
              <a:off x="5535558" y="1724471"/>
              <a:ext cx="169589" cy="169589"/>
            </a:xfrm>
            <a:prstGeom prst="flowChartConnector">
              <a:avLst/>
            </a:pr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p:cNvCxnSpPr/>
            <p:nvPr/>
          </p:nvCxnSpPr>
          <p:spPr>
            <a:xfrm>
              <a:off x="5632781" y="2148655"/>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5071713" y="5261257"/>
            <a:ext cx="3744416" cy="1216800"/>
            <a:chOff x="5535558" y="1311371"/>
            <a:chExt cx="2317027" cy="853106"/>
          </a:xfrm>
        </p:grpSpPr>
        <p:sp>
          <p:nvSpPr>
            <p:cNvPr id="40" name="TextBox 39"/>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latin typeface="微软雅黑" pitchFamily="34" charset="-122"/>
                  <a:ea typeface="微软雅黑" pitchFamily="34" charset="-122"/>
                </a:rPr>
                <a:t>Image content based</a:t>
              </a:r>
              <a:endParaRPr lang="zh-CN" altLang="en-US" sz="2400" b="1" dirty="0">
                <a:latin typeface="微软雅黑" pitchFamily="34" charset="-122"/>
                <a:ea typeface="微软雅黑" pitchFamily="34" charset="-122"/>
              </a:endParaRPr>
            </a:p>
          </p:txBody>
        </p:sp>
        <p:cxnSp>
          <p:nvCxnSpPr>
            <p:cNvPr id="41" name="直接连接符 40"/>
            <p:cNvCxnSpPr/>
            <p:nvPr/>
          </p:nvCxnSpPr>
          <p:spPr>
            <a:xfrm>
              <a:off x="5626508" y="1743788"/>
              <a:ext cx="0" cy="4206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流程图: 联系 41"/>
            <p:cNvSpPr/>
            <p:nvPr/>
          </p:nvSpPr>
          <p:spPr>
            <a:xfrm>
              <a:off x="5535558" y="1724471"/>
              <a:ext cx="169589" cy="169589"/>
            </a:xfrm>
            <a:prstGeom prst="flowChartConnector">
              <a:avLst/>
            </a:prstGeom>
            <a:solidFill>
              <a:schemeClr val="accent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连接符 42"/>
            <p:cNvCxnSpPr/>
            <p:nvPr/>
          </p:nvCxnSpPr>
          <p:spPr>
            <a:xfrm>
              <a:off x="5632781" y="2148655"/>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2" name="AutoShape 26"/>
          <p:cNvSpPr>
            <a:spLocks noChangeArrowheads="1"/>
          </p:cNvSpPr>
          <p:nvPr/>
        </p:nvSpPr>
        <p:spPr bwMode="auto">
          <a:xfrm>
            <a:off x="4572000" y="4053954"/>
            <a:ext cx="360362" cy="311150"/>
          </a:xfrm>
          <a:prstGeom prst="hexagon">
            <a:avLst>
              <a:gd name="adj" fmla="val 28954"/>
              <a:gd name="vf" fmla="val 115470"/>
            </a:avLst>
          </a:prstGeom>
          <a:solidFill>
            <a:schemeClr val="bg1">
              <a:lumMod val="75000"/>
              <a:alpha val="14117"/>
            </a:schemeClr>
          </a:solidFill>
          <a:ln w="9525">
            <a:solidFill>
              <a:schemeClr val="bg1"/>
            </a:solidFill>
            <a:miter lim="800000"/>
            <a:headEnd/>
            <a:tailEnd/>
          </a:ln>
          <a:effectLst/>
          <a:extLst/>
        </p:spPr>
        <p:txBody>
          <a:bodyPr wrap="none" anchor="ctr"/>
          <a:lstStyle/>
          <a:p>
            <a:endParaRPr lang="zh-CN" altLang="en-US"/>
          </a:p>
        </p:txBody>
      </p:sp>
      <p:sp>
        <p:nvSpPr>
          <p:cNvPr id="7" name="TextBox 6"/>
          <p:cNvSpPr txBox="1"/>
          <p:nvPr/>
        </p:nvSpPr>
        <p:spPr>
          <a:xfrm>
            <a:off x="129223" y="5118109"/>
            <a:ext cx="4969620" cy="3139321"/>
          </a:xfrm>
          <a:prstGeom prst="rect">
            <a:avLst/>
          </a:prstGeom>
          <a:noFill/>
        </p:spPr>
        <p:txBody>
          <a:bodyPr wrap="square" rtlCol="0">
            <a:spAutoFit/>
          </a:bodyPr>
          <a:lstStyle/>
          <a:p>
            <a:r>
              <a:rPr lang="en-US" altLang="zh-CN" b="1" dirty="0">
                <a:solidFill>
                  <a:srgbClr val="000000"/>
                </a:solidFill>
                <a:latin typeface="微软雅黑" pitchFamily="34" charset="-122"/>
                <a:ea typeface="微软雅黑" pitchFamily="34" charset="-122"/>
              </a:rPr>
              <a:t>Radial basis </a:t>
            </a:r>
            <a:r>
              <a:rPr lang="en-US" altLang="zh-CN" b="1" dirty="0" smtClean="0">
                <a:solidFill>
                  <a:srgbClr val="000000"/>
                </a:solidFill>
                <a:latin typeface="微软雅黑" pitchFamily="34" charset="-122"/>
                <a:ea typeface="微软雅黑" pitchFamily="34" charset="-122"/>
              </a:rPr>
              <a:t>function </a:t>
            </a:r>
            <a:r>
              <a:rPr lang="en-US" altLang="zh-CN" dirty="0"/>
              <a:t>[Arad 1994]</a:t>
            </a:r>
            <a:endParaRPr lang="zh-CN" altLang="en-US" dirty="0"/>
          </a:p>
          <a:p>
            <a:r>
              <a:rPr lang="en-US" altLang="zh-CN" b="1" dirty="0">
                <a:solidFill>
                  <a:srgbClr val="000000"/>
                </a:solidFill>
                <a:latin typeface="微软雅黑" pitchFamily="34" charset="-122"/>
                <a:ea typeface="微软雅黑" pitchFamily="34" charset="-122"/>
              </a:rPr>
              <a:t>Thin plate </a:t>
            </a:r>
            <a:r>
              <a:rPr lang="en-US" altLang="zh-CN" b="1" dirty="0" smtClean="0">
                <a:solidFill>
                  <a:srgbClr val="000000"/>
                </a:solidFill>
                <a:latin typeface="微软雅黑" pitchFamily="34" charset="-122"/>
                <a:ea typeface="微软雅黑" pitchFamily="34" charset="-122"/>
              </a:rPr>
              <a:t>spline  </a:t>
            </a:r>
            <a:r>
              <a:rPr lang="en-US" altLang="zh-CN" dirty="0"/>
              <a:t>[Lee1994, Lee 1996</a:t>
            </a:r>
            <a:r>
              <a:rPr lang="en-US" altLang="zh-CN" dirty="0" smtClean="0"/>
              <a:t>, </a:t>
            </a:r>
            <a:r>
              <a:rPr lang="en-US" altLang="zh-CN" dirty="0" err="1"/>
              <a:t>Litwinowicz</a:t>
            </a:r>
            <a:r>
              <a:rPr lang="en-US" altLang="zh-CN" dirty="0"/>
              <a:t> </a:t>
            </a:r>
            <a:r>
              <a:rPr lang="en-US" altLang="zh-CN" dirty="0" smtClean="0"/>
              <a:t>1994]</a:t>
            </a:r>
          </a:p>
          <a:p>
            <a:r>
              <a:rPr lang="en-US" altLang="zh-CN" b="1" dirty="0" smtClean="0">
                <a:solidFill>
                  <a:srgbClr val="000000"/>
                </a:solidFill>
                <a:latin typeface="微软雅黑" pitchFamily="34" charset="-122"/>
                <a:ea typeface="微软雅黑" pitchFamily="34" charset="-122"/>
              </a:rPr>
              <a:t>MFFD </a:t>
            </a:r>
            <a:r>
              <a:rPr lang="en-US" altLang="zh-CN" dirty="0"/>
              <a:t>[Lee 1995]</a:t>
            </a:r>
            <a:endParaRPr lang="zh-CN" altLang="en-US" dirty="0"/>
          </a:p>
          <a:p>
            <a:r>
              <a:rPr lang="en-US" altLang="zh-CN" b="1" dirty="0">
                <a:solidFill>
                  <a:srgbClr val="000000"/>
                </a:solidFill>
                <a:latin typeface="微软雅黑" pitchFamily="34" charset="-122"/>
                <a:ea typeface="微软雅黑" pitchFamily="34" charset="-122"/>
              </a:rPr>
              <a:t>Mass-spring </a:t>
            </a:r>
            <a:r>
              <a:rPr lang="en-US" altLang="zh-CN" b="1" dirty="0" smtClean="0">
                <a:solidFill>
                  <a:srgbClr val="000000"/>
                </a:solidFill>
                <a:latin typeface="微软雅黑" pitchFamily="34" charset="-122"/>
                <a:ea typeface="微软雅黑" pitchFamily="34" charset="-122"/>
              </a:rPr>
              <a:t>system </a:t>
            </a:r>
            <a:r>
              <a:rPr lang="en-US" altLang="zh-CN" dirty="0"/>
              <a:t>[Choi 2011]</a:t>
            </a:r>
            <a:endParaRPr lang="zh-CN" altLang="en-US" dirty="0"/>
          </a:p>
          <a:p>
            <a:endParaRPr lang="zh-CN" altLang="en-US" b="1" dirty="0">
              <a:solidFill>
                <a:srgbClr val="000000"/>
              </a:solidFill>
              <a:latin typeface="微软雅黑" pitchFamily="34" charset="-122"/>
              <a:ea typeface="微软雅黑" pitchFamily="34" charset="-122"/>
            </a:endParaRPr>
          </a:p>
          <a:p>
            <a:endParaRPr lang="zh-CN" altLang="en-US" b="1" dirty="0">
              <a:solidFill>
                <a:srgbClr val="000000"/>
              </a:solidFill>
              <a:latin typeface="微软雅黑" pitchFamily="34" charset="-122"/>
              <a:ea typeface="微软雅黑" pitchFamily="34" charset="-122"/>
            </a:endParaRPr>
          </a:p>
          <a:p>
            <a:endParaRPr lang="zh-CN" altLang="en-US" dirty="0"/>
          </a:p>
          <a:p>
            <a:endParaRPr lang="zh-CN" altLang="en-US" b="1" dirty="0">
              <a:solidFill>
                <a:srgbClr val="000000"/>
              </a:solidFill>
              <a:latin typeface="微软雅黑" pitchFamily="34" charset="-122"/>
              <a:ea typeface="微软雅黑" pitchFamily="34" charset="-122"/>
            </a:endParaRPr>
          </a:p>
          <a:p>
            <a:endParaRPr lang="zh-CN" altLang="en-US" b="1" dirty="0">
              <a:solidFill>
                <a:srgbClr val="000000"/>
              </a:solidFill>
              <a:latin typeface="微软雅黑" pitchFamily="34" charset="-122"/>
              <a:ea typeface="微软雅黑" pitchFamily="34" charset="-122"/>
            </a:endParaRPr>
          </a:p>
          <a:p>
            <a:endParaRPr lang="zh-CN" altLang="en-US" dirty="0"/>
          </a:p>
        </p:txBody>
      </p:sp>
      <p:graphicFrame>
        <p:nvGraphicFramePr>
          <p:cNvPr id="8" name="Object 7"/>
          <p:cNvGraphicFramePr>
            <a:graphicFrameLocks noChangeAspect="1"/>
          </p:cNvGraphicFramePr>
          <p:nvPr>
            <p:extLst/>
          </p:nvPr>
        </p:nvGraphicFramePr>
        <p:xfrm>
          <a:off x="36958" y="1694097"/>
          <a:ext cx="4983820" cy="2597816"/>
        </p:xfrm>
        <a:graphic>
          <a:graphicData uri="http://schemas.openxmlformats.org/presentationml/2006/ole">
            <mc:AlternateContent xmlns:mc="http://schemas.openxmlformats.org/markup-compatibility/2006">
              <mc:Choice xmlns:v="urn:schemas-microsoft-com:vml" Requires="v">
                <p:oleObj spid="_x0000_s3270" name="Image" r:id="rId4" imgW="10158480" imgH="5294880" progId="Photoshop.Image.12">
                  <p:embed/>
                </p:oleObj>
              </mc:Choice>
              <mc:Fallback>
                <p:oleObj name="Image" r:id="rId4" imgW="10158480" imgH="5294880" progId="Photoshop.Image.12">
                  <p:embed/>
                  <p:pic>
                    <p:nvPicPr>
                      <p:cNvPr id="0" name=""/>
                      <p:cNvPicPr/>
                      <p:nvPr/>
                    </p:nvPicPr>
                    <p:blipFill>
                      <a:blip r:embed="rId5"/>
                      <a:stretch>
                        <a:fillRect/>
                      </a:stretch>
                    </p:blipFill>
                    <p:spPr>
                      <a:xfrm>
                        <a:off x="36958" y="1694097"/>
                        <a:ext cx="4983820" cy="2597816"/>
                      </a:xfrm>
                      <a:prstGeom prst="rect">
                        <a:avLst/>
                      </a:prstGeom>
                    </p:spPr>
                  </p:pic>
                </p:oleObj>
              </mc:Fallback>
            </mc:AlternateContent>
          </a:graphicData>
        </a:graphic>
      </p:graphicFrame>
      <p:sp>
        <p:nvSpPr>
          <p:cNvPr id="27" name="标题 1"/>
          <p:cNvSpPr txBox="1">
            <a:spLocks/>
          </p:cNvSpPr>
          <p:nvPr/>
        </p:nvSpPr>
        <p:spPr>
          <a:xfrm>
            <a:off x="-2286000" y="126963"/>
            <a:ext cx="9144000" cy="990600"/>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lang="en-US" sz="3600" kern="1200">
                <a:solidFill>
                  <a:schemeClr val="tx2"/>
                </a:solidFill>
                <a:effectLst>
                  <a:outerShdw blurRad="50800" dist="25400" dir="2700000" algn="tl">
                    <a:schemeClr val="tx1">
                      <a:alpha val="30000"/>
                    </a:schemeClr>
                  </a:outerShdw>
                </a:effectLst>
                <a:latin typeface="+mj-lt"/>
                <a:ea typeface="+mj-ea"/>
                <a:cs typeface="+mj-cs"/>
              </a:defRPr>
            </a:lvl1pPr>
          </a:lstStyle>
          <a:p>
            <a:pPr fontAlgn="auto">
              <a:spcAft>
                <a:spcPts val="0"/>
              </a:spcAft>
            </a:pPr>
            <a:r>
              <a:rPr lang="en-US" altLang="zh-CN" dirty="0" smtClean="0"/>
              <a:t>Related work</a:t>
            </a:r>
          </a:p>
          <a:p>
            <a:pPr fontAlgn="auto">
              <a:spcAft>
                <a:spcPts val="0"/>
              </a:spcAft>
            </a:pPr>
            <a:r>
              <a:rPr lang="en-US" altLang="zh-CN" dirty="0" smtClean="0"/>
              <a:t>--image morphing</a:t>
            </a:r>
            <a:endParaRPr lang="en-US" altLang="zh-CN" dirty="0"/>
          </a:p>
        </p:txBody>
      </p:sp>
    </p:spTree>
    <p:extLst>
      <p:ext uri="{BB962C8B-B14F-4D97-AF65-F5344CB8AC3E}">
        <p14:creationId xmlns:p14="http://schemas.microsoft.com/office/powerpoint/2010/main" val="1732908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6744" y="1201014"/>
            <a:ext cx="4396656" cy="527598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685800"/>
            <a:ext cx="2391495" cy="286979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80" y="3796183"/>
            <a:ext cx="2424515" cy="2909417"/>
          </a:xfrm>
          <a:prstGeom prst="rect">
            <a:avLst/>
          </a:prstGeom>
        </p:spPr>
      </p:pic>
      <p:sp>
        <p:nvSpPr>
          <p:cNvPr id="5" name="Oval 4"/>
          <p:cNvSpPr/>
          <p:nvPr/>
        </p:nvSpPr>
        <p:spPr>
          <a:xfrm>
            <a:off x="1066800" y="1447800"/>
            <a:ext cx="533400" cy="10668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 name="Oval 11"/>
          <p:cNvSpPr/>
          <p:nvPr/>
        </p:nvSpPr>
        <p:spPr>
          <a:xfrm>
            <a:off x="1212066" y="4419600"/>
            <a:ext cx="533400" cy="10668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3" name="Oval 12"/>
          <p:cNvSpPr/>
          <p:nvPr/>
        </p:nvSpPr>
        <p:spPr>
          <a:xfrm>
            <a:off x="5181600" y="2548128"/>
            <a:ext cx="914400" cy="183489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Tree>
    <p:custDataLst>
      <p:tags r:id="rId1"/>
    </p:custDataLst>
    <p:extLst>
      <p:ext uri="{BB962C8B-B14F-4D97-AF65-F5344CB8AC3E}">
        <p14:creationId xmlns:p14="http://schemas.microsoft.com/office/powerpoint/2010/main" val="1819682236"/>
      </p:ext>
    </p:extLst>
  </p:cSld>
  <p:clrMapOvr>
    <a:masterClrMapping/>
  </p:clrMapOvr>
  <mc:AlternateContent xmlns:mc="http://schemas.openxmlformats.org/markup-compatibility/2006" xmlns:p14="http://schemas.microsoft.com/office/powerpoint/2010/main">
    <mc:Choice Requires="p14">
      <p:transition p14:dur="10" advTm="5100"/>
    </mc:Choice>
    <mc:Fallback xmlns="">
      <p:transition advTm="51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Lst>
  </p:timing>
  <p:extLst mod="1"/>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eforeresamp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588788" y="114300"/>
            <a:ext cx="4419600" cy="3314700"/>
          </a:xfrm>
          <a:prstGeom prst="rect">
            <a:avLst/>
          </a:prstGeom>
          <a:effectLst/>
        </p:spPr>
      </p:pic>
      <p:pic>
        <p:nvPicPr>
          <p:cNvPr id="6" name="afteresampl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588638" y="3466987"/>
            <a:ext cx="4419750" cy="3314813"/>
          </a:xfrm>
          <a:prstGeom prst="rect">
            <a:avLst/>
          </a:prstGeom>
          <a:effectLst/>
        </p:spPr>
      </p:pic>
      <p:sp>
        <p:nvSpPr>
          <p:cNvPr id="7" name="TextBox 6"/>
          <p:cNvSpPr txBox="1"/>
          <p:nvPr/>
        </p:nvSpPr>
        <p:spPr>
          <a:xfrm>
            <a:off x="93319" y="1444823"/>
            <a:ext cx="2616165" cy="615553"/>
          </a:xfrm>
          <a:prstGeom prst="rect">
            <a:avLst/>
          </a:prstGeom>
          <a:noFill/>
        </p:spPr>
        <p:txBody>
          <a:bodyPr wrap="none" lIns="18288" tIns="0" rIns="18288" bIns="0" rtlCol="0">
            <a:spAutoFit/>
          </a:bodyPr>
          <a:lstStyle/>
          <a:p>
            <a:r>
              <a:rPr lang="en-US" dirty="0">
                <a:effectLst/>
                <a:latin typeface="+mj-ea"/>
              </a:rPr>
              <a:t>b</a:t>
            </a:r>
            <a:r>
              <a:rPr lang="en-US" dirty="0" smtClean="0">
                <a:effectLst/>
                <a:latin typeface="+mj-ea"/>
              </a:rPr>
              <a:t>efore synchronization</a:t>
            </a:r>
            <a:endParaRPr lang="en-US" baseline="-25000" dirty="0">
              <a:effectLst/>
              <a:latin typeface="+mj-ea"/>
            </a:endParaRPr>
          </a:p>
          <a:p>
            <a:endParaRPr lang="en-US" dirty="0" err="1" smtClean="0">
              <a:effectLst/>
            </a:endParaRPr>
          </a:p>
        </p:txBody>
      </p:sp>
      <p:sp>
        <p:nvSpPr>
          <p:cNvPr id="8" name="TextBox 7"/>
          <p:cNvSpPr txBox="1"/>
          <p:nvPr/>
        </p:nvSpPr>
        <p:spPr>
          <a:xfrm>
            <a:off x="200719" y="4953000"/>
            <a:ext cx="2401363" cy="615553"/>
          </a:xfrm>
          <a:prstGeom prst="rect">
            <a:avLst/>
          </a:prstGeom>
          <a:noFill/>
        </p:spPr>
        <p:txBody>
          <a:bodyPr wrap="none" lIns="18288" tIns="0" rIns="18288" bIns="0" rtlCol="0">
            <a:spAutoFit/>
          </a:bodyPr>
          <a:lstStyle/>
          <a:p>
            <a:r>
              <a:rPr lang="en-US" dirty="0">
                <a:effectLst/>
                <a:latin typeface="+mj-ea"/>
              </a:rPr>
              <a:t>a</a:t>
            </a:r>
            <a:r>
              <a:rPr lang="en-US" dirty="0" smtClean="0">
                <a:effectLst/>
                <a:latin typeface="+mj-ea"/>
              </a:rPr>
              <a:t>fter synchronization</a:t>
            </a:r>
            <a:endParaRPr lang="en-US" baseline="-25000" dirty="0">
              <a:effectLst/>
              <a:latin typeface="+mj-ea"/>
            </a:endParaRPr>
          </a:p>
          <a:p>
            <a:endParaRPr lang="en-US" dirty="0" err="1" smtClean="0">
              <a:effectLst/>
            </a:endParaRPr>
          </a:p>
        </p:txBody>
      </p:sp>
    </p:spTree>
    <p:extLst>
      <p:ext uri="{BB962C8B-B14F-4D97-AF65-F5344CB8AC3E}">
        <p14:creationId xmlns:p14="http://schemas.microsoft.com/office/powerpoint/2010/main" val="2635057589"/>
      </p:ext>
    </p:extLst>
  </p:cSld>
  <p:clrMapOvr>
    <a:masterClrMapping/>
  </p:clrMapOvr>
  <mc:AlternateContent xmlns:mc="http://schemas.openxmlformats.org/markup-compatibility/2006" xmlns:p14="http://schemas.microsoft.com/office/powerpoint/2010/main">
    <mc:Choice Requires="p14">
      <p:transition p14:dur="10" advTm="6615"/>
    </mc:Choice>
    <mc:Fallback xmlns="">
      <p:transition advTm="6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34" fill="hold"/>
                                        <p:tgtEl>
                                          <p:spTgt spid="4"/>
                                        </p:tgtEl>
                                      </p:cBhvr>
                                    </p:cmd>
                                  </p:childTnLst>
                                </p:cTn>
                              </p:par>
                              <p:par>
                                <p:cTn id="7" presetID="1" presetClass="mediacall" presetSubtype="0" fill="hold" nodeType="withEffect">
                                  <p:stCondLst>
                                    <p:cond delay="0"/>
                                  </p:stCondLst>
                                  <p:childTnLst>
                                    <p:cmd type="call" cmd="playFrom(0.0)">
                                      <p:cBhvr>
                                        <p:cTn id="8" dur="53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video>
              <p:cMediaNode vol="80000">
                <p:cTn id="10" fill="hold" display="0">
                  <p:stCondLst>
                    <p:cond delay="indefinite"/>
                  </p:stCondLst>
                </p:cTn>
                <p:tgtEl>
                  <p:spTgt spid="6"/>
                </p:tgtEl>
              </p:cMediaNode>
            </p:video>
          </p:childTnLst>
        </p:cTn>
      </p:par>
    </p:tnLst>
  </p:timing>
  <p:extLst mod="1">
    <p:ext uri="{E180D4A7-C9FB-4DFB-919C-405C955672EB}">
      <p14:showEvtLst xmlns:p14="http://schemas.microsoft.com/office/powerpoint/2010/main">
        <p14:playEvt time="0" objId="4"/>
        <p14:playEvt time="0" objId="6"/>
        <p14:stopEvt time="5397" objId="4"/>
        <p14:stopEvt time="5397" objId="6"/>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put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67126" y="1066800"/>
            <a:ext cx="3200400" cy="2400300"/>
          </a:xfrm>
          <a:prstGeom prst="rect">
            <a:avLst/>
          </a:prstGeom>
          <a:effectLst/>
        </p:spPr>
      </p:pic>
      <p:pic>
        <p:nvPicPr>
          <p:cNvPr id="10" name="input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221912" y="3886200"/>
            <a:ext cx="3145614" cy="2359211"/>
          </a:xfrm>
          <a:prstGeom prst="rect">
            <a:avLst/>
          </a:prstGeom>
          <a:effectLst/>
        </p:spPr>
      </p:pic>
      <p:graphicFrame>
        <p:nvGraphicFramePr>
          <p:cNvPr id="6" name="Table 5"/>
          <p:cNvGraphicFramePr>
            <a:graphicFrameLocks noGrp="1"/>
          </p:cNvGraphicFramePr>
          <p:nvPr>
            <p:extLst>
              <p:ext uri="{D42A27DB-BD31-4B8C-83A1-F6EECF244321}">
                <p14:modId xmlns:p14="http://schemas.microsoft.com/office/powerpoint/2010/main" val="1575566946"/>
              </p:ext>
            </p:extLst>
          </p:nvPr>
        </p:nvGraphicFramePr>
        <p:xfrm>
          <a:off x="6019800" y="140923"/>
          <a:ext cx="2971800" cy="1097280"/>
        </p:xfrm>
        <a:graphic>
          <a:graphicData uri="http://schemas.openxmlformats.org/drawingml/2006/table">
            <a:tbl>
              <a:tblPr firstRow="1" bandRow="1">
                <a:tableStyleId>{5C22544A-7EE6-4342-B048-85BDC9FD1C3A}</a:tableStyleId>
              </a:tblPr>
              <a:tblGrid>
                <a:gridCol w="2161309"/>
                <a:gridCol w="810491"/>
              </a:tblGrid>
              <a:tr h="345440">
                <a:tc>
                  <a:txBody>
                    <a:bodyPr/>
                    <a:lstStyle/>
                    <a:p>
                      <a:r>
                        <a:rPr lang="en-US" dirty="0" smtClean="0"/>
                        <a:t>Duration</a:t>
                      </a:r>
                      <a:endParaRPr lang="en-US" dirty="0"/>
                    </a:p>
                  </a:txBody>
                  <a:tcPr/>
                </a:tc>
                <a:tc>
                  <a:txBody>
                    <a:bodyPr/>
                    <a:lstStyle/>
                    <a:p>
                      <a:r>
                        <a:rPr lang="en-US" dirty="0" smtClean="0"/>
                        <a:t>80</a:t>
                      </a:r>
                      <a:endParaRPr lang="en-US" dirty="0"/>
                    </a:p>
                  </a:txBody>
                  <a:tcPr/>
                </a:tc>
              </a:tr>
              <a:tr h="345440">
                <a:tc>
                  <a:txBody>
                    <a:bodyPr/>
                    <a:lstStyle/>
                    <a:p>
                      <a:r>
                        <a:rPr lang="en-US" dirty="0" smtClean="0"/>
                        <a:t>Points</a:t>
                      </a:r>
                      <a:endParaRPr lang="en-US" dirty="0"/>
                    </a:p>
                  </a:txBody>
                  <a:tcPr/>
                </a:tc>
                <a:tc>
                  <a:txBody>
                    <a:bodyPr/>
                    <a:lstStyle/>
                    <a:p>
                      <a:r>
                        <a:rPr lang="en-US" dirty="0" smtClean="0"/>
                        <a:t>14</a:t>
                      </a:r>
                      <a:endParaRPr lang="en-US" dirty="0"/>
                    </a:p>
                  </a:txBody>
                  <a:tcPr/>
                </a:tc>
              </a:tr>
              <a:tr h="345440">
                <a:tc>
                  <a:txBody>
                    <a:bodyPr/>
                    <a:lstStyle/>
                    <a:p>
                      <a:r>
                        <a:rPr lang="en-US" dirty="0" smtClean="0"/>
                        <a:t>Total clicks</a:t>
                      </a:r>
                      <a:endParaRPr lang="en-US" dirty="0"/>
                    </a:p>
                  </a:txBody>
                  <a:tcPr/>
                </a:tc>
                <a:tc>
                  <a:txBody>
                    <a:bodyPr/>
                    <a:lstStyle/>
                    <a:p>
                      <a:r>
                        <a:rPr lang="en-US" dirty="0" smtClean="0"/>
                        <a:t> 86</a:t>
                      </a:r>
                      <a:endParaRPr lang="en-US" dirty="0"/>
                    </a:p>
                  </a:txBody>
                  <a:tcPr/>
                </a:tc>
              </a:tr>
            </a:tbl>
          </a:graphicData>
        </a:graphic>
      </p:graphicFrame>
      <p:pic>
        <p:nvPicPr>
          <p:cNvPr id="2" name="movie_color1">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3511550" y="1676400"/>
            <a:ext cx="5556250" cy="4167188"/>
          </a:xfrm>
          <a:prstGeom prst="rect">
            <a:avLst/>
          </a:prstGeom>
        </p:spPr>
      </p:pic>
    </p:spTree>
    <p:extLst>
      <p:ext uri="{BB962C8B-B14F-4D97-AF65-F5344CB8AC3E}">
        <p14:creationId xmlns:p14="http://schemas.microsoft.com/office/powerpoint/2010/main" val="1897933608"/>
      </p:ext>
    </p:extLst>
  </p:cSld>
  <p:clrMapOvr>
    <a:masterClrMapping/>
  </p:clrMapOvr>
  <mc:AlternateContent xmlns:mc="http://schemas.openxmlformats.org/markup-compatibility/2006" xmlns:p14="http://schemas.microsoft.com/office/powerpoint/2010/main">
    <mc:Choice Requires="p14">
      <p:transition p14:dur="10" advTm="6816"/>
    </mc:Choice>
    <mc:Fallback xmlns="">
      <p:transition advTm="6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67" fill="hold"/>
                                        <p:tgtEl>
                                          <p:spTgt spid="9"/>
                                        </p:tgtEl>
                                      </p:cBhvr>
                                    </p:cmd>
                                  </p:childTnLst>
                                </p:cTn>
                              </p:par>
                              <p:par>
                                <p:cTn id="7" presetID="1" presetClass="mediacall" presetSubtype="0" fill="hold" nodeType="withEffect">
                                  <p:stCondLst>
                                    <p:cond delay="0"/>
                                  </p:stCondLst>
                                  <p:childTnLst>
                                    <p:cmd type="call" cmd="playFrom(0.0)">
                                      <p:cBhvr>
                                        <p:cTn id="8" dur="6667" fill="hold"/>
                                        <p:tgtEl>
                                          <p:spTgt spid="10"/>
                                        </p:tgtEl>
                                      </p:cBhvr>
                                    </p:cmd>
                                  </p:childTnLst>
                                </p:cTn>
                              </p:par>
                              <p:par>
                                <p:cTn id="9" presetID="1" presetClass="mediacall" presetSubtype="0" fill="hold" nodeType="withEffect">
                                  <p:stCondLst>
                                    <p:cond delay="0"/>
                                  </p:stCondLst>
                                  <p:childTnLst>
                                    <p:cmd type="call" cmd="playFrom(0.0)">
                                      <p:cBhvr>
                                        <p:cTn id="10" dur="6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remove" display="0">
                  <p:stCondLst>
                    <p:cond delay="indefinite"/>
                  </p:stCondLst>
                </p:cTn>
                <p:tgtEl>
                  <p:spTgt spid="9"/>
                </p:tgtEl>
              </p:cMediaNode>
            </p:video>
            <p:video>
              <p:cMediaNode vol="80000">
                <p:cTn id="12" repeatCount="indefinite" fill="remove" display="0">
                  <p:stCondLst>
                    <p:cond delay="indefinite"/>
                  </p:stCondLst>
                </p:cTn>
                <p:tgtEl>
                  <p:spTgt spid="10"/>
                </p:tgtEl>
              </p:cMediaNode>
            </p:video>
            <p:video>
              <p:cMediaNode vol="80000">
                <p:cTn id="13" repeatCount="indefinite" fill="remove" display="0">
                  <p:stCondLst>
                    <p:cond delay="indefinite"/>
                  </p:stCondLst>
                </p:cTn>
                <p:tgtEl>
                  <p:spTgt spid="2"/>
                </p:tgtEl>
              </p:cMediaNode>
            </p:video>
          </p:childTnLst>
        </p:cTn>
      </p:par>
    </p:tnLst>
  </p:timing>
  <p:extLst mod="1">
    <p:ext uri="{E180D4A7-C9FB-4DFB-919C-405C955672EB}">
      <p14:showEvtLst xmlns:p14="http://schemas.microsoft.com/office/powerpoint/2010/main">
        <p14:playEvt time="0" objId="9"/>
        <p14:playEvt time="0" objId="10"/>
        <p14:playEvt time="0" objId="2"/>
        <p14:stopEvt time="6785" objId="9"/>
        <p14:stopEvt time="6785" objId="10"/>
        <p14:stopEvt time="6785" objId="2"/>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0" y="2743200"/>
            <a:ext cx="9144000" cy="990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r>
              <a:rPr lang="en-US" altLang="zh-CN" b="1" dirty="0" smtClean="0">
                <a:latin typeface="Britannic Bold" pitchFamily="34" charset="0"/>
              </a:rPr>
              <a:t>More results</a:t>
            </a:r>
            <a:endParaRPr lang="en-US" altLang="zh-CN" b="1" dirty="0">
              <a:latin typeface="Britannic Bold" pitchFamily="34" charset="0"/>
            </a:endParaRPr>
          </a:p>
        </p:txBody>
      </p:sp>
    </p:spTree>
    <p:extLst>
      <p:ext uri="{BB962C8B-B14F-4D97-AF65-F5344CB8AC3E}">
        <p14:creationId xmlns:p14="http://schemas.microsoft.com/office/powerpoint/2010/main" val="178154384"/>
      </p:ext>
    </p:extLst>
  </p:cSld>
  <p:clrMapOvr>
    <a:masterClrMapping/>
  </p:clrMapOvr>
  <mc:AlternateContent xmlns:mc="http://schemas.openxmlformats.org/markup-compatibility/2006" xmlns:p14="http://schemas.microsoft.com/office/powerpoint/2010/main">
    <mc:Choice Requires="p14">
      <p:transition p14:dur="10" advTm="2323"/>
    </mc:Choice>
    <mc:Fallback xmlns="">
      <p:transition advTm="2323"/>
    </mc:Fallback>
  </mc:AlternateContent>
  <p:timing>
    <p:tnLst>
      <p:par>
        <p:cTn id="1" dur="indefinite" restart="never" nodeType="tmRoot"/>
      </p:par>
    </p:tnLst>
  </p:timing>
  <p:extLst mod="1"/>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901878374"/>
              </p:ext>
            </p:extLst>
          </p:nvPr>
        </p:nvGraphicFramePr>
        <p:xfrm>
          <a:off x="5899150" y="76200"/>
          <a:ext cx="2997200" cy="1097280"/>
        </p:xfrm>
        <a:graphic>
          <a:graphicData uri="http://schemas.openxmlformats.org/drawingml/2006/table">
            <a:tbl>
              <a:tblPr firstRow="1" bandRow="1">
                <a:tableStyleId>{5C22544A-7EE6-4342-B048-85BDC9FD1C3A}</a:tableStyleId>
              </a:tblPr>
              <a:tblGrid>
                <a:gridCol w="2057400"/>
                <a:gridCol w="939800"/>
              </a:tblGrid>
              <a:tr h="345440">
                <a:tc>
                  <a:txBody>
                    <a:bodyPr/>
                    <a:lstStyle/>
                    <a:p>
                      <a:r>
                        <a:rPr lang="en-US" dirty="0" smtClean="0"/>
                        <a:t>Duration</a:t>
                      </a:r>
                      <a:endParaRPr lang="en-US" dirty="0"/>
                    </a:p>
                  </a:txBody>
                  <a:tcPr/>
                </a:tc>
                <a:tc>
                  <a:txBody>
                    <a:bodyPr/>
                    <a:lstStyle/>
                    <a:p>
                      <a:r>
                        <a:rPr lang="en-US" dirty="0" smtClean="0"/>
                        <a:t>70</a:t>
                      </a:r>
                      <a:endParaRPr lang="en-US" dirty="0"/>
                    </a:p>
                  </a:txBody>
                  <a:tcPr/>
                </a:tc>
              </a:tr>
              <a:tr h="345440">
                <a:tc>
                  <a:txBody>
                    <a:bodyPr/>
                    <a:lstStyle/>
                    <a:p>
                      <a:r>
                        <a:rPr lang="en-US" dirty="0" smtClean="0"/>
                        <a:t>Points</a:t>
                      </a:r>
                      <a:endParaRPr lang="en-US" dirty="0"/>
                    </a:p>
                  </a:txBody>
                  <a:tcPr/>
                </a:tc>
                <a:tc>
                  <a:txBody>
                    <a:bodyPr/>
                    <a:lstStyle/>
                    <a:p>
                      <a:r>
                        <a:rPr lang="en-US" dirty="0" smtClean="0"/>
                        <a:t>7</a:t>
                      </a:r>
                      <a:endParaRPr lang="en-US" dirty="0"/>
                    </a:p>
                  </a:txBody>
                  <a:tcPr/>
                </a:tc>
              </a:tr>
              <a:tr h="345440">
                <a:tc>
                  <a:txBody>
                    <a:bodyPr/>
                    <a:lstStyle/>
                    <a:p>
                      <a:r>
                        <a:rPr lang="en-US" dirty="0" smtClean="0"/>
                        <a:t>Total clicks</a:t>
                      </a:r>
                      <a:endParaRPr lang="en-US" dirty="0"/>
                    </a:p>
                  </a:txBody>
                  <a:tcPr/>
                </a:tc>
                <a:tc>
                  <a:txBody>
                    <a:bodyPr/>
                    <a:lstStyle/>
                    <a:p>
                      <a:r>
                        <a:rPr lang="en-US" dirty="0" smtClean="0"/>
                        <a:t>26</a:t>
                      </a:r>
                      <a:endParaRPr lang="en-US" dirty="0"/>
                    </a:p>
                  </a:txBody>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775778300"/>
              </p:ext>
            </p:extLst>
          </p:nvPr>
        </p:nvGraphicFramePr>
        <p:xfrm>
          <a:off x="5899150" y="76200"/>
          <a:ext cx="2997200" cy="1097280"/>
        </p:xfrm>
        <a:graphic>
          <a:graphicData uri="http://schemas.openxmlformats.org/drawingml/2006/table">
            <a:tbl>
              <a:tblPr firstRow="1" bandRow="1">
                <a:tableStyleId>{5C22544A-7EE6-4342-B048-85BDC9FD1C3A}</a:tableStyleId>
              </a:tblPr>
              <a:tblGrid>
                <a:gridCol w="2057400"/>
                <a:gridCol w="939800"/>
              </a:tblGrid>
              <a:tr h="345440">
                <a:tc>
                  <a:txBody>
                    <a:bodyPr/>
                    <a:lstStyle/>
                    <a:p>
                      <a:r>
                        <a:rPr lang="en-US" dirty="0" smtClean="0"/>
                        <a:t>Duration</a:t>
                      </a:r>
                      <a:endParaRPr lang="en-US" dirty="0"/>
                    </a:p>
                  </a:txBody>
                  <a:tcPr/>
                </a:tc>
                <a:tc>
                  <a:txBody>
                    <a:bodyPr/>
                    <a:lstStyle/>
                    <a:p>
                      <a:r>
                        <a:rPr lang="en-US" dirty="0" smtClean="0"/>
                        <a:t>70</a:t>
                      </a:r>
                      <a:endParaRPr lang="en-US" dirty="0"/>
                    </a:p>
                  </a:txBody>
                  <a:tcPr/>
                </a:tc>
              </a:tr>
              <a:tr h="345440">
                <a:tc>
                  <a:txBody>
                    <a:bodyPr/>
                    <a:lstStyle/>
                    <a:p>
                      <a:r>
                        <a:rPr lang="en-US" dirty="0" smtClean="0"/>
                        <a:t>Points</a:t>
                      </a:r>
                      <a:endParaRPr lang="en-US" dirty="0"/>
                    </a:p>
                  </a:txBody>
                  <a:tcPr/>
                </a:tc>
                <a:tc>
                  <a:txBody>
                    <a:bodyPr/>
                    <a:lstStyle/>
                    <a:p>
                      <a:r>
                        <a:rPr lang="en-US" dirty="0" smtClean="0"/>
                        <a:t>8</a:t>
                      </a:r>
                      <a:endParaRPr lang="en-US" dirty="0"/>
                    </a:p>
                  </a:txBody>
                  <a:tcPr/>
                </a:tc>
              </a:tr>
              <a:tr h="345440">
                <a:tc>
                  <a:txBody>
                    <a:bodyPr/>
                    <a:lstStyle/>
                    <a:p>
                      <a:r>
                        <a:rPr lang="en-US" dirty="0" smtClean="0"/>
                        <a:t>Total</a:t>
                      </a:r>
                      <a:r>
                        <a:rPr lang="en-US" baseline="0" dirty="0" smtClean="0"/>
                        <a:t> clicks</a:t>
                      </a:r>
                      <a:endParaRPr lang="en-US" dirty="0"/>
                    </a:p>
                  </a:txBody>
                  <a:tcPr/>
                </a:tc>
                <a:tc>
                  <a:txBody>
                    <a:bodyPr/>
                    <a:lstStyle/>
                    <a:p>
                      <a:r>
                        <a:rPr lang="en-US" dirty="0" smtClean="0"/>
                        <a:t>31</a:t>
                      </a:r>
                      <a:endParaRPr lang="en-US" dirty="0"/>
                    </a:p>
                  </a:txBody>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546695465"/>
              </p:ext>
            </p:extLst>
          </p:nvPr>
        </p:nvGraphicFramePr>
        <p:xfrm>
          <a:off x="5899150" y="76200"/>
          <a:ext cx="2997200" cy="1097280"/>
        </p:xfrm>
        <a:graphic>
          <a:graphicData uri="http://schemas.openxmlformats.org/drawingml/2006/table">
            <a:tbl>
              <a:tblPr firstRow="1" bandRow="1">
                <a:tableStyleId>{5C22544A-7EE6-4342-B048-85BDC9FD1C3A}</a:tableStyleId>
              </a:tblPr>
              <a:tblGrid>
                <a:gridCol w="2057400"/>
                <a:gridCol w="939800"/>
              </a:tblGrid>
              <a:tr h="345440">
                <a:tc>
                  <a:txBody>
                    <a:bodyPr/>
                    <a:lstStyle/>
                    <a:p>
                      <a:r>
                        <a:rPr lang="en-US" dirty="0" smtClean="0"/>
                        <a:t>Duration</a:t>
                      </a:r>
                      <a:endParaRPr lang="en-US" dirty="0"/>
                    </a:p>
                  </a:txBody>
                  <a:tcPr/>
                </a:tc>
                <a:tc>
                  <a:txBody>
                    <a:bodyPr/>
                    <a:lstStyle/>
                    <a:p>
                      <a:r>
                        <a:rPr lang="en-US" dirty="0" smtClean="0"/>
                        <a:t>70</a:t>
                      </a:r>
                      <a:endParaRPr lang="en-US" dirty="0"/>
                    </a:p>
                  </a:txBody>
                  <a:tcPr/>
                </a:tc>
              </a:tr>
              <a:tr h="345440">
                <a:tc>
                  <a:txBody>
                    <a:bodyPr/>
                    <a:lstStyle/>
                    <a:p>
                      <a:r>
                        <a:rPr lang="en-US" dirty="0" smtClean="0"/>
                        <a:t>Points</a:t>
                      </a:r>
                      <a:endParaRPr lang="en-US" dirty="0"/>
                    </a:p>
                  </a:txBody>
                  <a:tcPr/>
                </a:tc>
                <a:tc>
                  <a:txBody>
                    <a:bodyPr/>
                    <a:lstStyle/>
                    <a:p>
                      <a:r>
                        <a:rPr lang="en-US" dirty="0" smtClean="0"/>
                        <a:t>11</a:t>
                      </a:r>
                      <a:endParaRPr lang="en-US" dirty="0"/>
                    </a:p>
                  </a:txBody>
                  <a:tcPr/>
                </a:tc>
              </a:tr>
              <a:tr h="345440">
                <a:tc>
                  <a:txBody>
                    <a:bodyPr/>
                    <a:lstStyle/>
                    <a:p>
                      <a:r>
                        <a:rPr lang="en-US" dirty="0" smtClean="0"/>
                        <a:t>Total</a:t>
                      </a:r>
                      <a:r>
                        <a:rPr lang="en-US" baseline="0" dirty="0" smtClean="0"/>
                        <a:t> clicks</a:t>
                      </a:r>
                      <a:endParaRPr lang="en-US" dirty="0"/>
                    </a:p>
                  </a:txBody>
                  <a:tcPr/>
                </a:tc>
                <a:tc>
                  <a:txBody>
                    <a:bodyPr/>
                    <a:lstStyle/>
                    <a:p>
                      <a:r>
                        <a:rPr lang="en-US" dirty="0" smtClean="0"/>
                        <a:t>36</a:t>
                      </a:r>
                      <a:endParaRPr lang="en-US" dirty="0"/>
                    </a:p>
                  </a:txBody>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291766898"/>
              </p:ext>
            </p:extLst>
          </p:nvPr>
        </p:nvGraphicFramePr>
        <p:xfrm>
          <a:off x="5941879" y="76200"/>
          <a:ext cx="2911742" cy="1097280"/>
        </p:xfrm>
        <a:graphic>
          <a:graphicData uri="http://schemas.openxmlformats.org/drawingml/2006/table">
            <a:tbl>
              <a:tblPr firstRow="1" bandRow="1">
                <a:tableStyleId>{5C22544A-7EE6-4342-B048-85BDC9FD1C3A}</a:tableStyleId>
              </a:tblPr>
              <a:tblGrid>
                <a:gridCol w="1981200"/>
                <a:gridCol w="930542"/>
              </a:tblGrid>
              <a:tr h="137160">
                <a:tc>
                  <a:txBody>
                    <a:bodyPr/>
                    <a:lstStyle/>
                    <a:p>
                      <a:r>
                        <a:rPr lang="en-US" dirty="0" smtClean="0"/>
                        <a:t>Duration</a:t>
                      </a:r>
                      <a:endParaRPr lang="en-US" dirty="0"/>
                    </a:p>
                  </a:txBody>
                  <a:tcPr/>
                </a:tc>
                <a:tc>
                  <a:txBody>
                    <a:bodyPr/>
                    <a:lstStyle/>
                    <a:p>
                      <a:r>
                        <a:rPr lang="en-US" dirty="0" smtClean="0"/>
                        <a:t>70</a:t>
                      </a:r>
                      <a:endParaRPr lang="en-US" dirty="0"/>
                    </a:p>
                  </a:txBody>
                  <a:tcPr/>
                </a:tc>
              </a:tr>
              <a:tr h="345440">
                <a:tc>
                  <a:txBody>
                    <a:bodyPr/>
                    <a:lstStyle/>
                    <a:p>
                      <a:r>
                        <a:rPr lang="en-US" dirty="0" smtClean="0"/>
                        <a:t>Points</a:t>
                      </a:r>
                      <a:endParaRPr lang="en-US" dirty="0"/>
                    </a:p>
                  </a:txBody>
                  <a:tcPr/>
                </a:tc>
                <a:tc>
                  <a:txBody>
                    <a:bodyPr/>
                    <a:lstStyle/>
                    <a:p>
                      <a:r>
                        <a:rPr lang="en-US" dirty="0" smtClean="0"/>
                        <a:t>11</a:t>
                      </a:r>
                      <a:endParaRPr lang="en-US" dirty="0"/>
                    </a:p>
                  </a:txBody>
                  <a:tcPr/>
                </a:tc>
              </a:tr>
              <a:tr h="345440">
                <a:tc>
                  <a:txBody>
                    <a:bodyPr/>
                    <a:lstStyle/>
                    <a:p>
                      <a:r>
                        <a:rPr lang="en-US" dirty="0" smtClean="0"/>
                        <a:t>Total clicks</a:t>
                      </a:r>
                      <a:endParaRPr lang="en-US" dirty="0"/>
                    </a:p>
                  </a:txBody>
                  <a:tcPr/>
                </a:tc>
                <a:tc>
                  <a:txBody>
                    <a:bodyPr/>
                    <a:lstStyle/>
                    <a:p>
                      <a:r>
                        <a:rPr lang="en-US" dirty="0" smtClean="0"/>
                        <a:t>32 </a:t>
                      </a:r>
                      <a:endParaRPr lang="en-US" dirty="0"/>
                    </a:p>
                  </a:txBody>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692286510"/>
              </p:ext>
            </p:extLst>
          </p:nvPr>
        </p:nvGraphicFramePr>
        <p:xfrm>
          <a:off x="5900574" y="76200"/>
          <a:ext cx="2994352" cy="1097280"/>
        </p:xfrm>
        <a:graphic>
          <a:graphicData uri="http://schemas.openxmlformats.org/drawingml/2006/table">
            <a:tbl>
              <a:tblPr firstRow="1" bandRow="1">
                <a:tableStyleId>{5C22544A-7EE6-4342-B048-85BDC9FD1C3A}</a:tableStyleId>
              </a:tblPr>
              <a:tblGrid>
                <a:gridCol w="2057401"/>
                <a:gridCol w="936951"/>
              </a:tblGrid>
              <a:tr h="345440">
                <a:tc>
                  <a:txBody>
                    <a:bodyPr/>
                    <a:lstStyle/>
                    <a:p>
                      <a:r>
                        <a:rPr lang="en-US" dirty="0" smtClean="0"/>
                        <a:t>Duration</a:t>
                      </a:r>
                      <a:endParaRPr lang="en-US" dirty="0"/>
                    </a:p>
                  </a:txBody>
                  <a:tcPr/>
                </a:tc>
                <a:tc>
                  <a:txBody>
                    <a:bodyPr/>
                    <a:lstStyle/>
                    <a:p>
                      <a:r>
                        <a:rPr lang="en-US" dirty="0" smtClean="0"/>
                        <a:t>70</a:t>
                      </a:r>
                      <a:endParaRPr lang="en-US" dirty="0"/>
                    </a:p>
                  </a:txBody>
                  <a:tcPr/>
                </a:tc>
              </a:tr>
              <a:tr h="345440">
                <a:tc>
                  <a:txBody>
                    <a:bodyPr/>
                    <a:lstStyle/>
                    <a:p>
                      <a:r>
                        <a:rPr lang="en-US" dirty="0" smtClean="0"/>
                        <a:t>Points</a:t>
                      </a:r>
                      <a:endParaRPr lang="en-US" dirty="0"/>
                    </a:p>
                  </a:txBody>
                  <a:tcPr/>
                </a:tc>
                <a:tc>
                  <a:txBody>
                    <a:bodyPr/>
                    <a:lstStyle/>
                    <a:p>
                      <a:r>
                        <a:rPr lang="en-US" dirty="0" smtClean="0"/>
                        <a:t>14</a:t>
                      </a:r>
                      <a:endParaRPr lang="en-US" dirty="0"/>
                    </a:p>
                  </a:txBody>
                  <a:tcPr/>
                </a:tc>
              </a:tr>
              <a:tr h="345440">
                <a:tc>
                  <a:txBody>
                    <a:bodyPr/>
                    <a:lstStyle/>
                    <a:p>
                      <a:r>
                        <a:rPr lang="en-US" dirty="0" smtClean="0"/>
                        <a:t>Total clicks</a:t>
                      </a:r>
                      <a:endParaRPr lang="en-US" dirty="0"/>
                    </a:p>
                  </a:txBody>
                  <a:tcPr/>
                </a:tc>
                <a:tc>
                  <a:txBody>
                    <a:bodyPr/>
                    <a:lstStyle/>
                    <a:p>
                      <a:r>
                        <a:rPr lang="en-US" dirty="0" smtClean="0"/>
                        <a:t>45</a:t>
                      </a:r>
                      <a:endParaRPr lang="en-US" dirty="0"/>
                    </a:p>
                  </a:txBody>
                  <a:tcPr/>
                </a:tc>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2567643236"/>
              </p:ext>
            </p:extLst>
          </p:nvPr>
        </p:nvGraphicFramePr>
        <p:xfrm>
          <a:off x="5867400" y="76200"/>
          <a:ext cx="3048000" cy="1097280"/>
        </p:xfrm>
        <a:graphic>
          <a:graphicData uri="http://schemas.openxmlformats.org/drawingml/2006/table">
            <a:tbl>
              <a:tblPr firstRow="1" bandRow="1">
                <a:tableStyleId>{5C22544A-7EE6-4342-B048-85BDC9FD1C3A}</a:tableStyleId>
              </a:tblPr>
              <a:tblGrid>
                <a:gridCol w="2071379"/>
                <a:gridCol w="976621"/>
              </a:tblGrid>
              <a:tr h="345440">
                <a:tc>
                  <a:txBody>
                    <a:bodyPr/>
                    <a:lstStyle/>
                    <a:p>
                      <a:r>
                        <a:rPr lang="en-US" dirty="0" smtClean="0"/>
                        <a:t>Duration</a:t>
                      </a:r>
                      <a:endParaRPr lang="en-US" dirty="0"/>
                    </a:p>
                  </a:txBody>
                  <a:tcPr/>
                </a:tc>
                <a:tc>
                  <a:txBody>
                    <a:bodyPr/>
                    <a:lstStyle/>
                    <a:p>
                      <a:r>
                        <a:rPr lang="en-US" dirty="0" smtClean="0"/>
                        <a:t>80 </a:t>
                      </a:r>
                      <a:endParaRPr lang="en-US" dirty="0"/>
                    </a:p>
                  </a:txBody>
                  <a:tcPr/>
                </a:tc>
              </a:tr>
              <a:tr h="345440">
                <a:tc>
                  <a:txBody>
                    <a:bodyPr/>
                    <a:lstStyle/>
                    <a:p>
                      <a:r>
                        <a:rPr lang="en-US" dirty="0" smtClean="0"/>
                        <a:t>Points</a:t>
                      </a:r>
                      <a:endParaRPr lang="en-US" dirty="0"/>
                    </a:p>
                  </a:txBody>
                  <a:tcPr/>
                </a:tc>
                <a:tc>
                  <a:txBody>
                    <a:bodyPr/>
                    <a:lstStyle/>
                    <a:p>
                      <a:r>
                        <a:rPr lang="en-US" dirty="0" smtClean="0"/>
                        <a:t>10</a:t>
                      </a:r>
                      <a:endParaRPr lang="en-US" dirty="0"/>
                    </a:p>
                  </a:txBody>
                  <a:tcPr/>
                </a:tc>
              </a:tr>
              <a:tr h="345440">
                <a:tc>
                  <a:txBody>
                    <a:bodyPr/>
                    <a:lstStyle/>
                    <a:p>
                      <a:r>
                        <a:rPr lang="en-US" dirty="0" smtClean="0"/>
                        <a:t>Total clicks</a:t>
                      </a:r>
                      <a:endParaRPr lang="en-US" dirty="0"/>
                    </a:p>
                  </a:txBody>
                  <a:tcPr/>
                </a:tc>
                <a:tc>
                  <a:txBody>
                    <a:bodyPr/>
                    <a:lstStyle/>
                    <a:p>
                      <a:r>
                        <a:rPr lang="en-US" dirty="0" smtClean="0"/>
                        <a:t>34 </a:t>
                      </a:r>
                      <a:endParaRPr lang="en-US" dirty="0"/>
                    </a:p>
                  </a:txBody>
                  <a:tcPr/>
                </a:tc>
              </a:tr>
            </a:tbl>
          </a:graphicData>
        </a:graphic>
      </p:graphicFrame>
      <p:pic>
        <p:nvPicPr>
          <p:cNvPr id="7" name="input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28601" y="914400"/>
            <a:ext cx="3078572" cy="2308929"/>
          </a:xfrm>
          <a:prstGeom prst="rect">
            <a:avLst/>
          </a:prstGeom>
        </p:spPr>
      </p:pic>
      <p:pic>
        <p:nvPicPr>
          <p:cNvPr id="10" name="input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228601" y="3939471"/>
            <a:ext cx="3078572" cy="2308929"/>
          </a:xfrm>
          <a:prstGeom prst="rect">
            <a:avLst/>
          </a:prstGeom>
        </p:spPr>
      </p:pic>
      <p:pic>
        <p:nvPicPr>
          <p:cNvPr id="3" name="results">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3429000" y="1676400"/>
            <a:ext cx="5588000" cy="4191000"/>
          </a:xfrm>
          <a:prstGeom prst="rect">
            <a:avLst/>
          </a:prstGeom>
        </p:spPr>
      </p:pic>
    </p:spTree>
    <p:extLst>
      <p:ext uri="{BB962C8B-B14F-4D97-AF65-F5344CB8AC3E}">
        <p14:creationId xmlns:p14="http://schemas.microsoft.com/office/powerpoint/2010/main" val="4218268265"/>
      </p:ext>
    </p:extLst>
  </p:cSld>
  <p:clrMapOvr>
    <a:masterClrMapping/>
  </p:clrMapOvr>
  <mc:AlternateContent xmlns:mc="http://schemas.openxmlformats.org/markup-compatibility/2006" xmlns:p14="http://schemas.microsoft.com/office/powerpoint/2010/main">
    <mc:Choice Requires="p14">
      <p:transition p14:dur="10" advTm="33542"/>
    </mc:Choice>
    <mc:Fallback xmlns="">
      <p:transition advTm="33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334" fill="hold"/>
                                        <p:tgtEl>
                                          <p:spTgt spid="7"/>
                                        </p:tgtEl>
                                      </p:cBhvr>
                                    </p:cmd>
                                  </p:childTnLst>
                                </p:cTn>
                              </p:par>
                              <p:par>
                                <p:cTn id="7" presetID="1" presetClass="mediacall" presetSubtype="0" fill="hold" nodeType="withEffect">
                                  <p:stCondLst>
                                    <p:cond delay="0"/>
                                  </p:stCondLst>
                                  <p:childTnLst>
                                    <p:cmd type="call" cmd="playFrom(0.0)">
                                      <p:cBhvr>
                                        <p:cTn id="8" dur="33334" fill="hold"/>
                                        <p:tgtEl>
                                          <p:spTgt spid="10"/>
                                        </p:tgtEl>
                                      </p:cBhvr>
                                    </p:cmd>
                                  </p:childTnLst>
                                </p:cTn>
                              </p:par>
                              <p:par>
                                <p:cTn id="9" presetID="1" presetClass="mediacall" presetSubtype="0" fill="hold" nodeType="withEffect">
                                  <p:stCondLst>
                                    <p:cond delay="0"/>
                                  </p:stCondLst>
                                  <p:childTnLst>
                                    <p:cmd type="call" cmd="playFrom(0.0)">
                                      <p:cBhvr>
                                        <p:cTn id="10" dur="33334" fill="hold"/>
                                        <p:tgtEl>
                                          <p:spTgt spid="3"/>
                                        </p:tgtEl>
                                      </p:cBhvr>
                                    </p:cmd>
                                  </p:childTnLst>
                                </p:cTn>
                              </p:par>
                              <p:par>
                                <p:cTn id="11" presetID="1" presetClass="entr" presetSubtype="0" fill="hold" nodeType="withEffect">
                                  <p:stCondLst>
                                    <p:cond delay="533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1067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1600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2133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2667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remove" display="0">
                  <p:stCondLst>
                    <p:cond delay="indefinite"/>
                  </p:stCondLst>
                </p:cTn>
                <p:tgtEl>
                  <p:spTgt spid="7"/>
                </p:tgtEl>
              </p:cMediaNode>
            </p:video>
            <p:video>
              <p:cMediaNode vol="80000">
                <p:cTn id="22" repeatCount="indefinite" fill="remove" display="0">
                  <p:stCondLst>
                    <p:cond delay="indefinite"/>
                  </p:stCondLst>
                </p:cTn>
                <p:tgtEl>
                  <p:spTgt spid="10"/>
                </p:tgtEl>
              </p:cMediaNode>
            </p:video>
            <p:video>
              <p:cMediaNode vol="80000">
                <p:cTn id="23" repeatCount="indefinite" fill="remove"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0" objId="7"/>
        <p14:playEvt time="0" objId="10"/>
        <p14:playEvt time="0" objId="3"/>
        <p14:stopEvt time="33424" objId="7"/>
        <p14:stopEvt time="33525" objId="10"/>
        <p14:stopEvt time="33525" objId="3"/>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0" y="2743200"/>
            <a:ext cx="9144000" cy="990600"/>
          </a:xfrm>
          <a:prstGeom prst="rect">
            <a:avLst/>
          </a:prstGeom>
        </p:spPr>
        <p:txBody>
          <a:bodyPr vert="horz" lIns="91440" tIns="45720" rIns="91440" bIns="45720" rtlCol="0" anchor="ctr">
            <a:normAutofit fontScale="77500" lnSpcReduction="20000"/>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r>
              <a:rPr lang="en-US" altLang="zh-CN" b="1" dirty="0" smtClean="0">
                <a:latin typeface="Britannic Bold" pitchFamily="34" charset="0"/>
              </a:rPr>
              <a:t>Thanks!</a:t>
            </a:r>
          </a:p>
          <a:p>
            <a:endParaRPr lang="en-US" altLang="zh-CN" b="1" dirty="0">
              <a:latin typeface="Britannic Bold" pitchFamily="34" charset="0"/>
            </a:endParaRPr>
          </a:p>
          <a:p>
            <a:r>
              <a:rPr lang="en-US" altLang="zh-CN" b="1" dirty="0" smtClean="0">
                <a:latin typeface="Britannic Bold" pitchFamily="34" charset="0"/>
              </a:rPr>
              <a:t>Q&amp;A</a:t>
            </a:r>
            <a:endParaRPr lang="en-US" altLang="zh-CN" b="1" dirty="0">
              <a:latin typeface="Britannic Bold" pitchFamily="34" charset="0"/>
            </a:endParaRPr>
          </a:p>
        </p:txBody>
      </p:sp>
    </p:spTree>
    <p:extLst>
      <p:ext uri="{BB962C8B-B14F-4D97-AF65-F5344CB8AC3E}">
        <p14:creationId xmlns:p14="http://schemas.microsoft.com/office/powerpoint/2010/main" val="2876258760"/>
      </p:ext>
    </p:extLst>
  </p:cSld>
  <p:clrMapOvr>
    <a:masterClrMapping/>
  </p:clrMapOvr>
  <mc:AlternateContent xmlns:mc="http://schemas.openxmlformats.org/markup-compatibility/2006" xmlns:p14="http://schemas.microsoft.com/office/powerpoint/2010/main">
    <mc:Choice Requires="p14">
      <p:transition p14:dur="10" advTm="1147"/>
    </mc:Choice>
    <mc:Fallback xmlns="">
      <p:transition advTm="1147"/>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5120712" y="969851"/>
            <a:ext cx="3726000" cy="1216800"/>
            <a:chOff x="5535558" y="1311371"/>
            <a:chExt cx="2317027" cy="853106"/>
          </a:xfrm>
        </p:grpSpPr>
        <p:sp>
          <p:nvSpPr>
            <p:cNvPr id="17" name="TextBox 16"/>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latin typeface="微软雅黑" pitchFamily="34" charset="-122"/>
                  <a:ea typeface="微软雅黑" pitchFamily="34" charset="-122"/>
                </a:rPr>
                <a:t>Mesh-based</a:t>
              </a:r>
              <a:endParaRPr lang="zh-CN" altLang="en-US" sz="2400" b="1" dirty="0">
                <a:latin typeface="微软雅黑" pitchFamily="34" charset="-122"/>
                <a:ea typeface="微软雅黑" pitchFamily="34" charset="-122"/>
              </a:endParaRPr>
            </a:p>
          </p:txBody>
        </p:sp>
        <p:cxnSp>
          <p:nvCxnSpPr>
            <p:cNvPr id="11" name="直接连接符 10"/>
            <p:cNvCxnSpPr/>
            <p:nvPr/>
          </p:nvCxnSpPr>
          <p:spPr>
            <a:xfrm>
              <a:off x="5626508" y="1743788"/>
              <a:ext cx="0" cy="42068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流程图: 联系 11"/>
            <p:cNvSpPr/>
            <p:nvPr/>
          </p:nvSpPr>
          <p:spPr>
            <a:xfrm>
              <a:off x="5535558" y="1724471"/>
              <a:ext cx="169589" cy="169589"/>
            </a:xfrm>
            <a:prstGeom prst="flowChartConnector">
              <a:avLst/>
            </a:prstGeom>
            <a:solidFill>
              <a:srgbClr val="00B0F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a:off x="5632781" y="2152421"/>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5088965" y="2392969"/>
            <a:ext cx="3727164" cy="1216800"/>
            <a:chOff x="5535558" y="1311371"/>
            <a:chExt cx="2317027" cy="853106"/>
          </a:xfrm>
        </p:grpSpPr>
        <p:sp>
          <p:nvSpPr>
            <p:cNvPr id="30" name="TextBox 29"/>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latin typeface="微软雅黑" pitchFamily="34" charset="-122"/>
                  <a:ea typeface="微软雅黑" pitchFamily="34" charset="-122"/>
                </a:rPr>
                <a:t>Line-based</a:t>
              </a:r>
              <a:endParaRPr lang="zh-CN" altLang="en-US" sz="2400" b="1" dirty="0">
                <a:latin typeface="微软雅黑" pitchFamily="34" charset="-122"/>
                <a:ea typeface="微软雅黑" pitchFamily="34" charset="-122"/>
              </a:endParaRPr>
            </a:p>
          </p:txBody>
        </p:sp>
        <p:cxnSp>
          <p:nvCxnSpPr>
            <p:cNvPr id="31" name="直接连接符 30"/>
            <p:cNvCxnSpPr/>
            <p:nvPr/>
          </p:nvCxnSpPr>
          <p:spPr>
            <a:xfrm>
              <a:off x="5626508" y="1743788"/>
              <a:ext cx="0" cy="4206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流程图: 联系 31"/>
            <p:cNvSpPr/>
            <p:nvPr/>
          </p:nvSpPr>
          <p:spPr>
            <a:xfrm>
              <a:off x="5535558" y="1724471"/>
              <a:ext cx="169589" cy="169589"/>
            </a:xfrm>
            <a:prstGeom prst="flowChartConnector">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p:cNvCxnSpPr/>
            <p:nvPr/>
          </p:nvCxnSpPr>
          <p:spPr>
            <a:xfrm>
              <a:off x="5632781" y="2148655"/>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5088965" y="3923174"/>
            <a:ext cx="3727164" cy="1217515"/>
            <a:chOff x="5535558" y="1311371"/>
            <a:chExt cx="2317027" cy="853106"/>
          </a:xfrm>
        </p:grpSpPr>
        <p:sp>
          <p:nvSpPr>
            <p:cNvPr id="35" name="TextBox 34"/>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solidFill>
                    <a:srgbClr val="FF0000"/>
                  </a:solidFill>
                  <a:latin typeface="微软雅黑" pitchFamily="34" charset="-122"/>
                  <a:ea typeface="微软雅黑" pitchFamily="34" charset="-122"/>
                </a:rPr>
                <a:t>Point-based</a:t>
              </a:r>
              <a:endParaRPr lang="zh-CN" altLang="en-US" sz="2400" b="1" dirty="0">
                <a:solidFill>
                  <a:srgbClr val="FF0000"/>
                </a:solidFill>
                <a:latin typeface="微软雅黑" pitchFamily="34" charset="-122"/>
                <a:ea typeface="微软雅黑" pitchFamily="34" charset="-122"/>
              </a:endParaRPr>
            </a:p>
          </p:txBody>
        </p:sp>
        <p:cxnSp>
          <p:nvCxnSpPr>
            <p:cNvPr id="36" name="直接连接符 35"/>
            <p:cNvCxnSpPr/>
            <p:nvPr/>
          </p:nvCxnSpPr>
          <p:spPr>
            <a:xfrm>
              <a:off x="5626508" y="1743788"/>
              <a:ext cx="0" cy="4206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流程图: 联系 36"/>
            <p:cNvSpPr/>
            <p:nvPr/>
          </p:nvSpPr>
          <p:spPr>
            <a:xfrm>
              <a:off x="5535558" y="1724471"/>
              <a:ext cx="169589" cy="169589"/>
            </a:xfrm>
            <a:prstGeom prst="flowChartConnector">
              <a:avLst/>
            </a:pr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p:cNvCxnSpPr/>
            <p:nvPr/>
          </p:nvCxnSpPr>
          <p:spPr>
            <a:xfrm>
              <a:off x="5632781" y="2148655"/>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5071713" y="5261257"/>
            <a:ext cx="3744416" cy="1216800"/>
            <a:chOff x="5535558" y="1311371"/>
            <a:chExt cx="2317027" cy="853106"/>
          </a:xfrm>
        </p:grpSpPr>
        <p:sp>
          <p:nvSpPr>
            <p:cNvPr id="40" name="TextBox 39"/>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latin typeface="微软雅黑" pitchFamily="34" charset="-122"/>
                  <a:ea typeface="微软雅黑" pitchFamily="34" charset="-122"/>
                </a:rPr>
                <a:t>Image content based</a:t>
              </a:r>
              <a:endParaRPr lang="zh-CN" altLang="en-US" sz="2400" b="1" dirty="0">
                <a:latin typeface="微软雅黑" pitchFamily="34" charset="-122"/>
                <a:ea typeface="微软雅黑" pitchFamily="34" charset="-122"/>
              </a:endParaRPr>
            </a:p>
          </p:txBody>
        </p:sp>
        <p:cxnSp>
          <p:nvCxnSpPr>
            <p:cNvPr id="41" name="直接连接符 40"/>
            <p:cNvCxnSpPr/>
            <p:nvPr/>
          </p:nvCxnSpPr>
          <p:spPr>
            <a:xfrm>
              <a:off x="5626508" y="1743788"/>
              <a:ext cx="0" cy="4206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流程图: 联系 41"/>
            <p:cNvSpPr/>
            <p:nvPr/>
          </p:nvSpPr>
          <p:spPr>
            <a:xfrm>
              <a:off x="5535558" y="1724471"/>
              <a:ext cx="169589" cy="169589"/>
            </a:xfrm>
            <a:prstGeom prst="flowChartConnector">
              <a:avLst/>
            </a:prstGeom>
            <a:solidFill>
              <a:schemeClr val="accent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连接符 42"/>
            <p:cNvCxnSpPr/>
            <p:nvPr/>
          </p:nvCxnSpPr>
          <p:spPr>
            <a:xfrm>
              <a:off x="5632781" y="2148655"/>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标题 1"/>
          <p:cNvSpPr txBox="1">
            <a:spLocks/>
          </p:cNvSpPr>
          <p:nvPr/>
        </p:nvSpPr>
        <p:spPr>
          <a:xfrm>
            <a:off x="-2286000" y="126963"/>
            <a:ext cx="9144000" cy="990600"/>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lang="en-US" sz="3600" kern="1200">
                <a:solidFill>
                  <a:schemeClr val="tx2"/>
                </a:solidFill>
                <a:effectLst>
                  <a:outerShdw blurRad="50800" dist="25400" dir="2700000" algn="tl">
                    <a:schemeClr val="tx1">
                      <a:alpha val="30000"/>
                    </a:schemeClr>
                  </a:outerShdw>
                </a:effectLst>
                <a:latin typeface="+mj-lt"/>
                <a:ea typeface="+mj-ea"/>
                <a:cs typeface="+mj-cs"/>
              </a:defRPr>
            </a:lvl1pPr>
          </a:lstStyle>
          <a:p>
            <a:pPr fontAlgn="auto">
              <a:spcAft>
                <a:spcPts val="0"/>
              </a:spcAft>
            </a:pPr>
            <a:r>
              <a:rPr lang="en-US" altLang="zh-CN" dirty="0" smtClean="0"/>
              <a:t>Related work</a:t>
            </a:r>
          </a:p>
          <a:p>
            <a:pPr fontAlgn="auto">
              <a:spcAft>
                <a:spcPts val="0"/>
              </a:spcAft>
            </a:pPr>
            <a:r>
              <a:rPr lang="en-US" altLang="zh-CN" dirty="0" smtClean="0"/>
              <a:t>--image morphing</a:t>
            </a:r>
            <a:endParaRPr lang="en-US" altLang="zh-CN" dirty="0"/>
          </a:p>
        </p:txBody>
      </p:sp>
      <p:grpSp>
        <p:nvGrpSpPr>
          <p:cNvPr id="28" name="组合 15"/>
          <p:cNvGrpSpPr/>
          <p:nvPr/>
        </p:nvGrpSpPr>
        <p:grpSpPr>
          <a:xfrm>
            <a:off x="5120712" y="969851"/>
            <a:ext cx="3726000" cy="1216800"/>
            <a:chOff x="5535558" y="1311371"/>
            <a:chExt cx="2317027" cy="853106"/>
          </a:xfrm>
        </p:grpSpPr>
        <p:sp>
          <p:nvSpPr>
            <p:cNvPr id="44" name="TextBox 43"/>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latin typeface="微软雅黑" pitchFamily="34" charset="-122"/>
                  <a:ea typeface="微软雅黑" pitchFamily="34" charset="-122"/>
                </a:rPr>
                <a:t>Mesh-based</a:t>
              </a:r>
              <a:endParaRPr lang="zh-CN" altLang="en-US" sz="2400" b="1" dirty="0">
                <a:latin typeface="微软雅黑" pitchFamily="34" charset="-122"/>
                <a:ea typeface="微软雅黑" pitchFamily="34" charset="-122"/>
              </a:endParaRPr>
            </a:p>
          </p:txBody>
        </p:sp>
        <p:cxnSp>
          <p:nvCxnSpPr>
            <p:cNvPr id="45" name="直接连接符 10"/>
            <p:cNvCxnSpPr/>
            <p:nvPr/>
          </p:nvCxnSpPr>
          <p:spPr>
            <a:xfrm>
              <a:off x="5626508" y="1743788"/>
              <a:ext cx="0" cy="42068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流程图: 联系 11"/>
            <p:cNvSpPr/>
            <p:nvPr/>
          </p:nvSpPr>
          <p:spPr>
            <a:xfrm>
              <a:off x="5535558" y="1724471"/>
              <a:ext cx="169589" cy="169589"/>
            </a:xfrm>
            <a:prstGeom prst="flowChartConnector">
              <a:avLst/>
            </a:prstGeom>
            <a:solidFill>
              <a:srgbClr val="00B0F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25"/>
            <p:cNvCxnSpPr/>
            <p:nvPr/>
          </p:nvCxnSpPr>
          <p:spPr>
            <a:xfrm>
              <a:off x="5632781" y="2152421"/>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8" name="组合 28"/>
          <p:cNvGrpSpPr/>
          <p:nvPr/>
        </p:nvGrpSpPr>
        <p:grpSpPr>
          <a:xfrm>
            <a:off x="5088965" y="2392969"/>
            <a:ext cx="3727164" cy="1216800"/>
            <a:chOff x="5535558" y="1311371"/>
            <a:chExt cx="2317027" cy="853106"/>
          </a:xfrm>
        </p:grpSpPr>
        <p:sp>
          <p:nvSpPr>
            <p:cNvPr id="49" name="TextBox 48"/>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latin typeface="微软雅黑" pitchFamily="34" charset="-122"/>
                  <a:ea typeface="微软雅黑" pitchFamily="34" charset="-122"/>
                </a:rPr>
                <a:t>Line-based</a:t>
              </a:r>
              <a:endParaRPr lang="zh-CN" altLang="en-US" sz="2400" b="1" dirty="0">
                <a:latin typeface="微软雅黑" pitchFamily="34" charset="-122"/>
                <a:ea typeface="微软雅黑" pitchFamily="34" charset="-122"/>
              </a:endParaRPr>
            </a:p>
          </p:txBody>
        </p:sp>
        <p:cxnSp>
          <p:nvCxnSpPr>
            <p:cNvPr id="50" name="直接连接符 30"/>
            <p:cNvCxnSpPr/>
            <p:nvPr/>
          </p:nvCxnSpPr>
          <p:spPr>
            <a:xfrm>
              <a:off x="5626508" y="1743788"/>
              <a:ext cx="0" cy="4206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流程图: 联系 31"/>
            <p:cNvSpPr/>
            <p:nvPr/>
          </p:nvSpPr>
          <p:spPr>
            <a:xfrm>
              <a:off x="5535558" y="1724471"/>
              <a:ext cx="169589" cy="169589"/>
            </a:xfrm>
            <a:prstGeom prst="flowChartConnector">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2" name="直接连接符 32"/>
            <p:cNvCxnSpPr/>
            <p:nvPr/>
          </p:nvCxnSpPr>
          <p:spPr>
            <a:xfrm>
              <a:off x="5632781" y="2148655"/>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3" name="组合 33"/>
          <p:cNvGrpSpPr/>
          <p:nvPr/>
        </p:nvGrpSpPr>
        <p:grpSpPr>
          <a:xfrm>
            <a:off x="5088965" y="3923174"/>
            <a:ext cx="3727164" cy="1217515"/>
            <a:chOff x="5535558" y="1311371"/>
            <a:chExt cx="2317027" cy="853106"/>
          </a:xfrm>
        </p:grpSpPr>
        <p:sp>
          <p:nvSpPr>
            <p:cNvPr id="54" name="TextBox 53"/>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latin typeface="微软雅黑" pitchFamily="34" charset="-122"/>
                  <a:ea typeface="微软雅黑" pitchFamily="34" charset="-122"/>
                </a:rPr>
                <a:t>Point-based</a:t>
              </a:r>
              <a:endParaRPr lang="zh-CN" altLang="en-US" sz="2400" b="1" dirty="0">
                <a:latin typeface="微软雅黑" pitchFamily="34" charset="-122"/>
                <a:ea typeface="微软雅黑" pitchFamily="34" charset="-122"/>
              </a:endParaRPr>
            </a:p>
          </p:txBody>
        </p:sp>
        <p:cxnSp>
          <p:nvCxnSpPr>
            <p:cNvPr id="55" name="直接连接符 35"/>
            <p:cNvCxnSpPr/>
            <p:nvPr/>
          </p:nvCxnSpPr>
          <p:spPr>
            <a:xfrm>
              <a:off x="5626508" y="1743788"/>
              <a:ext cx="0" cy="4206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流程图: 联系 36"/>
            <p:cNvSpPr/>
            <p:nvPr/>
          </p:nvSpPr>
          <p:spPr>
            <a:xfrm>
              <a:off x="5535558" y="1724471"/>
              <a:ext cx="169589" cy="169589"/>
            </a:xfrm>
            <a:prstGeom prst="flowChartConnector">
              <a:avLst/>
            </a:pr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7" name="直接连接符 37"/>
            <p:cNvCxnSpPr/>
            <p:nvPr/>
          </p:nvCxnSpPr>
          <p:spPr>
            <a:xfrm>
              <a:off x="5632781" y="2148655"/>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8" name="组合 38"/>
          <p:cNvGrpSpPr/>
          <p:nvPr/>
        </p:nvGrpSpPr>
        <p:grpSpPr>
          <a:xfrm>
            <a:off x="5071713" y="5261257"/>
            <a:ext cx="3744416" cy="1216800"/>
            <a:chOff x="5535558" y="1311371"/>
            <a:chExt cx="2317027" cy="853106"/>
          </a:xfrm>
        </p:grpSpPr>
        <p:sp>
          <p:nvSpPr>
            <p:cNvPr id="59" name="TextBox 58"/>
            <p:cNvSpPr txBox="1"/>
            <p:nvPr/>
          </p:nvSpPr>
          <p:spPr>
            <a:xfrm>
              <a:off x="5620337" y="1311371"/>
              <a:ext cx="2232248" cy="841378"/>
            </a:xfrm>
            <a:prstGeom prst="roundRect">
              <a:avLst>
                <a:gd name="adj" fmla="val 8176"/>
              </a:avLst>
            </a:prstGeom>
            <a:noFill/>
            <a:ln w="19050">
              <a:solidFill>
                <a:schemeClr val="bg1">
                  <a:lumMod val="65000"/>
                </a:schemeClr>
              </a:solidFill>
            </a:ln>
          </p:spPr>
          <p:txBody>
            <a:bodyPr wrap="none" rtlCol="0" anchor="ctr">
              <a:noAutofit/>
            </a:bodyPr>
            <a:lstStyle/>
            <a:p>
              <a:pPr algn="ctr"/>
              <a:r>
                <a:rPr lang="en-US" altLang="zh-CN" sz="2400" b="1" dirty="0" smtClean="0">
                  <a:solidFill>
                    <a:srgbClr val="FF0000"/>
                  </a:solidFill>
                  <a:latin typeface="微软雅黑" pitchFamily="34" charset="-122"/>
                  <a:ea typeface="微软雅黑" pitchFamily="34" charset="-122"/>
                </a:rPr>
                <a:t>Image content based</a:t>
              </a:r>
              <a:endParaRPr lang="zh-CN" altLang="en-US" sz="2400" b="1" dirty="0">
                <a:solidFill>
                  <a:srgbClr val="FF0000"/>
                </a:solidFill>
                <a:latin typeface="微软雅黑" pitchFamily="34" charset="-122"/>
                <a:ea typeface="微软雅黑" pitchFamily="34" charset="-122"/>
              </a:endParaRPr>
            </a:p>
          </p:txBody>
        </p:sp>
        <p:cxnSp>
          <p:nvCxnSpPr>
            <p:cNvPr id="60" name="直接连接符 40"/>
            <p:cNvCxnSpPr/>
            <p:nvPr/>
          </p:nvCxnSpPr>
          <p:spPr>
            <a:xfrm>
              <a:off x="5626508" y="1743788"/>
              <a:ext cx="0" cy="4206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流程图: 联系 41"/>
            <p:cNvSpPr/>
            <p:nvPr/>
          </p:nvSpPr>
          <p:spPr>
            <a:xfrm>
              <a:off x="5535558" y="1724471"/>
              <a:ext cx="169589" cy="169589"/>
            </a:xfrm>
            <a:prstGeom prst="flowChartConnector">
              <a:avLst/>
            </a:prstGeom>
            <a:solidFill>
              <a:schemeClr val="accent2">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2" name="直接连接符 42"/>
            <p:cNvCxnSpPr/>
            <p:nvPr/>
          </p:nvCxnSpPr>
          <p:spPr>
            <a:xfrm>
              <a:off x="5632781" y="2148655"/>
              <a:ext cx="3213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 name="AutoShape 26"/>
          <p:cNvSpPr>
            <a:spLocks noChangeArrowheads="1"/>
          </p:cNvSpPr>
          <p:nvPr/>
        </p:nvSpPr>
        <p:spPr bwMode="auto">
          <a:xfrm>
            <a:off x="4572000" y="3787037"/>
            <a:ext cx="360362" cy="311150"/>
          </a:xfrm>
          <a:prstGeom prst="hexagon">
            <a:avLst>
              <a:gd name="adj" fmla="val 28954"/>
              <a:gd name="vf" fmla="val 115470"/>
            </a:avLst>
          </a:prstGeom>
          <a:solidFill>
            <a:schemeClr val="bg1">
              <a:lumMod val="75000"/>
              <a:alpha val="14117"/>
            </a:schemeClr>
          </a:solidFill>
          <a:ln w="9525">
            <a:solidFill>
              <a:schemeClr val="bg1"/>
            </a:solidFill>
            <a:miter lim="800000"/>
            <a:headEnd/>
            <a:tailEnd/>
          </a:ln>
          <a:effectLst/>
          <a:extLst/>
        </p:spPr>
        <p:txBody>
          <a:bodyPr wrap="none" anchor="ctr"/>
          <a:lstStyle/>
          <a:p>
            <a:endParaRPr lang="zh-CN" altLang="en-US"/>
          </a:p>
        </p:txBody>
      </p:sp>
      <p:graphicFrame>
        <p:nvGraphicFramePr>
          <p:cNvPr id="64" name="Object 63"/>
          <p:cNvGraphicFramePr>
            <a:graphicFrameLocks noChangeAspect="1"/>
          </p:cNvGraphicFramePr>
          <p:nvPr>
            <p:extLst>
              <p:ext uri="{D42A27DB-BD31-4B8C-83A1-F6EECF244321}">
                <p14:modId xmlns:p14="http://schemas.microsoft.com/office/powerpoint/2010/main" val="862607924"/>
              </p:ext>
            </p:extLst>
          </p:nvPr>
        </p:nvGraphicFramePr>
        <p:xfrm>
          <a:off x="18578" y="4013559"/>
          <a:ext cx="4968046" cy="1000758"/>
        </p:xfrm>
        <a:graphic>
          <a:graphicData uri="http://schemas.openxmlformats.org/presentationml/2006/ole">
            <mc:AlternateContent xmlns:mc="http://schemas.openxmlformats.org/markup-compatibility/2006">
              <mc:Choice xmlns:v="urn:schemas-microsoft-com:vml" Requires="v">
                <p:oleObj spid="_x0000_s4683" name="Image" r:id="rId4" imgW="10590120" imgH="2133000" progId="Photoshop.Image.12">
                  <p:embed/>
                </p:oleObj>
              </mc:Choice>
              <mc:Fallback>
                <p:oleObj name="Image" r:id="rId4" imgW="10590120" imgH="2133000" progId="Photoshop.Image.12">
                  <p:embed/>
                  <p:pic>
                    <p:nvPicPr>
                      <p:cNvPr id="0" name=""/>
                      <p:cNvPicPr/>
                      <p:nvPr/>
                    </p:nvPicPr>
                    <p:blipFill>
                      <a:blip r:embed="rId5"/>
                      <a:stretch>
                        <a:fillRect/>
                      </a:stretch>
                    </p:blipFill>
                    <p:spPr>
                      <a:xfrm>
                        <a:off x="18578" y="4013559"/>
                        <a:ext cx="4968046" cy="1000758"/>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736006345"/>
              </p:ext>
            </p:extLst>
          </p:nvPr>
        </p:nvGraphicFramePr>
        <p:xfrm>
          <a:off x="43232" y="1219200"/>
          <a:ext cx="4982652" cy="892725"/>
        </p:xfrm>
        <a:graphic>
          <a:graphicData uri="http://schemas.openxmlformats.org/presentationml/2006/ole">
            <mc:AlternateContent xmlns:mc="http://schemas.openxmlformats.org/markup-compatibility/2006">
              <mc:Choice xmlns:v="urn:schemas-microsoft-com:vml" Requires="v">
                <p:oleObj spid="_x0000_s4684" name="Image" r:id="rId6" imgW="17866440" imgH="3199680" progId="Photoshop.Image.12">
                  <p:embed/>
                </p:oleObj>
              </mc:Choice>
              <mc:Fallback>
                <p:oleObj name="Image" r:id="rId6" imgW="17866440" imgH="3199680" progId="Photoshop.Image.12">
                  <p:embed/>
                  <p:pic>
                    <p:nvPicPr>
                      <p:cNvPr id="0" name=""/>
                      <p:cNvPicPr/>
                      <p:nvPr/>
                    </p:nvPicPr>
                    <p:blipFill>
                      <a:blip r:embed="rId7"/>
                      <a:stretch>
                        <a:fillRect/>
                      </a:stretch>
                    </p:blipFill>
                    <p:spPr>
                      <a:xfrm>
                        <a:off x="43232" y="1219200"/>
                        <a:ext cx="4982652" cy="892725"/>
                      </a:xfrm>
                      <a:prstGeom prst="rect">
                        <a:avLst/>
                      </a:prstGeom>
                    </p:spPr>
                  </p:pic>
                </p:oleObj>
              </mc:Fallback>
            </mc:AlternateContent>
          </a:graphicData>
        </a:graphic>
      </p:graphicFrame>
      <p:pic>
        <p:nvPicPr>
          <p:cNvPr id="67" name="Picture 2" descr="D:\morphing\share\paper\images\results\baby.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068" y="5486400"/>
            <a:ext cx="4784754" cy="9209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8" name="Object 67"/>
          <p:cNvGraphicFramePr>
            <a:graphicFrameLocks noChangeAspect="1"/>
          </p:cNvGraphicFramePr>
          <p:nvPr>
            <p:extLst>
              <p:ext uri="{D42A27DB-BD31-4B8C-83A1-F6EECF244321}">
                <p14:modId xmlns:p14="http://schemas.microsoft.com/office/powerpoint/2010/main" val="1166824739"/>
              </p:ext>
            </p:extLst>
          </p:nvPr>
        </p:nvGraphicFramePr>
        <p:xfrm>
          <a:off x="-4426" y="2570869"/>
          <a:ext cx="4966894" cy="973900"/>
        </p:xfrm>
        <a:graphic>
          <a:graphicData uri="http://schemas.openxmlformats.org/presentationml/2006/ole">
            <mc:AlternateContent xmlns:mc="http://schemas.openxmlformats.org/markup-compatibility/2006">
              <mc:Choice xmlns:v="urn:schemas-microsoft-com:vml" Requires="v">
                <p:oleObj spid="_x0000_s4685" name="Image" r:id="rId9" imgW="9714240" imgH="1904760" progId="Photoshop.Image.12">
                  <p:embed/>
                </p:oleObj>
              </mc:Choice>
              <mc:Fallback>
                <p:oleObj name="Image" r:id="rId9" imgW="9714240" imgH="1904760" progId="Photoshop.Image.12">
                  <p:embed/>
                  <p:pic>
                    <p:nvPicPr>
                      <p:cNvPr id="0" name=""/>
                      <p:cNvPicPr/>
                      <p:nvPr/>
                    </p:nvPicPr>
                    <p:blipFill>
                      <a:blip r:embed="rId10"/>
                      <a:stretch>
                        <a:fillRect/>
                      </a:stretch>
                    </p:blipFill>
                    <p:spPr>
                      <a:xfrm>
                        <a:off x="-4426" y="2570869"/>
                        <a:ext cx="4966894" cy="973900"/>
                      </a:xfrm>
                      <a:prstGeom prst="rect">
                        <a:avLst/>
                      </a:prstGeom>
                    </p:spPr>
                  </p:pic>
                </p:oleObj>
              </mc:Fallback>
            </mc:AlternateContent>
          </a:graphicData>
        </a:graphic>
      </p:graphicFrame>
      <p:sp>
        <p:nvSpPr>
          <p:cNvPr id="2" name="TextBox 1"/>
          <p:cNvSpPr txBox="1"/>
          <p:nvPr/>
        </p:nvSpPr>
        <p:spPr>
          <a:xfrm>
            <a:off x="1033760" y="2122141"/>
            <a:ext cx="2380716" cy="615553"/>
          </a:xfrm>
          <a:prstGeom prst="rect">
            <a:avLst/>
          </a:prstGeom>
          <a:noFill/>
        </p:spPr>
        <p:txBody>
          <a:bodyPr wrap="none" lIns="18288" tIns="0" rIns="18288" bIns="0" rtlCol="0">
            <a:spAutoFit/>
          </a:bodyPr>
          <a:lstStyle/>
          <a:p>
            <a:r>
              <a:rPr lang="en-US" altLang="zh-CN" b="1" dirty="0">
                <a:solidFill>
                  <a:srgbClr val="000000"/>
                </a:solidFill>
                <a:latin typeface="微软雅黑" pitchFamily="34" charset="-122"/>
                <a:ea typeface="微软雅黑" pitchFamily="34" charset="-122"/>
              </a:rPr>
              <a:t>Model  </a:t>
            </a:r>
            <a:r>
              <a:rPr lang="en-US" altLang="zh-CN" dirty="0"/>
              <a:t>[Yang </a:t>
            </a:r>
            <a:r>
              <a:rPr lang="en-US" altLang="zh-CN" dirty="0" smtClean="0"/>
              <a:t>2012</a:t>
            </a:r>
            <a:r>
              <a:rPr lang="en-US" altLang="zh-CN" dirty="0"/>
              <a:t>]</a:t>
            </a:r>
          </a:p>
          <a:p>
            <a:endParaRPr lang="zh-CN" altLang="en-US" dirty="0" err="1" smtClean="0">
              <a:effectLst/>
            </a:endParaRPr>
          </a:p>
        </p:txBody>
      </p:sp>
      <p:sp>
        <p:nvSpPr>
          <p:cNvPr id="3" name="TextBox 2"/>
          <p:cNvSpPr txBox="1"/>
          <p:nvPr/>
        </p:nvSpPr>
        <p:spPr>
          <a:xfrm>
            <a:off x="1122502" y="3575447"/>
            <a:ext cx="2203232" cy="615553"/>
          </a:xfrm>
          <a:prstGeom prst="rect">
            <a:avLst/>
          </a:prstGeom>
          <a:noFill/>
        </p:spPr>
        <p:txBody>
          <a:bodyPr wrap="none" lIns="18288" tIns="0" rIns="18288" bIns="0" rtlCol="0">
            <a:spAutoFit/>
          </a:bodyPr>
          <a:lstStyle/>
          <a:p>
            <a:r>
              <a:rPr lang="en-US" altLang="zh-CN" b="1" dirty="0">
                <a:solidFill>
                  <a:srgbClr val="000000"/>
                </a:solidFill>
                <a:latin typeface="微软雅黑" pitchFamily="34" charset="-122"/>
                <a:ea typeface="微软雅黑" pitchFamily="34" charset="-122"/>
              </a:rPr>
              <a:t>Texture </a:t>
            </a:r>
            <a:r>
              <a:rPr lang="en-US" altLang="zh-CN" dirty="0"/>
              <a:t>[Liu 2002]</a:t>
            </a:r>
          </a:p>
          <a:p>
            <a:endParaRPr lang="zh-CN" altLang="en-US" dirty="0" err="1" smtClean="0">
              <a:effectLst/>
            </a:endParaRPr>
          </a:p>
        </p:txBody>
      </p:sp>
      <p:sp>
        <p:nvSpPr>
          <p:cNvPr id="6" name="TextBox 5"/>
          <p:cNvSpPr txBox="1"/>
          <p:nvPr/>
        </p:nvSpPr>
        <p:spPr>
          <a:xfrm>
            <a:off x="1210231" y="6524171"/>
            <a:ext cx="2537580" cy="923330"/>
          </a:xfrm>
          <a:prstGeom prst="rect">
            <a:avLst/>
          </a:prstGeom>
          <a:noFill/>
        </p:spPr>
        <p:txBody>
          <a:bodyPr wrap="square" lIns="18288" tIns="0" rIns="18288" bIns="0" rtlCol="0">
            <a:spAutoFit/>
          </a:bodyPr>
          <a:lstStyle/>
          <a:p>
            <a:r>
              <a:rPr lang="en-US" altLang="zh-CN" b="1" dirty="0" smtClean="0">
                <a:solidFill>
                  <a:srgbClr val="000000"/>
                </a:solidFill>
                <a:latin typeface="微软雅黑" pitchFamily="34" charset="-122"/>
                <a:ea typeface="微软雅黑" pitchFamily="34" charset="-122"/>
              </a:rPr>
              <a:t>SSIM </a:t>
            </a:r>
            <a:r>
              <a:rPr lang="en-US" altLang="zh-CN" dirty="0" smtClean="0"/>
              <a:t>[Liao 2014]</a:t>
            </a:r>
            <a:endParaRPr lang="zh-CN" altLang="en-US" dirty="0"/>
          </a:p>
          <a:p>
            <a:endParaRPr lang="en-US" altLang="zh-CN" dirty="0" smtClean="0">
              <a:effectLst/>
            </a:endParaRPr>
          </a:p>
          <a:p>
            <a:endParaRPr lang="zh-CN" altLang="en-US" dirty="0" err="1" smtClean="0">
              <a:effectLst/>
            </a:endParaRPr>
          </a:p>
        </p:txBody>
      </p:sp>
      <p:sp>
        <p:nvSpPr>
          <p:cNvPr id="9" name="Rectangle 8"/>
          <p:cNvSpPr/>
          <p:nvPr/>
        </p:nvSpPr>
        <p:spPr>
          <a:xfrm>
            <a:off x="-4426" y="5410200"/>
            <a:ext cx="5030310" cy="1411597"/>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zh-CN" altLang="en-US">
              <a:effectLst/>
            </a:endParaRPr>
          </a:p>
        </p:txBody>
      </p:sp>
      <p:sp>
        <p:nvSpPr>
          <p:cNvPr id="4" name="Rectangle 3"/>
          <p:cNvSpPr/>
          <p:nvPr/>
        </p:nvSpPr>
        <p:spPr>
          <a:xfrm>
            <a:off x="748194" y="4969495"/>
            <a:ext cx="3461653" cy="400110"/>
          </a:xfrm>
          <a:prstGeom prst="rect">
            <a:avLst/>
          </a:prstGeom>
        </p:spPr>
        <p:txBody>
          <a:bodyPr wrap="none">
            <a:spAutoFit/>
          </a:bodyPr>
          <a:lstStyle/>
          <a:p>
            <a:r>
              <a:rPr lang="en-US" altLang="zh-CN" b="1" dirty="0">
                <a:solidFill>
                  <a:srgbClr val="000000"/>
                </a:solidFill>
                <a:latin typeface="微软雅黑" pitchFamily="34" charset="-122"/>
                <a:ea typeface="微软雅黑" pitchFamily="34" charset="-122"/>
              </a:rPr>
              <a:t>Color/intensity </a:t>
            </a:r>
            <a:r>
              <a:rPr lang="en-US" altLang="zh-CN" dirty="0"/>
              <a:t>[Gao 1998]</a:t>
            </a:r>
            <a:endParaRPr lang="zh-CN" altLang="en-US" dirty="0"/>
          </a:p>
        </p:txBody>
      </p:sp>
    </p:spTree>
    <p:extLst>
      <p:ext uri="{BB962C8B-B14F-4D97-AF65-F5344CB8AC3E}">
        <p14:creationId xmlns:p14="http://schemas.microsoft.com/office/powerpoint/2010/main" val="140004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normAutofit/>
          </a:bodyPr>
          <a:lstStyle/>
          <a:p>
            <a:pPr fontAlgn="auto">
              <a:spcAft>
                <a:spcPts val="0"/>
              </a:spcAft>
            </a:pPr>
            <a:r>
              <a:rPr lang="en-US" altLang="zh-CN" dirty="0"/>
              <a:t>Related work</a:t>
            </a:r>
            <a:br>
              <a:rPr lang="en-US" altLang="zh-CN" dirty="0"/>
            </a:br>
            <a:r>
              <a:rPr lang="en-US" altLang="zh-CN" dirty="0" smtClean="0"/>
              <a:t>--video </a:t>
            </a:r>
            <a:r>
              <a:rPr lang="en-US" altLang="zh-CN" dirty="0"/>
              <a:t>morphing</a:t>
            </a:r>
            <a:br>
              <a:rPr lang="en-US" altLang="zh-CN" dirty="0"/>
            </a:br>
            <a:endParaRPr lang="zh-CN" altLang="en-US" dirty="0"/>
          </a:p>
        </p:txBody>
      </p:sp>
      <p:pic>
        <p:nvPicPr>
          <p:cNvPr id="4" name="Picture 3"/>
          <p:cNvPicPr>
            <a:picLocks noChangeAspect="1"/>
          </p:cNvPicPr>
          <p:nvPr/>
        </p:nvPicPr>
        <p:blipFill>
          <a:blip r:embed="rId3"/>
          <a:stretch>
            <a:fillRect/>
          </a:stretch>
        </p:blipFill>
        <p:spPr>
          <a:xfrm>
            <a:off x="-18633" y="1219201"/>
            <a:ext cx="1851812" cy="1388896"/>
          </a:xfrm>
          <a:prstGeom prst="rect">
            <a:avLst/>
          </a:prstGeom>
        </p:spPr>
      </p:pic>
      <p:pic>
        <p:nvPicPr>
          <p:cNvPr id="5" name="Picture 4"/>
          <p:cNvPicPr>
            <a:picLocks noChangeAspect="1"/>
          </p:cNvPicPr>
          <p:nvPr/>
        </p:nvPicPr>
        <p:blipFill>
          <a:blip r:embed="rId4"/>
          <a:stretch>
            <a:fillRect/>
          </a:stretch>
        </p:blipFill>
        <p:spPr>
          <a:xfrm>
            <a:off x="1828800" y="1245029"/>
            <a:ext cx="1851812" cy="1388896"/>
          </a:xfrm>
          <a:prstGeom prst="rect">
            <a:avLst/>
          </a:prstGeom>
        </p:spPr>
      </p:pic>
      <p:pic>
        <p:nvPicPr>
          <p:cNvPr id="6" name="Picture 5"/>
          <p:cNvPicPr>
            <a:picLocks noChangeAspect="1"/>
          </p:cNvPicPr>
          <p:nvPr/>
        </p:nvPicPr>
        <p:blipFill>
          <a:blip r:embed="rId5"/>
          <a:stretch>
            <a:fillRect/>
          </a:stretch>
        </p:blipFill>
        <p:spPr>
          <a:xfrm>
            <a:off x="3657600" y="1302450"/>
            <a:ext cx="1846863" cy="1385185"/>
          </a:xfrm>
          <a:prstGeom prst="rect">
            <a:avLst/>
          </a:prstGeom>
        </p:spPr>
      </p:pic>
      <p:pic>
        <p:nvPicPr>
          <p:cNvPr id="7" name="Picture 6"/>
          <p:cNvPicPr>
            <a:picLocks noChangeAspect="1"/>
          </p:cNvPicPr>
          <p:nvPr/>
        </p:nvPicPr>
        <p:blipFill>
          <a:blip r:embed="rId6"/>
          <a:stretch>
            <a:fillRect/>
          </a:stretch>
        </p:blipFill>
        <p:spPr>
          <a:xfrm>
            <a:off x="5486400" y="1361399"/>
            <a:ext cx="1821114" cy="1365872"/>
          </a:xfrm>
          <a:prstGeom prst="rect">
            <a:avLst/>
          </a:prstGeom>
        </p:spPr>
      </p:pic>
      <p:pic>
        <p:nvPicPr>
          <p:cNvPr id="8" name="Picture 7"/>
          <p:cNvPicPr>
            <a:picLocks noChangeAspect="1"/>
          </p:cNvPicPr>
          <p:nvPr/>
        </p:nvPicPr>
        <p:blipFill>
          <a:blip r:embed="rId7"/>
          <a:stretch>
            <a:fillRect/>
          </a:stretch>
        </p:blipFill>
        <p:spPr>
          <a:xfrm>
            <a:off x="7315200" y="1366763"/>
            <a:ext cx="1835203" cy="1376438"/>
          </a:xfrm>
          <a:prstGeom prst="rect">
            <a:avLst/>
          </a:prstGeom>
        </p:spPr>
      </p:pic>
      <p:sp>
        <p:nvSpPr>
          <p:cNvPr id="9" name="TextBox 8"/>
          <p:cNvSpPr txBox="1"/>
          <p:nvPr/>
        </p:nvSpPr>
        <p:spPr>
          <a:xfrm>
            <a:off x="380949" y="2819401"/>
            <a:ext cx="8382103" cy="1169551"/>
          </a:xfrm>
          <a:prstGeom prst="rect">
            <a:avLst/>
          </a:prstGeom>
          <a:noFill/>
        </p:spPr>
        <p:txBody>
          <a:bodyPr wrap="none" lIns="18288" tIns="0" rIns="18288" bIns="0" rtlCol="0">
            <a:spAutoFit/>
          </a:bodyPr>
          <a:lstStyle/>
          <a:p>
            <a:r>
              <a:rPr lang="en-US" altLang="zh-CN" sz="2800" b="1" dirty="0">
                <a:effectLst/>
              </a:rPr>
              <a:t>Motion and Feature-Based Video </a:t>
            </a:r>
            <a:r>
              <a:rPr lang="en-US" altLang="zh-CN" sz="2800" b="1" dirty="0" smtClean="0">
                <a:effectLst/>
              </a:rPr>
              <a:t>Metamorphosis</a:t>
            </a:r>
          </a:p>
          <a:p>
            <a:r>
              <a:rPr lang="en-US" altLang="zh-CN" sz="2800" dirty="0" smtClean="0">
                <a:effectLst/>
              </a:rPr>
              <a:t>[</a:t>
            </a:r>
            <a:r>
              <a:rPr lang="en-US" altLang="zh-CN" sz="2800" dirty="0" err="1" smtClean="0">
                <a:effectLst/>
              </a:rPr>
              <a:t>Szewczyk</a:t>
            </a:r>
            <a:r>
              <a:rPr lang="en-US" altLang="zh-CN" sz="2800" dirty="0" smtClean="0">
                <a:effectLst/>
              </a:rPr>
              <a:t> 1997]</a:t>
            </a:r>
          </a:p>
          <a:p>
            <a:endParaRPr lang="zh-CN" altLang="en-US" dirty="0" err="1" smtClean="0">
              <a:effectLst/>
            </a:endParaRPr>
          </a:p>
        </p:txBody>
      </p:sp>
      <p:sp>
        <p:nvSpPr>
          <p:cNvPr id="10" name="TextBox 9"/>
          <p:cNvSpPr txBox="1"/>
          <p:nvPr/>
        </p:nvSpPr>
        <p:spPr>
          <a:xfrm>
            <a:off x="705020" y="4238310"/>
            <a:ext cx="8058031" cy="2585323"/>
          </a:xfrm>
          <a:prstGeom prst="rect">
            <a:avLst/>
          </a:prstGeom>
          <a:noFill/>
        </p:spPr>
        <p:txBody>
          <a:bodyPr wrap="square" lIns="18288" tIns="0" rIns="18288" bIns="0" rtlCol="0">
            <a:spAutoFit/>
          </a:bodyPr>
          <a:lstStyle/>
          <a:p>
            <a:pPr marL="342900" indent="-342900" algn="l">
              <a:buFont typeface="Arial" panose="020B0604020202020204" pitchFamily="34" charset="0"/>
              <a:buChar char="•"/>
            </a:pPr>
            <a:r>
              <a:rPr lang="en-US" altLang="zh-CN" sz="2800" dirty="0">
                <a:effectLst/>
                <a:latin typeface="+mn-lt"/>
                <a:cs typeface="Times New Roman" panose="02020603050405020304" pitchFamily="18" charset="0"/>
              </a:rPr>
              <a:t>Apply motion estimation techniques to track feature </a:t>
            </a:r>
            <a:r>
              <a:rPr lang="en-US" altLang="zh-CN" sz="2800" dirty="0" smtClean="0">
                <a:effectLst/>
                <a:latin typeface="+mn-lt"/>
                <a:cs typeface="Times New Roman" panose="02020603050405020304" pitchFamily="18" charset="0"/>
              </a:rPr>
              <a:t>lines. Morphing uses line-based algorithm.</a:t>
            </a:r>
          </a:p>
          <a:p>
            <a:pPr marL="342900" indent="-342900" algn="l">
              <a:buFont typeface="Arial" panose="020B0604020202020204" pitchFamily="34" charset="0"/>
              <a:buChar char="•"/>
            </a:pPr>
            <a:endParaRPr lang="en-US" altLang="zh-CN" sz="2800" dirty="0">
              <a:effectLst/>
              <a:latin typeface="+mn-lt"/>
              <a:cs typeface="Times New Roman" panose="02020603050405020304" pitchFamily="18" charset="0"/>
            </a:endParaRPr>
          </a:p>
          <a:p>
            <a:pPr marL="457200" indent="-457200" algn="l">
              <a:buFont typeface="Arial" panose="020B0604020202020204" pitchFamily="34" charset="0"/>
              <a:buChar char="•"/>
            </a:pPr>
            <a:r>
              <a:rPr lang="en-US" altLang="zh-CN" sz="2800" dirty="0" smtClean="0">
                <a:effectLst/>
                <a:latin typeface="+mn-lt"/>
                <a:cs typeface="Times New Roman" panose="02020603050405020304" pitchFamily="18" charset="0"/>
              </a:rPr>
              <a:t>Perform </a:t>
            </a:r>
            <a:r>
              <a:rPr lang="en-US" altLang="zh-CN" sz="2800" dirty="0">
                <a:effectLst/>
                <a:latin typeface="+mn-lt"/>
                <a:cs typeface="Times New Roman" panose="02020603050405020304" pitchFamily="18" charset="0"/>
              </a:rPr>
              <a:t>video matting and apply </a:t>
            </a:r>
            <a:r>
              <a:rPr lang="en-US" altLang="zh-CN" sz="2800" dirty="0" smtClean="0">
                <a:effectLst/>
                <a:latin typeface="+mn-lt"/>
                <a:cs typeface="Times New Roman" panose="02020603050405020304" pitchFamily="18" charset="0"/>
              </a:rPr>
              <a:t>morphing separately </a:t>
            </a:r>
            <a:r>
              <a:rPr lang="en-US" altLang="zh-CN" sz="2800" dirty="0">
                <a:effectLst/>
                <a:latin typeface="+mn-lt"/>
                <a:cs typeface="Times New Roman" panose="02020603050405020304" pitchFamily="18" charset="0"/>
              </a:rPr>
              <a:t>to each video </a:t>
            </a:r>
            <a:r>
              <a:rPr lang="en-US" altLang="zh-CN" sz="2800" dirty="0" smtClean="0">
                <a:effectLst/>
                <a:latin typeface="+mn-lt"/>
                <a:cs typeface="Times New Roman" panose="02020603050405020304" pitchFamily="18" charset="0"/>
              </a:rPr>
              <a:t>layer.</a:t>
            </a:r>
            <a:endParaRPr lang="zh-CN" altLang="en-US" sz="2800" dirty="0" err="1">
              <a:effectLst/>
              <a:latin typeface="+mn-lt"/>
              <a:cs typeface="Times New Roman" panose="02020603050405020304" pitchFamily="18" charset="0"/>
            </a:endParaRPr>
          </a:p>
        </p:txBody>
      </p:sp>
    </p:spTree>
    <p:extLst>
      <p:ext uri="{BB962C8B-B14F-4D97-AF65-F5344CB8AC3E}">
        <p14:creationId xmlns:p14="http://schemas.microsoft.com/office/powerpoint/2010/main" val="115682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normAutofit/>
          </a:bodyPr>
          <a:lstStyle/>
          <a:p>
            <a:pPr fontAlgn="auto">
              <a:spcAft>
                <a:spcPts val="0"/>
              </a:spcAft>
            </a:pPr>
            <a:r>
              <a:rPr lang="en-US" altLang="zh-CN" dirty="0"/>
              <a:t>Related work</a:t>
            </a:r>
            <a:br>
              <a:rPr lang="en-US" altLang="zh-CN" dirty="0"/>
            </a:br>
            <a:r>
              <a:rPr lang="en-US" altLang="zh-CN" dirty="0" smtClean="0"/>
              <a:t>--video </a:t>
            </a:r>
            <a:r>
              <a:rPr lang="en-US" altLang="zh-CN" dirty="0"/>
              <a:t>morphing</a:t>
            </a:r>
            <a:br>
              <a:rPr lang="en-US" altLang="zh-CN" dirty="0"/>
            </a:br>
            <a:endParaRPr lang="zh-CN" altLang="en-US" dirty="0"/>
          </a:p>
        </p:txBody>
      </p:sp>
      <p:pic>
        <p:nvPicPr>
          <p:cNvPr id="11" name="Picture 10"/>
          <p:cNvPicPr>
            <a:picLocks noChangeAspect="1"/>
          </p:cNvPicPr>
          <p:nvPr/>
        </p:nvPicPr>
        <p:blipFill>
          <a:blip r:embed="rId3"/>
          <a:stretch>
            <a:fillRect/>
          </a:stretch>
        </p:blipFill>
        <p:spPr>
          <a:xfrm>
            <a:off x="76200" y="1066800"/>
            <a:ext cx="1931871" cy="1448942"/>
          </a:xfrm>
          <a:prstGeom prst="rect">
            <a:avLst/>
          </a:prstGeom>
        </p:spPr>
      </p:pic>
      <p:pic>
        <p:nvPicPr>
          <p:cNvPr id="12" name="Picture 11"/>
          <p:cNvPicPr>
            <a:picLocks noChangeAspect="1"/>
          </p:cNvPicPr>
          <p:nvPr/>
        </p:nvPicPr>
        <p:blipFill>
          <a:blip r:embed="rId4"/>
          <a:stretch>
            <a:fillRect/>
          </a:stretch>
        </p:blipFill>
        <p:spPr>
          <a:xfrm>
            <a:off x="2057400" y="1066800"/>
            <a:ext cx="1931871" cy="1448942"/>
          </a:xfrm>
          <a:prstGeom prst="rect">
            <a:avLst/>
          </a:prstGeom>
        </p:spPr>
      </p:pic>
      <p:pic>
        <p:nvPicPr>
          <p:cNvPr id="13" name="Picture 12"/>
          <p:cNvPicPr>
            <a:picLocks noChangeAspect="1"/>
          </p:cNvPicPr>
          <p:nvPr/>
        </p:nvPicPr>
        <p:blipFill>
          <a:blip r:embed="rId5"/>
          <a:stretch>
            <a:fillRect/>
          </a:stretch>
        </p:blipFill>
        <p:spPr>
          <a:xfrm>
            <a:off x="76200" y="2590800"/>
            <a:ext cx="1931871" cy="1448942"/>
          </a:xfrm>
          <a:prstGeom prst="rect">
            <a:avLst/>
          </a:prstGeom>
        </p:spPr>
      </p:pic>
      <p:pic>
        <p:nvPicPr>
          <p:cNvPr id="14" name="Picture 13"/>
          <p:cNvPicPr>
            <a:picLocks noChangeAspect="1"/>
          </p:cNvPicPr>
          <p:nvPr/>
        </p:nvPicPr>
        <p:blipFill>
          <a:blip r:embed="rId6"/>
          <a:stretch>
            <a:fillRect/>
          </a:stretch>
        </p:blipFill>
        <p:spPr>
          <a:xfrm>
            <a:off x="2057400" y="2573547"/>
            <a:ext cx="1953742" cy="1465345"/>
          </a:xfrm>
          <a:prstGeom prst="rect">
            <a:avLst/>
          </a:prstGeom>
        </p:spPr>
      </p:pic>
      <p:pic>
        <p:nvPicPr>
          <p:cNvPr id="15" name="Picture 14"/>
          <p:cNvPicPr>
            <a:picLocks noChangeAspect="1"/>
          </p:cNvPicPr>
          <p:nvPr/>
        </p:nvPicPr>
        <p:blipFill>
          <a:blip r:embed="rId7"/>
          <a:stretch>
            <a:fillRect/>
          </a:stretch>
        </p:blipFill>
        <p:spPr>
          <a:xfrm>
            <a:off x="76200" y="4114799"/>
            <a:ext cx="1930351" cy="1447801"/>
          </a:xfrm>
          <a:prstGeom prst="rect">
            <a:avLst/>
          </a:prstGeom>
        </p:spPr>
      </p:pic>
      <p:pic>
        <p:nvPicPr>
          <p:cNvPr id="16" name="Picture 15"/>
          <p:cNvPicPr>
            <a:picLocks noChangeAspect="1"/>
          </p:cNvPicPr>
          <p:nvPr/>
        </p:nvPicPr>
        <p:blipFill>
          <a:blip r:embed="rId8"/>
          <a:stretch>
            <a:fillRect/>
          </a:stretch>
        </p:blipFill>
        <p:spPr>
          <a:xfrm>
            <a:off x="2057400" y="4114799"/>
            <a:ext cx="1930351" cy="1447801"/>
          </a:xfrm>
          <a:prstGeom prst="rect">
            <a:avLst/>
          </a:prstGeom>
        </p:spPr>
      </p:pic>
      <p:sp>
        <p:nvSpPr>
          <p:cNvPr id="17" name="TextBox 16"/>
          <p:cNvSpPr txBox="1"/>
          <p:nvPr/>
        </p:nvSpPr>
        <p:spPr>
          <a:xfrm>
            <a:off x="0" y="5562600"/>
            <a:ext cx="4270463" cy="1723549"/>
          </a:xfrm>
          <a:prstGeom prst="rect">
            <a:avLst/>
          </a:prstGeom>
          <a:noFill/>
        </p:spPr>
        <p:txBody>
          <a:bodyPr wrap="none" lIns="18288" tIns="0" rIns="18288" bIns="0" rtlCol="0">
            <a:spAutoFit/>
          </a:bodyPr>
          <a:lstStyle/>
          <a:p>
            <a:r>
              <a:rPr lang="en-US" altLang="zh-CN" sz="2800" b="1" dirty="0">
                <a:effectLst/>
              </a:rPr>
              <a:t>Video Metamorphosis </a:t>
            </a:r>
            <a:endParaRPr lang="en-US" altLang="zh-CN" sz="2800" b="1" dirty="0" smtClean="0">
              <a:effectLst/>
            </a:endParaRPr>
          </a:p>
          <a:p>
            <a:r>
              <a:rPr lang="en-US" altLang="zh-CN" sz="2800" b="1" dirty="0" smtClean="0">
                <a:effectLst/>
              </a:rPr>
              <a:t>Using </a:t>
            </a:r>
            <a:r>
              <a:rPr lang="en-US" altLang="zh-CN" sz="2800" b="1" dirty="0">
                <a:effectLst/>
              </a:rPr>
              <a:t>Dense Flow </a:t>
            </a:r>
            <a:r>
              <a:rPr lang="en-US" altLang="zh-CN" sz="2800" b="1" dirty="0" smtClean="0">
                <a:effectLst/>
              </a:rPr>
              <a:t>Fields</a:t>
            </a:r>
          </a:p>
          <a:p>
            <a:r>
              <a:rPr lang="en-US" altLang="zh-CN" sz="2800" dirty="0" smtClean="0">
                <a:effectLst/>
              </a:rPr>
              <a:t>[Yu 2004]</a:t>
            </a:r>
          </a:p>
          <a:p>
            <a:endParaRPr lang="zh-CN" altLang="en-US" sz="2800" dirty="0" err="1" smtClean="0">
              <a:effectLst/>
            </a:endParaRPr>
          </a:p>
        </p:txBody>
      </p:sp>
      <p:sp>
        <p:nvSpPr>
          <p:cNvPr id="18" name="TextBox 17"/>
          <p:cNvSpPr txBox="1"/>
          <p:nvPr/>
        </p:nvSpPr>
        <p:spPr>
          <a:xfrm>
            <a:off x="4212449" y="1539896"/>
            <a:ext cx="4702952" cy="4308872"/>
          </a:xfrm>
          <a:prstGeom prst="rect">
            <a:avLst/>
          </a:prstGeom>
          <a:ln>
            <a:noFill/>
          </a:ln>
        </p:spPr>
        <p:style>
          <a:lnRef idx="2">
            <a:schemeClr val="dk1"/>
          </a:lnRef>
          <a:fillRef idx="1">
            <a:schemeClr val="lt1"/>
          </a:fillRef>
          <a:effectRef idx="0">
            <a:schemeClr val="dk1"/>
          </a:effectRef>
          <a:fontRef idx="minor">
            <a:schemeClr val="dk1"/>
          </a:fontRef>
        </p:style>
        <p:txBody>
          <a:bodyPr wrap="square" lIns="18288" tIns="0" rIns="18288" bIns="0" rtlCol="0">
            <a:spAutoFit/>
          </a:bodyPr>
          <a:lstStyle/>
          <a:p>
            <a:pPr marL="457200" indent="-457200" algn="l">
              <a:buFont typeface="Arial" panose="020B0604020202020204" pitchFamily="34" charset="0"/>
              <a:buChar char="•"/>
            </a:pPr>
            <a:r>
              <a:rPr lang="en-US" altLang="zh-CN" sz="2800" dirty="0" smtClean="0">
                <a:effectLst/>
                <a:cs typeface="Times New Roman" panose="02020603050405020304" pitchFamily="18" charset="0"/>
              </a:rPr>
              <a:t>Detect and propagate features by </a:t>
            </a:r>
            <a:r>
              <a:rPr lang="en-US" altLang="zh-CN" sz="2800" dirty="0">
                <a:effectLst/>
                <a:cs typeface="Times New Roman" panose="02020603050405020304" pitchFamily="18" charset="0"/>
              </a:rPr>
              <a:t>a feature tracking algorithm </a:t>
            </a:r>
            <a:r>
              <a:rPr lang="en-US" altLang="zh-CN" sz="2800" dirty="0" smtClean="0">
                <a:effectLst/>
                <a:cs typeface="Times New Roman" panose="02020603050405020304" pitchFamily="18" charset="0"/>
              </a:rPr>
              <a:t>followed by </a:t>
            </a:r>
            <a:r>
              <a:rPr lang="en-US" altLang="zh-CN" sz="2800" dirty="0">
                <a:effectLst/>
                <a:cs typeface="Times New Roman" panose="02020603050405020304" pitchFamily="18" charset="0"/>
              </a:rPr>
              <a:t>user </a:t>
            </a:r>
            <a:r>
              <a:rPr lang="en-US" altLang="zh-CN" sz="2800" dirty="0" smtClean="0">
                <a:effectLst/>
                <a:cs typeface="Times New Roman" panose="02020603050405020304" pitchFamily="18" charset="0"/>
              </a:rPr>
              <a:t>correction.</a:t>
            </a:r>
          </a:p>
          <a:p>
            <a:pPr marL="457200" indent="-457200" algn="l">
              <a:buFont typeface="Arial" panose="020B0604020202020204" pitchFamily="34" charset="0"/>
              <a:buChar char="•"/>
            </a:pPr>
            <a:endParaRPr lang="en-US" altLang="zh-CN" sz="2800" dirty="0">
              <a:effectLst/>
              <a:cs typeface="Times New Roman" panose="02020603050405020304" pitchFamily="18" charset="0"/>
            </a:endParaRPr>
          </a:p>
          <a:p>
            <a:pPr marL="457200" indent="-457200" algn="l">
              <a:buFont typeface="Arial" panose="020B0604020202020204" pitchFamily="34" charset="0"/>
              <a:buChar char="•"/>
            </a:pPr>
            <a:r>
              <a:rPr lang="en-US" altLang="zh-CN" sz="2800" dirty="0" smtClean="0">
                <a:effectLst/>
                <a:cs typeface="Times New Roman" panose="02020603050405020304" pitchFamily="18" charset="0"/>
              </a:rPr>
              <a:t>Frame-to-frame mappings are achieved by optimizing color similarity, and spatial coherence.</a:t>
            </a:r>
            <a:endParaRPr lang="zh-CN" altLang="en-US" sz="2800" dirty="0" err="1">
              <a:effectLst/>
              <a:cs typeface="Times New Roman" panose="02020603050405020304" pitchFamily="18" charset="0"/>
            </a:endParaRPr>
          </a:p>
        </p:txBody>
      </p:sp>
    </p:spTree>
    <p:extLst>
      <p:ext uri="{BB962C8B-B14F-4D97-AF65-F5344CB8AC3E}">
        <p14:creationId xmlns:p14="http://schemas.microsoft.com/office/powerpoint/2010/main" val="57839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Title 1"/>
          <p:cNvSpPr txBox="1">
            <a:spLocks/>
          </p:cNvSpPr>
          <p:nvPr/>
        </p:nvSpPr>
        <p:spPr>
          <a:xfrm>
            <a:off x="879309" y="32210"/>
            <a:ext cx="8229600" cy="1143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pPr fontAlgn="auto">
              <a:spcAft>
                <a:spcPts val="0"/>
              </a:spcAft>
            </a:pPr>
            <a:r>
              <a:rPr lang="en-US" altLang="zh-CN" dirty="0"/>
              <a:t>Challenges of image -&gt; video</a:t>
            </a:r>
          </a:p>
        </p:txBody>
      </p:sp>
      <p:sp>
        <p:nvSpPr>
          <p:cNvPr id="1261" name="标题 1"/>
          <p:cNvSpPr txBox="1">
            <a:spLocks/>
          </p:cNvSpPr>
          <p:nvPr/>
        </p:nvSpPr>
        <p:spPr>
          <a:xfrm>
            <a:off x="5093042" y="1011191"/>
            <a:ext cx="3657600" cy="5334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r>
              <a:rPr lang="en-US" altLang="zh-CN" sz="2800" b="1" dirty="0" smtClean="0">
                <a:solidFill>
                  <a:srgbClr val="4BC3AF"/>
                </a:solidFill>
                <a:latin typeface="Britannic Bold" pitchFamily="34" charset="0"/>
              </a:rPr>
              <a:t>Convenient UI</a:t>
            </a:r>
            <a:endParaRPr lang="en-US" altLang="zh-CN" sz="2800" b="1" dirty="0">
              <a:solidFill>
                <a:srgbClr val="4BC3AF"/>
              </a:solidFill>
              <a:latin typeface="Britannic Bold" pitchFamily="34" charset="0"/>
            </a:endParaRPr>
          </a:p>
        </p:txBody>
      </p:sp>
      <p:sp>
        <p:nvSpPr>
          <p:cNvPr id="1351" name="标题 1"/>
          <p:cNvSpPr txBox="1">
            <a:spLocks/>
          </p:cNvSpPr>
          <p:nvPr/>
        </p:nvSpPr>
        <p:spPr>
          <a:xfrm>
            <a:off x="190560" y="1023183"/>
            <a:ext cx="3657600" cy="5334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r>
              <a:rPr lang="en-US" altLang="zh-CN" sz="2800" b="1" dirty="0" smtClean="0">
                <a:solidFill>
                  <a:schemeClr val="tx2">
                    <a:lumMod val="60000"/>
                    <a:lumOff val="40000"/>
                  </a:schemeClr>
                </a:solidFill>
                <a:latin typeface="Britannic Bold" pitchFamily="34" charset="0"/>
              </a:rPr>
              <a:t>Tedious UI</a:t>
            </a:r>
            <a:endParaRPr lang="en-US" altLang="zh-CN" sz="2800" b="1" dirty="0">
              <a:solidFill>
                <a:schemeClr val="tx2">
                  <a:lumMod val="60000"/>
                  <a:lumOff val="40000"/>
                </a:schemeClr>
              </a:solidFill>
              <a:latin typeface="Britannic Bold" pitchFamily="34" charset="0"/>
            </a:endParaRPr>
          </a:p>
        </p:txBody>
      </p:sp>
      <p:sp>
        <p:nvSpPr>
          <p:cNvPr id="1175" name="Right Arrow 1174"/>
          <p:cNvSpPr/>
          <p:nvPr/>
        </p:nvSpPr>
        <p:spPr>
          <a:xfrm>
            <a:off x="4019560" y="3682875"/>
            <a:ext cx="609600" cy="381000"/>
          </a:xfrm>
          <a:prstGeom prst="rightArrow">
            <a:avLst/>
          </a:prstGeom>
          <a:gradFill>
            <a:gsLst>
              <a:gs pos="0">
                <a:schemeClr val="accent1"/>
              </a:gs>
              <a:gs pos="100000">
                <a:srgbClr val="4BC3AF"/>
              </a:gs>
            </a:gsLst>
            <a:lin ang="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solidFill>
                <a:srgbClr val="00B0F0"/>
              </a:solidFill>
              <a:effectLst/>
            </a:endParaRPr>
          </a:p>
        </p:txBody>
      </p:sp>
      <p:grpSp>
        <p:nvGrpSpPr>
          <p:cNvPr id="1176" name="Group 1175"/>
          <p:cNvGrpSpPr/>
          <p:nvPr/>
        </p:nvGrpSpPr>
        <p:grpSpPr>
          <a:xfrm>
            <a:off x="4826282" y="2438400"/>
            <a:ext cx="4023804" cy="3444333"/>
            <a:chOff x="-76200" y="2502244"/>
            <a:chExt cx="4023804" cy="3444333"/>
          </a:xfrm>
        </p:grpSpPr>
        <p:pic>
          <p:nvPicPr>
            <p:cNvPr id="1177" name="Picture 11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1604" y="2502244"/>
              <a:ext cx="2286000" cy="2743200"/>
            </a:xfrm>
            <a:prstGeom prst="rect">
              <a:avLst/>
            </a:prstGeom>
          </p:spPr>
        </p:pic>
        <p:sp>
          <p:nvSpPr>
            <p:cNvPr id="1178" name="TextBox 1177"/>
            <p:cNvSpPr txBox="1"/>
            <p:nvPr/>
          </p:nvSpPr>
          <p:spPr>
            <a:xfrm>
              <a:off x="1524000" y="5638800"/>
              <a:ext cx="990720" cy="307777"/>
            </a:xfrm>
            <a:prstGeom prst="rect">
              <a:avLst/>
            </a:prstGeom>
            <a:noFill/>
          </p:spPr>
          <p:txBody>
            <a:bodyPr wrap="none" lIns="18288" tIns="0" rIns="18288" bIns="0" rtlCol="0">
              <a:spAutoFit/>
            </a:bodyPr>
            <a:lstStyle/>
            <a:p>
              <a:r>
                <a:rPr lang="en-US" dirty="0" smtClean="0">
                  <a:effectLst/>
                </a:rPr>
                <a:t>Frame 1</a:t>
              </a:r>
            </a:p>
          </p:txBody>
        </p:sp>
        <p:pic>
          <p:nvPicPr>
            <p:cNvPr id="1179" name="Picture 11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2502244"/>
              <a:ext cx="2286000" cy="2743200"/>
            </a:xfrm>
            <a:prstGeom prst="rect">
              <a:avLst/>
            </a:prstGeom>
          </p:spPr>
        </p:pic>
      </p:grpSp>
      <p:grpSp>
        <p:nvGrpSpPr>
          <p:cNvPr id="1180" name="Group 1179"/>
          <p:cNvGrpSpPr/>
          <p:nvPr/>
        </p:nvGrpSpPr>
        <p:grpSpPr>
          <a:xfrm>
            <a:off x="6294559" y="2954358"/>
            <a:ext cx="1982663" cy="277613"/>
            <a:chOff x="1392077" y="2939025"/>
            <a:chExt cx="1982663" cy="277613"/>
          </a:xfrm>
        </p:grpSpPr>
        <p:grpSp>
          <p:nvGrpSpPr>
            <p:cNvPr id="1181" name="Group 1180"/>
            <p:cNvGrpSpPr/>
            <p:nvPr/>
          </p:nvGrpSpPr>
          <p:grpSpPr>
            <a:xfrm>
              <a:off x="1392077" y="3035663"/>
              <a:ext cx="152400" cy="180975"/>
              <a:chOff x="1392077" y="3035663"/>
              <a:chExt cx="152400" cy="180975"/>
            </a:xfrm>
          </p:grpSpPr>
          <p:sp>
            <p:nvSpPr>
              <p:cNvPr id="1185" name="Oval 1184"/>
              <p:cNvSpPr/>
              <p:nvPr/>
            </p:nvSpPr>
            <p:spPr>
              <a:xfrm>
                <a:off x="1392077" y="3035663"/>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186" name="Picture 11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2077" y="3064238"/>
                <a:ext cx="152400" cy="152400"/>
              </a:xfrm>
              <a:prstGeom prst="rect">
                <a:avLst/>
              </a:prstGeom>
            </p:spPr>
          </p:pic>
        </p:grpSp>
        <p:grpSp>
          <p:nvGrpSpPr>
            <p:cNvPr id="1182" name="Group 1181"/>
            <p:cNvGrpSpPr/>
            <p:nvPr/>
          </p:nvGrpSpPr>
          <p:grpSpPr>
            <a:xfrm>
              <a:off x="3222340" y="2939025"/>
              <a:ext cx="152400" cy="180975"/>
              <a:chOff x="1372282" y="3029513"/>
              <a:chExt cx="152400" cy="180975"/>
            </a:xfrm>
          </p:grpSpPr>
          <p:sp>
            <p:nvSpPr>
              <p:cNvPr id="1183" name="Oval 1182"/>
              <p:cNvSpPr/>
              <p:nvPr/>
            </p:nvSpPr>
            <p:spPr>
              <a:xfrm>
                <a:off x="1372282" y="3029513"/>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184" name="Picture 11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2282" y="3058088"/>
                <a:ext cx="152400" cy="152400"/>
              </a:xfrm>
              <a:prstGeom prst="rect">
                <a:avLst/>
              </a:prstGeom>
            </p:spPr>
          </p:pic>
        </p:grpSp>
      </p:grpSp>
      <p:grpSp>
        <p:nvGrpSpPr>
          <p:cNvPr id="1187" name="Group 1186"/>
          <p:cNvGrpSpPr/>
          <p:nvPr/>
        </p:nvGrpSpPr>
        <p:grpSpPr>
          <a:xfrm>
            <a:off x="6243983" y="3737171"/>
            <a:ext cx="2115307" cy="333596"/>
            <a:chOff x="1341501" y="3721838"/>
            <a:chExt cx="2115307" cy="333596"/>
          </a:xfrm>
        </p:grpSpPr>
        <p:grpSp>
          <p:nvGrpSpPr>
            <p:cNvPr id="1188" name="Group 1187"/>
            <p:cNvGrpSpPr/>
            <p:nvPr/>
          </p:nvGrpSpPr>
          <p:grpSpPr>
            <a:xfrm>
              <a:off x="1341501" y="3874459"/>
              <a:ext cx="152400" cy="180975"/>
              <a:chOff x="1341501" y="3014789"/>
              <a:chExt cx="152400" cy="180975"/>
            </a:xfrm>
          </p:grpSpPr>
          <p:sp>
            <p:nvSpPr>
              <p:cNvPr id="1192" name="Oval 1191"/>
              <p:cNvSpPr/>
              <p:nvPr/>
            </p:nvSpPr>
            <p:spPr>
              <a:xfrm>
                <a:off x="1341501" y="3014789"/>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193" name="Picture 11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1501" y="3043364"/>
                <a:ext cx="152400" cy="152400"/>
              </a:xfrm>
              <a:prstGeom prst="rect">
                <a:avLst/>
              </a:prstGeom>
            </p:spPr>
          </p:pic>
        </p:grpSp>
        <p:grpSp>
          <p:nvGrpSpPr>
            <p:cNvPr id="1189" name="Group 1188"/>
            <p:cNvGrpSpPr/>
            <p:nvPr/>
          </p:nvGrpSpPr>
          <p:grpSpPr>
            <a:xfrm>
              <a:off x="3304408" y="3721838"/>
              <a:ext cx="152400" cy="180975"/>
              <a:chOff x="1337950" y="3029901"/>
              <a:chExt cx="152400" cy="180975"/>
            </a:xfrm>
          </p:grpSpPr>
          <p:sp>
            <p:nvSpPr>
              <p:cNvPr id="1190" name="Oval 1189"/>
              <p:cNvSpPr/>
              <p:nvPr/>
            </p:nvSpPr>
            <p:spPr>
              <a:xfrm>
                <a:off x="1337950" y="3029901"/>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191" name="Picture 119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7950" y="3058476"/>
                <a:ext cx="152400" cy="152400"/>
              </a:xfrm>
              <a:prstGeom prst="rect">
                <a:avLst/>
              </a:prstGeom>
            </p:spPr>
          </p:pic>
        </p:grpSp>
      </p:grpSp>
      <p:grpSp>
        <p:nvGrpSpPr>
          <p:cNvPr id="1194" name="Group 1193"/>
          <p:cNvGrpSpPr/>
          <p:nvPr/>
        </p:nvGrpSpPr>
        <p:grpSpPr>
          <a:xfrm>
            <a:off x="6389305" y="4688015"/>
            <a:ext cx="1791623" cy="253131"/>
            <a:chOff x="1486823" y="4672682"/>
            <a:chExt cx="1791623" cy="253131"/>
          </a:xfrm>
        </p:grpSpPr>
        <p:grpSp>
          <p:nvGrpSpPr>
            <p:cNvPr id="1195" name="Group 1194"/>
            <p:cNvGrpSpPr/>
            <p:nvPr/>
          </p:nvGrpSpPr>
          <p:grpSpPr>
            <a:xfrm>
              <a:off x="1486823" y="4744838"/>
              <a:ext cx="152400" cy="180975"/>
              <a:chOff x="1410623" y="3021761"/>
              <a:chExt cx="152400" cy="180975"/>
            </a:xfrm>
          </p:grpSpPr>
          <p:sp>
            <p:nvSpPr>
              <p:cNvPr id="1199" name="Oval 1198"/>
              <p:cNvSpPr/>
              <p:nvPr/>
            </p:nvSpPr>
            <p:spPr>
              <a:xfrm>
                <a:off x="1410623" y="3021761"/>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200" name="Picture 11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0623" y="3050336"/>
                <a:ext cx="152400" cy="152400"/>
              </a:xfrm>
              <a:prstGeom prst="rect">
                <a:avLst/>
              </a:prstGeom>
            </p:spPr>
          </p:pic>
        </p:grpSp>
        <p:grpSp>
          <p:nvGrpSpPr>
            <p:cNvPr id="1196" name="Group 1195"/>
            <p:cNvGrpSpPr/>
            <p:nvPr/>
          </p:nvGrpSpPr>
          <p:grpSpPr>
            <a:xfrm>
              <a:off x="3126046" y="4672682"/>
              <a:ext cx="152400" cy="180975"/>
              <a:chOff x="1373446" y="3032125"/>
              <a:chExt cx="152400" cy="180975"/>
            </a:xfrm>
          </p:grpSpPr>
          <p:sp>
            <p:nvSpPr>
              <p:cNvPr id="1197" name="Oval 1196"/>
              <p:cNvSpPr/>
              <p:nvPr/>
            </p:nvSpPr>
            <p:spPr>
              <a:xfrm>
                <a:off x="1373446" y="3032125"/>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198" name="Picture 119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3446" y="3060700"/>
                <a:ext cx="152400" cy="152400"/>
              </a:xfrm>
              <a:prstGeom prst="rect">
                <a:avLst/>
              </a:prstGeom>
            </p:spPr>
          </p:pic>
        </p:grpSp>
      </p:grpSp>
      <p:grpSp>
        <p:nvGrpSpPr>
          <p:cNvPr id="1201" name="Group 1200"/>
          <p:cNvGrpSpPr/>
          <p:nvPr/>
        </p:nvGrpSpPr>
        <p:grpSpPr>
          <a:xfrm>
            <a:off x="5637047" y="4777457"/>
            <a:ext cx="2167022" cy="250795"/>
            <a:chOff x="734565" y="4762124"/>
            <a:chExt cx="2167022" cy="250795"/>
          </a:xfrm>
        </p:grpSpPr>
        <p:grpSp>
          <p:nvGrpSpPr>
            <p:cNvPr id="1202" name="Group 1201"/>
            <p:cNvGrpSpPr/>
            <p:nvPr/>
          </p:nvGrpSpPr>
          <p:grpSpPr>
            <a:xfrm>
              <a:off x="734565" y="4831944"/>
              <a:ext cx="152400" cy="180975"/>
              <a:chOff x="1389663" y="3054379"/>
              <a:chExt cx="152400" cy="180975"/>
            </a:xfrm>
          </p:grpSpPr>
          <p:sp>
            <p:nvSpPr>
              <p:cNvPr id="1206" name="Oval 1205"/>
              <p:cNvSpPr/>
              <p:nvPr/>
            </p:nvSpPr>
            <p:spPr>
              <a:xfrm>
                <a:off x="1389663" y="3054379"/>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207" name="Picture 120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9663" y="3082954"/>
                <a:ext cx="152400" cy="152400"/>
              </a:xfrm>
              <a:prstGeom prst="rect">
                <a:avLst/>
              </a:prstGeom>
            </p:spPr>
          </p:pic>
        </p:grpSp>
        <p:grpSp>
          <p:nvGrpSpPr>
            <p:cNvPr id="1203" name="Group 1202"/>
            <p:cNvGrpSpPr/>
            <p:nvPr/>
          </p:nvGrpSpPr>
          <p:grpSpPr>
            <a:xfrm>
              <a:off x="2749187" y="4762124"/>
              <a:ext cx="152400" cy="180975"/>
              <a:chOff x="1392383" y="3039047"/>
              <a:chExt cx="152400" cy="180975"/>
            </a:xfrm>
          </p:grpSpPr>
          <p:sp>
            <p:nvSpPr>
              <p:cNvPr id="1204" name="Oval 1203"/>
              <p:cNvSpPr/>
              <p:nvPr/>
            </p:nvSpPr>
            <p:spPr>
              <a:xfrm>
                <a:off x="1392383" y="3039047"/>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205" name="Picture 120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2383" y="3067622"/>
                <a:ext cx="152400" cy="152400"/>
              </a:xfrm>
              <a:prstGeom prst="rect">
                <a:avLst/>
              </a:prstGeom>
            </p:spPr>
          </p:pic>
        </p:grpSp>
      </p:grpSp>
      <p:grpSp>
        <p:nvGrpSpPr>
          <p:cNvPr id="1208" name="Group 1207"/>
          <p:cNvGrpSpPr/>
          <p:nvPr/>
        </p:nvGrpSpPr>
        <p:grpSpPr>
          <a:xfrm>
            <a:off x="4826282" y="2438400"/>
            <a:ext cx="4023804" cy="3444333"/>
            <a:chOff x="5073962" y="2441575"/>
            <a:chExt cx="4023804" cy="3444333"/>
          </a:xfrm>
        </p:grpSpPr>
        <p:grpSp>
          <p:nvGrpSpPr>
            <p:cNvPr id="1209" name="Group 1208"/>
            <p:cNvGrpSpPr/>
            <p:nvPr/>
          </p:nvGrpSpPr>
          <p:grpSpPr>
            <a:xfrm>
              <a:off x="5073962" y="2441575"/>
              <a:ext cx="4023804" cy="3444333"/>
              <a:chOff x="-76200" y="2502244"/>
              <a:chExt cx="4023804" cy="3444333"/>
            </a:xfrm>
          </p:grpSpPr>
          <p:pic>
            <p:nvPicPr>
              <p:cNvPr id="1218" name="Picture 12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1604" y="2502244"/>
                <a:ext cx="2286000" cy="2743200"/>
              </a:xfrm>
              <a:prstGeom prst="rect">
                <a:avLst/>
              </a:prstGeom>
            </p:spPr>
          </p:pic>
          <p:sp>
            <p:nvSpPr>
              <p:cNvPr id="1219" name="TextBox 1218"/>
              <p:cNvSpPr txBox="1"/>
              <p:nvPr/>
            </p:nvSpPr>
            <p:spPr>
              <a:xfrm>
                <a:off x="1524000" y="5638800"/>
                <a:ext cx="990720" cy="307777"/>
              </a:xfrm>
              <a:prstGeom prst="rect">
                <a:avLst/>
              </a:prstGeom>
              <a:noFill/>
            </p:spPr>
            <p:txBody>
              <a:bodyPr wrap="none" lIns="18288" tIns="0" rIns="18288" bIns="0" rtlCol="0">
                <a:spAutoFit/>
              </a:bodyPr>
              <a:lstStyle/>
              <a:p>
                <a:r>
                  <a:rPr lang="en-US" dirty="0" smtClean="0">
                    <a:effectLst/>
                  </a:rPr>
                  <a:t>Frame 2</a:t>
                </a:r>
              </a:p>
            </p:txBody>
          </p:sp>
          <p:pic>
            <p:nvPicPr>
              <p:cNvPr id="1220" name="Picture 12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 y="2502244"/>
                <a:ext cx="2286000" cy="2743200"/>
              </a:xfrm>
              <a:prstGeom prst="rect">
                <a:avLst/>
              </a:prstGeom>
            </p:spPr>
          </p:pic>
        </p:grpSp>
        <p:sp>
          <p:nvSpPr>
            <p:cNvPr id="1210" name="Oval 1209"/>
            <p:cNvSpPr/>
            <p:nvPr/>
          </p:nvSpPr>
          <p:spPr>
            <a:xfrm>
              <a:off x="6542239" y="3080616"/>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11" name="Oval 1210"/>
            <p:cNvSpPr/>
            <p:nvPr/>
          </p:nvSpPr>
          <p:spPr>
            <a:xfrm>
              <a:off x="6538004" y="3880993"/>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12" name="Oval 1211"/>
            <p:cNvSpPr/>
            <p:nvPr/>
          </p:nvSpPr>
          <p:spPr>
            <a:xfrm>
              <a:off x="6739810" y="4703402"/>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13" name="Oval 1212"/>
            <p:cNvSpPr/>
            <p:nvPr/>
          </p:nvSpPr>
          <p:spPr>
            <a:xfrm>
              <a:off x="5761337" y="4810445"/>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14" name="Oval 1213"/>
            <p:cNvSpPr/>
            <p:nvPr/>
          </p:nvSpPr>
          <p:spPr>
            <a:xfrm>
              <a:off x="8392608" y="2929420"/>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15" name="Oval 1214"/>
            <p:cNvSpPr/>
            <p:nvPr/>
          </p:nvSpPr>
          <p:spPr>
            <a:xfrm>
              <a:off x="8488902" y="3698071"/>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16" name="Oval 1215"/>
            <p:cNvSpPr/>
            <p:nvPr/>
          </p:nvSpPr>
          <p:spPr>
            <a:xfrm>
              <a:off x="7835266" y="4756790"/>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17" name="Oval 1216"/>
            <p:cNvSpPr/>
            <p:nvPr/>
          </p:nvSpPr>
          <p:spPr>
            <a:xfrm>
              <a:off x="8391041" y="4703402"/>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grpSp>
      <p:grpSp>
        <p:nvGrpSpPr>
          <p:cNvPr id="1221" name="Group 1220"/>
          <p:cNvGrpSpPr/>
          <p:nvPr/>
        </p:nvGrpSpPr>
        <p:grpSpPr>
          <a:xfrm>
            <a:off x="4826282" y="2438400"/>
            <a:ext cx="4023804" cy="3444333"/>
            <a:chOff x="5073962" y="2441575"/>
            <a:chExt cx="4023804" cy="3444333"/>
          </a:xfrm>
        </p:grpSpPr>
        <p:grpSp>
          <p:nvGrpSpPr>
            <p:cNvPr id="1222" name="Group 1221"/>
            <p:cNvGrpSpPr/>
            <p:nvPr/>
          </p:nvGrpSpPr>
          <p:grpSpPr>
            <a:xfrm>
              <a:off x="5073962" y="2441575"/>
              <a:ext cx="4023804" cy="3444333"/>
              <a:chOff x="-76200" y="2502244"/>
              <a:chExt cx="4023804" cy="3444333"/>
            </a:xfrm>
          </p:grpSpPr>
          <p:pic>
            <p:nvPicPr>
              <p:cNvPr id="1231" name="Picture 12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61604" y="2502244"/>
                <a:ext cx="2286000" cy="2743200"/>
              </a:xfrm>
              <a:prstGeom prst="rect">
                <a:avLst/>
              </a:prstGeom>
            </p:spPr>
          </p:pic>
          <p:sp>
            <p:nvSpPr>
              <p:cNvPr id="1232" name="TextBox 1231"/>
              <p:cNvSpPr txBox="1"/>
              <p:nvPr/>
            </p:nvSpPr>
            <p:spPr>
              <a:xfrm>
                <a:off x="1524000" y="5638800"/>
                <a:ext cx="990720" cy="307777"/>
              </a:xfrm>
              <a:prstGeom prst="rect">
                <a:avLst/>
              </a:prstGeom>
              <a:noFill/>
            </p:spPr>
            <p:txBody>
              <a:bodyPr wrap="none" lIns="18288" tIns="0" rIns="18288" bIns="0" rtlCol="0">
                <a:spAutoFit/>
              </a:bodyPr>
              <a:lstStyle/>
              <a:p>
                <a:r>
                  <a:rPr lang="en-US" dirty="0" smtClean="0">
                    <a:effectLst/>
                  </a:rPr>
                  <a:t>Frame 3</a:t>
                </a:r>
              </a:p>
            </p:txBody>
          </p:sp>
          <p:pic>
            <p:nvPicPr>
              <p:cNvPr id="1233" name="Picture 12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200" y="2502244"/>
                <a:ext cx="2286000" cy="2743200"/>
              </a:xfrm>
              <a:prstGeom prst="rect">
                <a:avLst/>
              </a:prstGeom>
            </p:spPr>
          </p:pic>
        </p:grpSp>
        <p:sp>
          <p:nvSpPr>
            <p:cNvPr id="1223" name="Oval 1222"/>
            <p:cNvSpPr/>
            <p:nvPr/>
          </p:nvSpPr>
          <p:spPr>
            <a:xfrm>
              <a:off x="6542239" y="3080616"/>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24" name="Oval 1223"/>
            <p:cNvSpPr/>
            <p:nvPr/>
          </p:nvSpPr>
          <p:spPr>
            <a:xfrm>
              <a:off x="6538004" y="3880993"/>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25" name="Oval 1224"/>
            <p:cNvSpPr/>
            <p:nvPr/>
          </p:nvSpPr>
          <p:spPr>
            <a:xfrm>
              <a:off x="6739810" y="4703402"/>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26" name="Oval 1225"/>
            <p:cNvSpPr/>
            <p:nvPr/>
          </p:nvSpPr>
          <p:spPr>
            <a:xfrm>
              <a:off x="5761337" y="4810445"/>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27" name="Oval 1226"/>
            <p:cNvSpPr/>
            <p:nvPr/>
          </p:nvSpPr>
          <p:spPr>
            <a:xfrm>
              <a:off x="8336502" y="2969914"/>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28" name="Oval 1227"/>
            <p:cNvSpPr/>
            <p:nvPr/>
          </p:nvSpPr>
          <p:spPr>
            <a:xfrm>
              <a:off x="8488902" y="3743112"/>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29" name="Oval 1228"/>
            <p:cNvSpPr/>
            <p:nvPr/>
          </p:nvSpPr>
          <p:spPr>
            <a:xfrm>
              <a:off x="7768786" y="4788540"/>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30" name="Oval 1229"/>
            <p:cNvSpPr/>
            <p:nvPr/>
          </p:nvSpPr>
          <p:spPr>
            <a:xfrm>
              <a:off x="8529633" y="4727190"/>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grpSp>
      <p:grpSp>
        <p:nvGrpSpPr>
          <p:cNvPr id="1234" name="Group 1233"/>
          <p:cNvGrpSpPr/>
          <p:nvPr/>
        </p:nvGrpSpPr>
        <p:grpSpPr>
          <a:xfrm>
            <a:off x="4826282" y="2438400"/>
            <a:ext cx="4023804" cy="3444333"/>
            <a:chOff x="5073962" y="2441575"/>
            <a:chExt cx="4023804" cy="3444333"/>
          </a:xfrm>
        </p:grpSpPr>
        <p:grpSp>
          <p:nvGrpSpPr>
            <p:cNvPr id="1235" name="Group 1234"/>
            <p:cNvGrpSpPr/>
            <p:nvPr/>
          </p:nvGrpSpPr>
          <p:grpSpPr>
            <a:xfrm>
              <a:off x="5073962" y="2441575"/>
              <a:ext cx="4023804" cy="3444333"/>
              <a:chOff x="-76200" y="2502244"/>
              <a:chExt cx="4023804" cy="3444333"/>
            </a:xfrm>
          </p:grpSpPr>
          <p:pic>
            <p:nvPicPr>
              <p:cNvPr id="1244" name="Picture 12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61604" y="2502244"/>
                <a:ext cx="2286000" cy="2743200"/>
              </a:xfrm>
              <a:prstGeom prst="rect">
                <a:avLst/>
              </a:prstGeom>
            </p:spPr>
          </p:pic>
          <p:sp>
            <p:nvSpPr>
              <p:cNvPr id="1245" name="TextBox 1244"/>
              <p:cNvSpPr txBox="1"/>
              <p:nvPr/>
            </p:nvSpPr>
            <p:spPr>
              <a:xfrm>
                <a:off x="1524000" y="5638800"/>
                <a:ext cx="990720" cy="307777"/>
              </a:xfrm>
              <a:prstGeom prst="rect">
                <a:avLst/>
              </a:prstGeom>
              <a:noFill/>
            </p:spPr>
            <p:txBody>
              <a:bodyPr wrap="none" lIns="18288" tIns="0" rIns="18288" bIns="0" rtlCol="0">
                <a:spAutoFit/>
              </a:bodyPr>
              <a:lstStyle/>
              <a:p>
                <a:r>
                  <a:rPr lang="en-US" dirty="0" smtClean="0">
                    <a:effectLst/>
                  </a:rPr>
                  <a:t>Frame 4</a:t>
                </a:r>
              </a:p>
            </p:txBody>
          </p:sp>
          <p:pic>
            <p:nvPicPr>
              <p:cNvPr id="1246" name="Picture 12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200" y="2502244"/>
                <a:ext cx="2286000" cy="2743200"/>
              </a:xfrm>
              <a:prstGeom prst="rect">
                <a:avLst/>
              </a:prstGeom>
            </p:spPr>
          </p:pic>
        </p:grpSp>
        <p:sp>
          <p:nvSpPr>
            <p:cNvPr id="1236" name="Oval 1235"/>
            <p:cNvSpPr/>
            <p:nvPr/>
          </p:nvSpPr>
          <p:spPr>
            <a:xfrm>
              <a:off x="6542239" y="3080616"/>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37" name="Oval 1236"/>
            <p:cNvSpPr/>
            <p:nvPr/>
          </p:nvSpPr>
          <p:spPr>
            <a:xfrm>
              <a:off x="6563139" y="3871255"/>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38" name="Oval 1237"/>
            <p:cNvSpPr/>
            <p:nvPr/>
          </p:nvSpPr>
          <p:spPr>
            <a:xfrm>
              <a:off x="6791884" y="4719921"/>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39" name="Oval 1238"/>
            <p:cNvSpPr/>
            <p:nvPr/>
          </p:nvSpPr>
          <p:spPr>
            <a:xfrm>
              <a:off x="5771644" y="4849407"/>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40" name="Oval 1239"/>
            <p:cNvSpPr/>
            <p:nvPr/>
          </p:nvSpPr>
          <p:spPr>
            <a:xfrm>
              <a:off x="8336502" y="2969914"/>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41" name="Oval 1240"/>
            <p:cNvSpPr/>
            <p:nvPr/>
          </p:nvSpPr>
          <p:spPr>
            <a:xfrm>
              <a:off x="8488902" y="3780496"/>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42" name="Oval 1241"/>
            <p:cNvSpPr/>
            <p:nvPr/>
          </p:nvSpPr>
          <p:spPr>
            <a:xfrm>
              <a:off x="7678715" y="4792740"/>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43" name="Oval 1242"/>
            <p:cNvSpPr/>
            <p:nvPr/>
          </p:nvSpPr>
          <p:spPr>
            <a:xfrm>
              <a:off x="8585966" y="4711186"/>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grpSp>
      <p:grpSp>
        <p:nvGrpSpPr>
          <p:cNvPr id="1247" name="Group 1246"/>
          <p:cNvGrpSpPr/>
          <p:nvPr/>
        </p:nvGrpSpPr>
        <p:grpSpPr>
          <a:xfrm>
            <a:off x="4826282" y="2439152"/>
            <a:ext cx="4023804" cy="3444333"/>
            <a:chOff x="5073962" y="2441575"/>
            <a:chExt cx="4023804" cy="3444333"/>
          </a:xfrm>
        </p:grpSpPr>
        <p:grpSp>
          <p:nvGrpSpPr>
            <p:cNvPr id="1248" name="Group 1247"/>
            <p:cNvGrpSpPr/>
            <p:nvPr/>
          </p:nvGrpSpPr>
          <p:grpSpPr>
            <a:xfrm>
              <a:off x="5073962" y="2441575"/>
              <a:ext cx="4023804" cy="3444333"/>
              <a:chOff x="-76200" y="2502244"/>
              <a:chExt cx="4023804" cy="3444333"/>
            </a:xfrm>
          </p:grpSpPr>
          <p:pic>
            <p:nvPicPr>
              <p:cNvPr id="1257" name="Picture 125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61604" y="2502244"/>
                <a:ext cx="2286000" cy="2743200"/>
              </a:xfrm>
              <a:prstGeom prst="rect">
                <a:avLst/>
              </a:prstGeom>
            </p:spPr>
          </p:pic>
          <p:sp>
            <p:nvSpPr>
              <p:cNvPr id="1258" name="TextBox 1257"/>
              <p:cNvSpPr txBox="1"/>
              <p:nvPr/>
            </p:nvSpPr>
            <p:spPr>
              <a:xfrm>
                <a:off x="1524000" y="5638800"/>
                <a:ext cx="990720" cy="307777"/>
              </a:xfrm>
              <a:prstGeom prst="rect">
                <a:avLst/>
              </a:prstGeom>
              <a:noFill/>
            </p:spPr>
            <p:txBody>
              <a:bodyPr wrap="none" lIns="18288" tIns="0" rIns="18288" bIns="0" rtlCol="0">
                <a:spAutoFit/>
              </a:bodyPr>
              <a:lstStyle/>
              <a:p>
                <a:r>
                  <a:rPr lang="en-US" dirty="0" smtClean="0">
                    <a:effectLst/>
                  </a:rPr>
                  <a:t>Frame n</a:t>
                </a:r>
              </a:p>
            </p:txBody>
          </p:sp>
          <p:pic>
            <p:nvPicPr>
              <p:cNvPr id="1259" name="Picture 125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200" y="2502244"/>
                <a:ext cx="2286000" cy="2743200"/>
              </a:xfrm>
              <a:prstGeom prst="rect">
                <a:avLst/>
              </a:prstGeom>
            </p:spPr>
          </p:pic>
        </p:grpSp>
        <p:sp>
          <p:nvSpPr>
            <p:cNvPr id="1249" name="Oval 1248"/>
            <p:cNvSpPr/>
            <p:nvPr/>
          </p:nvSpPr>
          <p:spPr>
            <a:xfrm>
              <a:off x="6502004" y="3016667"/>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50" name="Oval 1249"/>
            <p:cNvSpPr/>
            <p:nvPr/>
          </p:nvSpPr>
          <p:spPr>
            <a:xfrm>
              <a:off x="6109127" y="3856215"/>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51" name="Oval 1250"/>
            <p:cNvSpPr/>
            <p:nvPr/>
          </p:nvSpPr>
          <p:spPr>
            <a:xfrm>
              <a:off x="6306850" y="4815880"/>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52" name="Oval 1251"/>
            <p:cNvSpPr/>
            <p:nvPr/>
          </p:nvSpPr>
          <p:spPr>
            <a:xfrm>
              <a:off x="5953048" y="4679559"/>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53" name="Oval 1252"/>
            <p:cNvSpPr/>
            <p:nvPr/>
          </p:nvSpPr>
          <p:spPr>
            <a:xfrm>
              <a:off x="8296314" y="2985562"/>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54" name="Oval 1253"/>
            <p:cNvSpPr/>
            <p:nvPr/>
          </p:nvSpPr>
          <p:spPr>
            <a:xfrm>
              <a:off x="8162798" y="3899076"/>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55" name="Oval 1254"/>
            <p:cNvSpPr/>
            <p:nvPr/>
          </p:nvSpPr>
          <p:spPr>
            <a:xfrm>
              <a:off x="7704890" y="4638049"/>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sp>
          <p:nvSpPr>
            <p:cNvPr id="1256" name="Oval 1255"/>
            <p:cNvSpPr/>
            <p:nvPr/>
          </p:nvSpPr>
          <p:spPr>
            <a:xfrm>
              <a:off x="8062601" y="4759213"/>
              <a:ext cx="72000" cy="7200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grpSp>
      <p:grpSp>
        <p:nvGrpSpPr>
          <p:cNvPr id="1262" name="Group 1261"/>
          <p:cNvGrpSpPr/>
          <p:nvPr/>
        </p:nvGrpSpPr>
        <p:grpSpPr>
          <a:xfrm>
            <a:off x="-38806" y="2438400"/>
            <a:ext cx="4023804" cy="3444333"/>
            <a:chOff x="-76200" y="2502244"/>
            <a:chExt cx="4023804" cy="3444333"/>
          </a:xfrm>
        </p:grpSpPr>
        <p:pic>
          <p:nvPicPr>
            <p:cNvPr id="1263" name="Picture 12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2502244"/>
              <a:ext cx="2286000" cy="2743200"/>
            </a:xfrm>
            <a:prstGeom prst="rect">
              <a:avLst/>
            </a:prstGeom>
          </p:spPr>
        </p:pic>
        <p:pic>
          <p:nvPicPr>
            <p:cNvPr id="1264" name="Picture 12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1604" y="2502244"/>
              <a:ext cx="2286000" cy="2743200"/>
            </a:xfrm>
            <a:prstGeom prst="rect">
              <a:avLst/>
            </a:prstGeom>
          </p:spPr>
        </p:pic>
        <p:sp>
          <p:nvSpPr>
            <p:cNvPr id="1265" name="TextBox 1264"/>
            <p:cNvSpPr txBox="1"/>
            <p:nvPr/>
          </p:nvSpPr>
          <p:spPr>
            <a:xfrm>
              <a:off x="1524000" y="5638800"/>
              <a:ext cx="990720" cy="307777"/>
            </a:xfrm>
            <a:prstGeom prst="rect">
              <a:avLst/>
            </a:prstGeom>
            <a:noFill/>
          </p:spPr>
          <p:txBody>
            <a:bodyPr wrap="none" lIns="18288" tIns="0" rIns="18288" bIns="0" rtlCol="0">
              <a:spAutoFit/>
            </a:bodyPr>
            <a:lstStyle/>
            <a:p>
              <a:r>
                <a:rPr lang="en-US" dirty="0" smtClean="0">
                  <a:effectLst/>
                </a:rPr>
                <a:t>Frame 1</a:t>
              </a:r>
            </a:p>
          </p:txBody>
        </p:sp>
      </p:grpSp>
      <p:grpSp>
        <p:nvGrpSpPr>
          <p:cNvPr id="1266" name="Group 1265"/>
          <p:cNvGrpSpPr/>
          <p:nvPr/>
        </p:nvGrpSpPr>
        <p:grpSpPr>
          <a:xfrm>
            <a:off x="1387019" y="2973488"/>
            <a:ext cx="2003566" cy="273334"/>
            <a:chOff x="801961" y="4550473"/>
            <a:chExt cx="2003566" cy="273334"/>
          </a:xfrm>
        </p:grpSpPr>
        <p:grpSp>
          <p:nvGrpSpPr>
            <p:cNvPr id="1267" name="Group 1266"/>
            <p:cNvGrpSpPr/>
            <p:nvPr/>
          </p:nvGrpSpPr>
          <p:grpSpPr>
            <a:xfrm>
              <a:off x="801961" y="4642832"/>
              <a:ext cx="152400" cy="180975"/>
              <a:chOff x="1457059" y="2865267"/>
              <a:chExt cx="152400" cy="180975"/>
            </a:xfrm>
          </p:grpSpPr>
          <p:sp>
            <p:nvSpPr>
              <p:cNvPr id="1271" name="Oval 1270"/>
              <p:cNvSpPr/>
              <p:nvPr/>
            </p:nvSpPr>
            <p:spPr>
              <a:xfrm>
                <a:off x="1457059" y="2865267"/>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272" name="Picture 12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7059" y="2893842"/>
                <a:ext cx="152400" cy="152400"/>
              </a:xfrm>
              <a:prstGeom prst="rect">
                <a:avLst/>
              </a:prstGeom>
            </p:spPr>
          </p:pic>
        </p:grpSp>
        <p:grpSp>
          <p:nvGrpSpPr>
            <p:cNvPr id="1268" name="Group 1267"/>
            <p:cNvGrpSpPr/>
            <p:nvPr/>
          </p:nvGrpSpPr>
          <p:grpSpPr>
            <a:xfrm>
              <a:off x="2653127" y="4550473"/>
              <a:ext cx="152400" cy="180975"/>
              <a:chOff x="1296323" y="2827396"/>
              <a:chExt cx="152400" cy="180975"/>
            </a:xfrm>
          </p:grpSpPr>
          <p:sp>
            <p:nvSpPr>
              <p:cNvPr id="1269" name="Oval 1268"/>
              <p:cNvSpPr/>
              <p:nvPr/>
            </p:nvSpPr>
            <p:spPr>
              <a:xfrm>
                <a:off x="1296323" y="2827396"/>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270" name="Picture 12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6323" y="2855971"/>
                <a:ext cx="152400" cy="152400"/>
              </a:xfrm>
              <a:prstGeom prst="rect">
                <a:avLst/>
              </a:prstGeom>
            </p:spPr>
          </p:pic>
        </p:grpSp>
      </p:grpSp>
      <p:grpSp>
        <p:nvGrpSpPr>
          <p:cNvPr id="1273" name="Group 1272"/>
          <p:cNvGrpSpPr/>
          <p:nvPr/>
        </p:nvGrpSpPr>
        <p:grpSpPr>
          <a:xfrm>
            <a:off x="1430018" y="3749455"/>
            <a:ext cx="2096667" cy="353498"/>
            <a:chOff x="889742" y="4554036"/>
            <a:chExt cx="2096667" cy="353498"/>
          </a:xfrm>
        </p:grpSpPr>
        <p:grpSp>
          <p:nvGrpSpPr>
            <p:cNvPr id="1274" name="Group 1273"/>
            <p:cNvGrpSpPr/>
            <p:nvPr/>
          </p:nvGrpSpPr>
          <p:grpSpPr>
            <a:xfrm>
              <a:off x="889742" y="4726559"/>
              <a:ext cx="152400" cy="180975"/>
              <a:chOff x="1544840" y="2948994"/>
              <a:chExt cx="152400" cy="180975"/>
            </a:xfrm>
          </p:grpSpPr>
          <p:sp>
            <p:nvSpPr>
              <p:cNvPr id="1278" name="Oval 1277"/>
              <p:cNvSpPr/>
              <p:nvPr/>
            </p:nvSpPr>
            <p:spPr>
              <a:xfrm>
                <a:off x="1544840" y="2948994"/>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279" name="Picture 12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4840" y="2977569"/>
                <a:ext cx="152400" cy="152400"/>
              </a:xfrm>
              <a:prstGeom prst="rect">
                <a:avLst/>
              </a:prstGeom>
            </p:spPr>
          </p:pic>
        </p:grpSp>
        <p:grpSp>
          <p:nvGrpSpPr>
            <p:cNvPr id="1275" name="Group 1274"/>
            <p:cNvGrpSpPr/>
            <p:nvPr/>
          </p:nvGrpSpPr>
          <p:grpSpPr>
            <a:xfrm>
              <a:off x="2834009" y="4554036"/>
              <a:ext cx="152400" cy="180975"/>
              <a:chOff x="1477205" y="2830959"/>
              <a:chExt cx="152400" cy="180975"/>
            </a:xfrm>
          </p:grpSpPr>
          <p:sp>
            <p:nvSpPr>
              <p:cNvPr id="1276" name="Oval 1275"/>
              <p:cNvSpPr/>
              <p:nvPr/>
            </p:nvSpPr>
            <p:spPr>
              <a:xfrm>
                <a:off x="1477205" y="2830959"/>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277" name="Picture 12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7205" y="2859534"/>
                <a:ext cx="152400" cy="152400"/>
              </a:xfrm>
              <a:prstGeom prst="rect">
                <a:avLst/>
              </a:prstGeom>
            </p:spPr>
          </p:pic>
        </p:grpSp>
      </p:grpSp>
      <p:grpSp>
        <p:nvGrpSpPr>
          <p:cNvPr id="1280" name="Group 1279"/>
          <p:cNvGrpSpPr/>
          <p:nvPr/>
        </p:nvGrpSpPr>
        <p:grpSpPr>
          <a:xfrm>
            <a:off x="1442429" y="4703348"/>
            <a:ext cx="1799681" cy="276944"/>
            <a:chOff x="850601" y="4479034"/>
            <a:chExt cx="1799681" cy="276944"/>
          </a:xfrm>
        </p:grpSpPr>
        <p:grpSp>
          <p:nvGrpSpPr>
            <p:cNvPr id="1281" name="Group 1280"/>
            <p:cNvGrpSpPr/>
            <p:nvPr/>
          </p:nvGrpSpPr>
          <p:grpSpPr>
            <a:xfrm>
              <a:off x="850601" y="4575003"/>
              <a:ext cx="152400" cy="180975"/>
              <a:chOff x="1505699" y="2797438"/>
              <a:chExt cx="152400" cy="180975"/>
            </a:xfrm>
          </p:grpSpPr>
          <p:sp>
            <p:nvSpPr>
              <p:cNvPr id="1285" name="Oval 1284"/>
              <p:cNvSpPr/>
              <p:nvPr/>
            </p:nvSpPr>
            <p:spPr>
              <a:xfrm>
                <a:off x="1505699" y="2797438"/>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286" name="Picture 12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5699" y="2826013"/>
                <a:ext cx="152400" cy="152400"/>
              </a:xfrm>
              <a:prstGeom prst="rect">
                <a:avLst/>
              </a:prstGeom>
            </p:spPr>
          </p:pic>
        </p:grpSp>
        <p:grpSp>
          <p:nvGrpSpPr>
            <p:cNvPr id="1282" name="Group 1281"/>
            <p:cNvGrpSpPr/>
            <p:nvPr/>
          </p:nvGrpSpPr>
          <p:grpSpPr>
            <a:xfrm>
              <a:off x="2497882" y="4479034"/>
              <a:ext cx="152400" cy="180975"/>
              <a:chOff x="1141078" y="2755957"/>
              <a:chExt cx="152400" cy="180975"/>
            </a:xfrm>
          </p:grpSpPr>
          <p:sp>
            <p:nvSpPr>
              <p:cNvPr id="1283" name="Oval 1282"/>
              <p:cNvSpPr/>
              <p:nvPr/>
            </p:nvSpPr>
            <p:spPr>
              <a:xfrm>
                <a:off x="1141078" y="2755957"/>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284" name="Picture 12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078" y="2784532"/>
                <a:ext cx="152400" cy="152400"/>
              </a:xfrm>
              <a:prstGeom prst="rect">
                <a:avLst/>
              </a:prstGeom>
            </p:spPr>
          </p:pic>
        </p:grpSp>
      </p:grpSp>
      <p:grpSp>
        <p:nvGrpSpPr>
          <p:cNvPr id="1287" name="Group 1286"/>
          <p:cNvGrpSpPr/>
          <p:nvPr/>
        </p:nvGrpSpPr>
        <p:grpSpPr>
          <a:xfrm>
            <a:off x="781742" y="4798708"/>
            <a:ext cx="2179973" cy="225249"/>
            <a:chOff x="530735" y="4582258"/>
            <a:chExt cx="2179973" cy="225249"/>
          </a:xfrm>
        </p:grpSpPr>
        <p:grpSp>
          <p:nvGrpSpPr>
            <p:cNvPr id="1288" name="Group 1287"/>
            <p:cNvGrpSpPr/>
            <p:nvPr/>
          </p:nvGrpSpPr>
          <p:grpSpPr>
            <a:xfrm>
              <a:off x="530735" y="4626532"/>
              <a:ext cx="152400" cy="180975"/>
              <a:chOff x="1185833" y="2848967"/>
              <a:chExt cx="152400" cy="180975"/>
            </a:xfrm>
          </p:grpSpPr>
          <p:sp>
            <p:nvSpPr>
              <p:cNvPr id="1292" name="Oval 1291"/>
              <p:cNvSpPr/>
              <p:nvPr/>
            </p:nvSpPr>
            <p:spPr>
              <a:xfrm>
                <a:off x="1185833" y="2848967"/>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293" name="Picture 12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5833" y="2877542"/>
                <a:ext cx="152400" cy="152400"/>
              </a:xfrm>
              <a:prstGeom prst="rect">
                <a:avLst/>
              </a:prstGeom>
            </p:spPr>
          </p:pic>
        </p:grpSp>
        <p:grpSp>
          <p:nvGrpSpPr>
            <p:cNvPr id="1289" name="Group 1288"/>
            <p:cNvGrpSpPr/>
            <p:nvPr/>
          </p:nvGrpSpPr>
          <p:grpSpPr>
            <a:xfrm>
              <a:off x="2558308" y="4582258"/>
              <a:ext cx="152400" cy="180975"/>
              <a:chOff x="1201504" y="2859181"/>
              <a:chExt cx="152400" cy="180975"/>
            </a:xfrm>
          </p:grpSpPr>
          <p:sp>
            <p:nvSpPr>
              <p:cNvPr id="1290" name="Oval 1289"/>
              <p:cNvSpPr/>
              <p:nvPr/>
            </p:nvSpPr>
            <p:spPr>
              <a:xfrm>
                <a:off x="1201504" y="2859181"/>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291" name="Picture 129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1504" y="2887756"/>
                <a:ext cx="152400" cy="152400"/>
              </a:xfrm>
              <a:prstGeom prst="rect">
                <a:avLst/>
              </a:prstGeom>
            </p:spPr>
          </p:pic>
        </p:grpSp>
      </p:grpSp>
      <p:grpSp>
        <p:nvGrpSpPr>
          <p:cNvPr id="1294" name="Group 1293"/>
          <p:cNvGrpSpPr/>
          <p:nvPr/>
        </p:nvGrpSpPr>
        <p:grpSpPr>
          <a:xfrm>
            <a:off x="-54756" y="2438400"/>
            <a:ext cx="4023804" cy="3444333"/>
            <a:chOff x="-78561" y="2438400"/>
            <a:chExt cx="4023804" cy="3444333"/>
          </a:xfrm>
        </p:grpSpPr>
        <p:grpSp>
          <p:nvGrpSpPr>
            <p:cNvPr id="1295" name="Group 1294"/>
            <p:cNvGrpSpPr/>
            <p:nvPr/>
          </p:nvGrpSpPr>
          <p:grpSpPr>
            <a:xfrm>
              <a:off x="-78561" y="2438400"/>
              <a:ext cx="4023804" cy="3444333"/>
              <a:chOff x="-76200" y="2502244"/>
              <a:chExt cx="4023804" cy="3444333"/>
            </a:xfrm>
          </p:grpSpPr>
          <p:pic>
            <p:nvPicPr>
              <p:cNvPr id="1324" name="Picture 13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1604" y="2502244"/>
                <a:ext cx="2286000" cy="2743200"/>
              </a:xfrm>
              <a:prstGeom prst="rect">
                <a:avLst/>
              </a:prstGeom>
            </p:spPr>
          </p:pic>
          <p:sp>
            <p:nvSpPr>
              <p:cNvPr id="1325" name="TextBox 1324"/>
              <p:cNvSpPr txBox="1"/>
              <p:nvPr/>
            </p:nvSpPr>
            <p:spPr>
              <a:xfrm>
                <a:off x="1524000" y="5638800"/>
                <a:ext cx="990720" cy="307777"/>
              </a:xfrm>
              <a:prstGeom prst="rect">
                <a:avLst/>
              </a:prstGeom>
              <a:noFill/>
            </p:spPr>
            <p:txBody>
              <a:bodyPr wrap="none" lIns="18288" tIns="0" rIns="18288" bIns="0" rtlCol="0">
                <a:spAutoFit/>
              </a:bodyPr>
              <a:lstStyle/>
              <a:p>
                <a:r>
                  <a:rPr lang="en-US" dirty="0" smtClean="0">
                    <a:effectLst/>
                  </a:rPr>
                  <a:t>Frame 2</a:t>
                </a:r>
              </a:p>
            </p:txBody>
          </p:sp>
          <p:pic>
            <p:nvPicPr>
              <p:cNvPr id="1326" name="Picture 13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 y="2502244"/>
                <a:ext cx="2286000" cy="2743200"/>
              </a:xfrm>
              <a:prstGeom prst="rect">
                <a:avLst/>
              </a:prstGeom>
            </p:spPr>
          </p:pic>
        </p:grpSp>
        <p:grpSp>
          <p:nvGrpSpPr>
            <p:cNvPr id="1296" name="Group 1295"/>
            <p:cNvGrpSpPr/>
            <p:nvPr/>
          </p:nvGrpSpPr>
          <p:grpSpPr>
            <a:xfrm>
              <a:off x="667538" y="2973488"/>
              <a:ext cx="2859147" cy="2052713"/>
              <a:chOff x="827089" y="3106758"/>
              <a:chExt cx="2859147" cy="2052713"/>
            </a:xfrm>
          </p:grpSpPr>
          <p:grpSp>
            <p:nvGrpSpPr>
              <p:cNvPr id="1297" name="Group 1296"/>
              <p:cNvGrpSpPr/>
              <p:nvPr/>
            </p:nvGrpSpPr>
            <p:grpSpPr>
              <a:xfrm>
                <a:off x="1546570" y="3106758"/>
                <a:ext cx="2003566" cy="273334"/>
                <a:chOff x="801961" y="4550473"/>
                <a:chExt cx="2003566" cy="273334"/>
              </a:xfrm>
            </p:grpSpPr>
            <p:grpSp>
              <p:nvGrpSpPr>
                <p:cNvPr id="1318" name="Group 1317"/>
                <p:cNvGrpSpPr/>
                <p:nvPr/>
              </p:nvGrpSpPr>
              <p:grpSpPr>
                <a:xfrm>
                  <a:off x="801961" y="4642832"/>
                  <a:ext cx="152400" cy="180975"/>
                  <a:chOff x="1457059" y="2865267"/>
                  <a:chExt cx="152400" cy="180975"/>
                </a:xfrm>
              </p:grpSpPr>
              <p:sp>
                <p:nvSpPr>
                  <p:cNvPr id="1322" name="Oval 1321"/>
                  <p:cNvSpPr/>
                  <p:nvPr/>
                </p:nvSpPr>
                <p:spPr>
                  <a:xfrm>
                    <a:off x="1457059" y="2865267"/>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23" name="Picture 13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7059" y="2893842"/>
                    <a:ext cx="152400" cy="152400"/>
                  </a:xfrm>
                  <a:prstGeom prst="rect">
                    <a:avLst/>
                  </a:prstGeom>
                </p:spPr>
              </p:pic>
            </p:grpSp>
            <p:grpSp>
              <p:nvGrpSpPr>
                <p:cNvPr id="1319" name="Group 1318"/>
                <p:cNvGrpSpPr/>
                <p:nvPr/>
              </p:nvGrpSpPr>
              <p:grpSpPr>
                <a:xfrm>
                  <a:off x="2653127" y="4550473"/>
                  <a:ext cx="152400" cy="180975"/>
                  <a:chOff x="1296323" y="2827396"/>
                  <a:chExt cx="152400" cy="180975"/>
                </a:xfrm>
              </p:grpSpPr>
              <p:sp>
                <p:nvSpPr>
                  <p:cNvPr id="1320" name="Oval 1319"/>
                  <p:cNvSpPr/>
                  <p:nvPr/>
                </p:nvSpPr>
                <p:spPr>
                  <a:xfrm>
                    <a:off x="1296323" y="2827396"/>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21" name="Picture 13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6323" y="2855971"/>
                    <a:ext cx="152400" cy="152400"/>
                  </a:xfrm>
                  <a:prstGeom prst="rect">
                    <a:avLst/>
                  </a:prstGeom>
                </p:spPr>
              </p:pic>
            </p:grpSp>
          </p:grpSp>
          <p:grpSp>
            <p:nvGrpSpPr>
              <p:cNvPr id="1298" name="Group 1297"/>
              <p:cNvGrpSpPr/>
              <p:nvPr/>
            </p:nvGrpSpPr>
            <p:grpSpPr>
              <a:xfrm>
                <a:off x="1589569" y="3882725"/>
                <a:ext cx="2096667" cy="353498"/>
                <a:chOff x="889742" y="4554036"/>
                <a:chExt cx="2096667" cy="353498"/>
              </a:xfrm>
            </p:grpSpPr>
            <p:grpSp>
              <p:nvGrpSpPr>
                <p:cNvPr id="1312" name="Group 1311"/>
                <p:cNvGrpSpPr/>
                <p:nvPr/>
              </p:nvGrpSpPr>
              <p:grpSpPr>
                <a:xfrm>
                  <a:off x="889742" y="4726559"/>
                  <a:ext cx="152400" cy="180975"/>
                  <a:chOff x="1544840" y="2948994"/>
                  <a:chExt cx="152400" cy="180975"/>
                </a:xfrm>
              </p:grpSpPr>
              <p:sp>
                <p:nvSpPr>
                  <p:cNvPr id="1316" name="Oval 1315"/>
                  <p:cNvSpPr/>
                  <p:nvPr/>
                </p:nvSpPr>
                <p:spPr>
                  <a:xfrm>
                    <a:off x="1544840" y="2948994"/>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17" name="Picture 13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4840" y="2977569"/>
                    <a:ext cx="152400" cy="152400"/>
                  </a:xfrm>
                  <a:prstGeom prst="rect">
                    <a:avLst/>
                  </a:prstGeom>
                </p:spPr>
              </p:pic>
            </p:grpSp>
            <p:grpSp>
              <p:nvGrpSpPr>
                <p:cNvPr id="1313" name="Group 1312"/>
                <p:cNvGrpSpPr/>
                <p:nvPr/>
              </p:nvGrpSpPr>
              <p:grpSpPr>
                <a:xfrm>
                  <a:off x="2834009" y="4554036"/>
                  <a:ext cx="152400" cy="180975"/>
                  <a:chOff x="1477205" y="2830959"/>
                  <a:chExt cx="152400" cy="180975"/>
                </a:xfrm>
              </p:grpSpPr>
              <p:sp>
                <p:nvSpPr>
                  <p:cNvPr id="1314" name="Oval 1313"/>
                  <p:cNvSpPr/>
                  <p:nvPr/>
                </p:nvSpPr>
                <p:spPr>
                  <a:xfrm>
                    <a:off x="1477205" y="2830959"/>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15" name="Picture 13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7205" y="2859534"/>
                    <a:ext cx="152400" cy="152400"/>
                  </a:xfrm>
                  <a:prstGeom prst="rect">
                    <a:avLst/>
                  </a:prstGeom>
                </p:spPr>
              </p:pic>
            </p:grpSp>
          </p:grpSp>
          <p:grpSp>
            <p:nvGrpSpPr>
              <p:cNvPr id="1299" name="Group 1298"/>
              <p:cNvGrpSpPr/>
              <p:nvPr/>
            </p:nvGrpSpPr>
            <p:grpSpPr>
              <a:xfrm>
                <a:off x="1680440" y="4875663"/>
                <a:ext cx="152400" cy="180975"/>
                <a:chOff x="1584159" y="2740514"/>
                <a:chExt cx="152400" cy="180975"/>
              </a:xfrm>
            </p:grpSpPr>
            <p:sp>
              <p:nvSpPr>
                <p:cNvPr id="1310" name="Oval 1309"/>
                <p:cNvSpPr/>
                <p:nvPr/>
              </p:nvSpPr>
              <p:spPr>
                <a:xfrm>
                  <a:off x="1584159" y="2740514"/>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11" name="Picture 13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4159" y="2769089"/>
                  <a:ext cx="152400" cy="152400"/>
                </a:xfrm>
                <a:prstGeom prst="rect">
                  <a:avLst/>
                </a:prstGeom>
              </p:spPr>
            </p:pic>
          </p:grpSp>
          <p:grpSp>
            <p:nvGrpSpPr>
              <p:cNvPr id="1300" name="Group 1299"/>
              <p:cNvGrpSpPr/>
              <p:nvPr/>
            </p:nvGrpSpPr>
            <p:grpSpPr>
              <a:xfrm>
                <a:off x="3358634" y="4842610"/>
                <a:ext cx="152400" cy="180975"/>
                <a:chOff x="1341504" y="3032436"/>
                <a:chExt cx="152400" cy="180975"/>
              </a:xfrm>
            </p:grpSpPr>
            <p:sp>
              <p:nvSpPr>
                <p:cNvPr id="1308" name="Oval 1307"/>
                <p:cNvSpPr/>
                <p:nvPr/>
              </p:nvSpPr>
              <p:spPr>
                <a:xfrm>
                  <a:off x="1341504" y="3032436"/>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09" name="Picture 130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1504" y="3061011"/>
                  <a:ext cx="152400" cy="152400"/>
                </a:xfrm>
                <a:prstGeom prst="rect">
                  <a:avLst/>
                </a:prstGeom>
              </p:spPr>
            </p:pic>
          </p:grpSp>
          <p:grpSp>
            <p:nvGrpSpPr>
              <p:cNvPr id="1301" name="Group 1300"/>
              <p:cNvGrpSpPr/>
              <p:nvPr/>
            </p:nvGrpSpPr>
            <p:grpSpPr>
              <a:xfrm>
                <a:off x="827089" y="4930975"/>
                <a:ext cx="2169825" cy="228496"/>
                <a:chOff x="619356" y="4581740"/>
                <a:chExt cx="2169825" cy="228496"/>
              </a:xfrm>
            </p:grpSpPr>
            <p:grpSp>
              <p:nvGrpSpPr>
                <p:cNvPr id="1302" name="Group 1301"/>
                <p:cNvGrpSpPr/>
                <p:nvPr/>
              </p:nvGrpSpPr>
              <p:grpSpPr>
                <a:xfrm>
                  <a:off x="619356" y="4629261"/>
                  <a:ext cx="152400" cy="180975"/>
                  <a:chOff x="1274454" y="2851696"/>
                  <a:chExt cx="152400" cy="180975"/>
                </a:xfrm>
              </p:grpSpPr>
              <p:sp>
                <p:nvSpPr>
                  <p:cNvPr id="1306" name="Oval 1305"/>
                  <p:cNvSpPr/>
                  <p:nvPr/>
                </p:nvSpPr>
                <p:spPr>
                  <a:xfrm>
                    <a:off x="1274454" y="2851696"/>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07" name="Picture 130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4454" y="2880271"/>
                    <a:ext cx="152400" cy="152400"/>
                  </a:xfrm>
                  <a:prstGeom prst="rect">
                    <a:avLst/>
                  </a:prstGeom>
                </p:spPr>
              </p:pic>
            </p:grpSp>
            <p:grpSp>
              <p:nvGrpSpPr>
                <p:cNvPr id="1303" name="Group 1302"/>
                <p:cNvGrpSpPr/>
                <p:nvPr/>
              </p:nvGrpSpPr>
              <p:grpSpPr>
                <a:xfrm>
                  <a:off x="2636781" y="4581740"/>
                  <a:ext cx="152400" cy="180975"/>
                  <a:chOff x="1279977" y="2858663"/>
                  <a:chExt cx="152400" cy="180975"/>
                </a:xfrm>
              </p:grpSpPr>
              <p:sp>
                <p:nvSpPr>
                  <p:cNvPr id="1304" name="Oval 1303"/>
                  <p:cNvSpPr/>
                  <p:nvPr/>
                </p:nvSpPr>
                <p:spPr>
                  <a:xfrm>
                    <a:off x="1279977" y="2858663"/>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05" name="Picture 130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9977" y="2887238"/>
                    <a:ext cx="152400" cy="152400"/>
                  </a:xfrm>
                  <a:prstGeom prst="rect">
                    <a:avLst/>
                  </a:prstGeom>
                </p:spPr>
              </p:pic>
            </p:grpSp>
          </p:grpSp>
        </p:grpSp>
      </p:grpSp>
      <p:grpSp>
        <p:nvGrpSpPr>
          <p:cNvPr id="1327" name="Group 1326"/>
          <p:cNvGrpSpPr/>
          <p:nvPr/>
        </p:nvGrpSpPr>
        <p:grpSpPr>
          <a:xfrm>
            <a:off x="-32528" y="2438400"/>
            <a:ext cx="4023804" cy="3444333"/>
            <a:chOff x="-61404" y="2438400"/>
            <a:chExt cx="4023804" cy="3444333"/>
          </a:xfrm>
        </p:grpSpPr>
        <p:grpSp>
          <p:nvGrpSpPr>
            <p:cNvPr id="1328" name="Group 1327"/>
            <p:cNvGrpSpPr/>
            <p:nvPr/>
          </p:nvGrpSpPr>
          <p:grpSpPr>
            <a:xfrm>
              <a:off x="-61404" y="2438400"/>
              <a:ext cx="4023804" cy="3444333"/>
              <a:chOff x="-76200" y="2502244"/>
              <a:chExt cx="4023804" cy="3444333"/>
            </a:xfrm>
          </p:grpSpPr>
          <p:pic>
            <p:nvPicPr>
              <p:cNvPr id="1358" name="Picture 13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61604" y="2502244"/>
                <a:ext cx="2286000" cy="2743200"/>
              </a:xfrm>
              <a:prstGeom prst="rect">
                <a:avLst/>
              </a:prstGeom>
            </p:spPr>
          </p:pic>
          <p:sp>
            <p:nvSpPr>
              <p:cNvPr id="1359" name="TextBox 1358"/>
              <p:cNvSpPr txBox="1"/>
              <p:nvPr/>
            </p:nvSpPr>
            <p:spPr>
              <a:xfrm>
                <a:off x="1524000" y="5638800"/>
                <a:ext cx="990720" cy="307777"/>
              </a:xfrm>
              <a:prstGeom prst="rect">
                <a:avLst/>
              </a:prstGeom>
              <a:noFill/>
            </p:spPr>
            <p:txBody>
              <a:bodyPr wrap="none" lIns="18288" tIns="0" rIns="18288" bIns="0" rtlCol="0">
                <a:spAutoFit/>
              </a:bodyPr>
              <a:lstStyle/>
              <a:p>
                <a:r>
                  <a:rPr lang="en-US" dirty="0" smtClean="0">
                    <a:effectLst/>
                  </a:rPr>
                  <a:t>Frame 3</a:t>
                </a:r>
              </a:p>
            </p:txBody>
          </p:sp>
          <p:pic>
            <p:nvPicPr>
              <p:cNvPr id="1360" name="Picture 135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200" y="2502244"/>
                <a:ext cx="2286000" cy="2743200"/>
              </a:xfrm>
              <a:prstGeom prst="rect">
                <a:avLst/>
              </a:prstGeom>
            </p:spPr>
          </p:pic>
        </p:grpSp>
        <p:grpSp>
          <p:nvGrpSpPr>
            <p:cNvPr id="1329" name="Group 1328"/>
            <p:cNvGrpSpPr/>
            <p:nvPr/>
          </p:nvGrpSpPr>
          <p:grpSpPr>
            <a:xfrm>
              <a:off x="555013" y="2967099"/>
              <a:ext cx="2970732" cy="2049984"/>
              <a:chOff x="738468" y="3106758"/>
              <a:chExt cx="2970732" cy="2049984"/>
            </a:xfrm>
          </p:grpSpPr>
          <p:grpSp>
            <p:nvGrpSpPr>
              <p:cNvPr id="1330" name="Group 1329"/>
              <p:cNvGrpSpPr/>
              <p:nvPr/>
            </p:nvGrpSpPr>
            <p:grpSpPr>
              <a:xfrm>
                <a:off x="1546570" y="3106758"/>
                <a:ext cx="2003566" cy="273334"/>
                <a:chOff x="801961" y="4550473"/>
                <a:chExt cx="2003566" cy="273334"/>
              </a:xfrm>
            </p:grpSpPr>
            <p:grpSp>
              <p:nvGrpSpPr>
                <p:cNvPr id="1352" name="Group 1351"/>
                <p:cNvGrpSpPr/>
                <p:nvPr/>
              </p:nvGrpSpPr>
              <p:grpSpPr>
                <a:xfrm>
                  <a:off x="801961" y="4642832"/>
                  <a:ext cx="152400" cy="180975"/>
                  <a:chOff x="1457059" y="2865267"/>
                  <a:chExt cx="152400" cy="180975"/>
                </a:xfrm>
              </p:grpSpPr>
              <p:sp>
                <p:nvSpPr>
                  <p:cNvPr id="1356" name="Oval 1355"/>
                  <p:cNvSpPr/>
                  <p:nvPr/>
                </p:nvSpPr>
                <p:spPr>
                  <a:xfrm>
                    <a:off x="1457059" y="2865267"/>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57" name="Picture 13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7059" y="2893842"/>
                    <a:ext cx="152400" cy="152400"/>
                  </a:xfrm>
                  <a:prstGeom prst="rect">
                    <a:avLst/>
                  </a:prstGeom>
                </p:spPr>
              </p:pic>
            </p:grpSp>
            <p:grpSp>
              <p:nvGrpSpPr>
                <p:cNvPr id="1353" name="Group 1352"/>
                <p:cNvGrpSpPr/>
                <p:nvPr/>
              </p:nvGrpSpPr>
              <p:grpSpPr>
                <a:xfrm>
                  <a:off x="2653127" y="4550473"/>
                  <a:ext cx="152400" cy="180975"/>
                  <a:chOff x="1296323" y="2827396"/>
                  <a:chExt cx="152400" cy="180975"/>
                </a:xfrm>
              </p:grpSpPr>
              <p:sp>
                <p:nvSpPr>
                  <p:cNvPr id="1354" name="Oval 1353"/>
                  <p:cNvSpPr/>
                  <p:nvPr/>
                </p:nvSpPr>
                <p:spPr>
                  <a:xfrm>
                    <a:off x="1296323" y="2827396"/>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55" name="Picture 13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6323" y="2855971"/>
                    <a:ext cx="152400" cy="152400"/>
                  </a:xfrm>
                  <a:prstGeom prst="rect">
                    <a:avLst/>
                  </a:prstGeom>
                </p:spPr>
              </p:pic>
            </p:grpSp>
          </p:grpSp>
          <p:grpSp>
            <p:nvGrpSpPr>
              <p:cNvPr id="1331" name="Group 1330"/>
              <p:cNvGrpSpPr/>
              <p:nvPr/>
            </p:nvGrpSpPr>
            <p:grpSpPr>
              <a:xfrm>
                <a:off x="1589569" y="3882725"/>
                <a:ext cx="2096667" cy="353498"/>
                <a:chOff x="889742" y="4554036"/>
                <a:chExt cx="2096667" cy="353498"/>
              </a:xfrm>
            </p:grpSpPr>
            <p:grpSp>
              <p:nvGrpSpPr>
                <p:cNvPr id="1345" name="Group 1344"/>
                <p:cNvGrpSpPr/>
                <p:nvPr/>
              </p:nvGrpSpPr>
              <p:grpSpPr>
                <a:xfrm>
                  <a:off x="889742" y="4726559"/>
                  <a:ext cx="152400" cy="180975"/>
                  <a:chOff x="1544840" y="2948994"/>
                  <a:chExt cx="152400" cy="180975"/>
                </a:xfrm>
              </p:grpSpPr>
              <p:sp>
                <p:nvSpPr>
                  <p:cNvPr id="1349" name="Oval 1348"/>
                  <p:cNvSpPr/>
                  <p:nvPr/>
                </p:nvSpPr>
                <p:spPr>
                  <a:xfrm>
                    <a:off x="1544840" y="2948994"/>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50" name="Picture 13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4840" y="2977569"/>
                    <a:ext cx="152400" cy="152400"/>
                  </a:xfrm>
                  <a:prstGeom prst="rect">
                    <a:avLst/>
                  </a:prstGeom>
                </p:spPr>
              </p:pic>
            </p:grpSp>
            <p:grpSp>
              <p:nvGrpSpPr>
                <p:cNvPr id="1346" name="Group 1345"/>
                <p:cNvGrpSpPr/>
                <p:nvPr/>
              </p:nvGrpSpPr>
              <p:grpSpPr>
                <a:xfrm>
                  <a:off x="2834009" y="4554036"/>
                  <a:ext cx="152400" cy="180975"/>
                  <a:chOff x="1477205" y="2830959"/>
                  <a:chExt cx="152400" cy="180975"/>
                </a:xfrm>
              </p:grpSpPr>
              <p:sp>
                <p:nvSpPr>
                  <p:cNvPr id="1347" name="Oval 1346"/>
                  <p:cNvSpPr/>
                  <p:nvPr/>
                </p:nvSpPr>
                <p:spPr>
                  <a:xfrm>
                    <a:off x="1477205" y="2830959"/>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48" name="Picture 13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7205" y="2859534"/>
                    <a:ext cx="152400" cy="152400"/>
                  </a:xfrm>
                  <a:prstGeom prst="rect">
                    <a:avLst/>
                  </a:prstGeom>
                </p:spPr>
              </p:pic>
            </p:grpSp>
          </p:grpSp>
          <p:grpSp>
            <p:nvGrpSpPr>
              <p:cNvPr id="1332" name="Group 1331"/>
              <p:cNvGrpSpPr/>
              <p:nvPr/>
            </p:nvGrpSpPr>
            <p:grpSpPr>
              <a:xfrm>
                <a:off x="1770703" y="4894679"/>
                <a:ext cx="152400" cy="187734"/>
                <a:chOff x="1674422" y="2759530"/>
                <a:chExt cx="152400" cy="187734"/>
              </a:xfrm>
            </p:grpSpPr>
            <p:sp>
              <p:nvSpPr>
                <p:cNvPr id="1343" name="Oval 1342"/>
                <p:cNvSpPr/>
                <p:nvPr/>
              </p:nvSpPr>
              <p:spPr>
                <a:xfrm>
                  <a:off x="1700426" y="2759530"/>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44" name="Picture 13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4422" y="2794864"/>
                  <a:ext cx="152400" cy="152400"/>
                </a:xfrm>
                <a:prstGeom prst="rect">
                  <a:avLst/>
                </a:prstGeom>
              </p:spPr>
            </p:pic>
          </p:grpSp>
          <p:grpSp>
            <p:nvGrpSpPr>
              <p:cNvPr id="1333" name="Group 1332"/>
              <p:cNvGrpSpPr/>
              <p:nvPr/>
            </p:nvGrpSpPr>
            <p:grpSpPr>
              <a:xfrm>
                <a:off x="3556800" y="4868626"/>
                <a:ext cx="152400" cy="180975"/>
                <a:chOff x="1539670" y="3058452"/>
                <a:chExt cx="152400" cy="180975"/>
              </a:xfrm>
            </p:grpSpPr>
            <p:sp>
              <p:nvSpPr>
                <p:cNvPr id="1341" name="Oval 1340"/>
                <p:cNvSpPr/>
                <p:nvPr/>
              </p:nvSpPr>
              <p:spPr>
                <a:xfrm>
                  <a:off x="1539670" y="3058452"/>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42" name="Picture 13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9670" y="3087027"/>
                  <a:ext cx="152400" cy="152400"/>
                </a:xfrm>
                <a:prstGeom prst="rect">
                  <a:avLst/>
                </a:prstGeom>
              </p:spPr>
            </p:pic>
          </p:grpSp>
          <p:grpSp>
            <p:nvGrpSpPr>
              <p:cNvPr id="1334" name="Group 1333"/>
              <p:cNvGrpSpPr/>
              <p:nvPr/>
            </p:nvGrpSpPr>
            <p:grpSpPr>
              <a:xfrm>
                <a:off x="738468" y="4931493"/>
                <a:ext cx="2169105" cy="225249"/>
                <a:chOff x="530735" y="4582258"/>
                <a:chExt cx="2169105" cy="225249"/>
              </a:xfrm>
            </p:grpSpPr>
            <p:grpSp>
              <p:nvGrpSpPr>
                <p:cNvPr id="1335" name="Group 1334"/>
                <p:cNvGrpSpPr/>
                <p:nvPr/>
              </p:nvGrpSpPr>
              <p:grpSpPr>
                <a:xfrm>
                  <a:off x="530735" y="4626532"/>
                  <a:ext cx="152400" cy="180975"/>
                  <a:chOff x="1185833" y="2848967"/>
                  <a:chExt cx="152400" cy="180975"/>
                </a:xfrm>
              </p:grpSpPr>
              <p:sp>
                <p:nvSpPr>
                  <p:cNvPr id="1339" name="Oval 1338"/>
                  <p:cNvSpPr/>
                  <p:nvPr/>
                </p:nvSpPr>
                <p:spPr>
                  <a:xfrm>
                    <a:off x="1185833" y="2848967"/>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40" name="Picture 13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5833" y="2877542"/>
                    <a:ext cx="152400" cy="152400"/>
                  </a:xfrm>
                  <a:prstGeom prst="rect">
                    <a:avLst/>
                  </a:prstGeom>
                </p:spPr>
              </p:pic>
            </p:grpSp>
            <p:grpSp>
              <p:nvGrpSpPr>
                <p:cNvPr id="1336" name="Group 1335"/>
                <p:cNvGrpSpPr/>
                <p:nvPr/>
              </p:nvGrpSpPr>
              <p:grpSpPr>
                <a:xfrm>
                  <a:off x="2547440" y="4582258"/>
                  <a:ext cx="152400" cy="190909"/>
                  <a:chOff x="1190636" y="2859181"/>
                  <a:chExt cx="152400" cy="190909"/>
                </a:xfrm>
              </p:grpSpPr>
              <p:sp>
                <p:nvSpPr>
                  <p:cNvPr id="1337" name="Oval 1336"/>
                  <p:cNvSpPr/>
                  <p:nvPr/>
                </p:nvSpPr>
                <p:spPr>
                  <a:xfrm>
                    <a:off x="1201504" y="2859181"/>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38" name="Picture 13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0636" y="2897690"/>
                    <a:ext cx="152400" cy="152400"/>
                  </a:xfrm>
                  <a:prstGeom prst="rect">
                    <a:avLst/>
                  </a:prstGeom>
                </p:spPr>
              </p:pic>
            </p:grpSp>
          </p:grpSp>
        </p:grpSp>
      </p:grpSp>
      <p:grpSp>
        <p:nvGrpSpPr>
          <p:cNvPr id="1361" name="Group 1360"/>
          <p:cNvGrpSpPr/>
          <p:nvPr/>
        </p:nvGrpSpPr>
        <p:grpSpPr>
          <a:xfrm>
            <a:off x="-27868" y="2432939"/>
            <a:ext cx="4023804" cy="3444333"/>
            <a:chOff x="6497670" y="2693162"/>
            <a:chExt cx="4023804" cy="3444333"/>
          </a:xfrm>
        </p:grpSpPr>
        <p:grpSp>
          <p:nvGrpSpPr>
            <p:cNvPr id="1362" name="Group 1361"/>
            <p:cNvGrpSpPr/>
            <p:nvPr/>
          </p:nvGrpSpPr>
          <p:grpSpPr>
            <a:xfrm>
              <a:off x="6497670" y="2693162"/>
              <a:ext cx="4023804" cy="3444333"/>
              <a:chOff x="-76200" y="2502244"/>
              <a:chExt cx="4023804" cy="3444333"/>
            </a:xfrm>
          </p:grpSpPr>
          <p:pic>
            <p:nvPicPr>
              <p:cNvPr id="1391" name="Picture 139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61604" y="2502244"/>
                <a:ext cx="2286000" cy="2743200"/>
              </a:xfrm>
              <a:prstGeom prst="rect">
                <a:avLst/>
              </a:prstGeom>
            </p:spPr>
          </p:pic>
          <p:sp>
            <p:nvSpPr>
              <p:cNvPr id="1392" name="TextBox 1391"/>
              <p:cNvSpPr txBox="1"/>
              <p:nvPr/>
            </p:nvSpPr>
            <p:spPr>
              <a:xfrm>
                <a:off x="1524000" y="5638800"/>
                <a:ext cx="990720" cy="307777"/>
              </a:xfrm>
              <a:prstGeom prst="rect">
                <a:avLst/>
              </a:prstGeom>
              <a:noFill/>
            </p:spPr>
            <p:txBody>
              <a:bodyPr wrap="none" lIns="18288" tIns="0" rIns="18288" bIns="0" rtlCol="0">
                <a:spAutoFit/>
              </a:bodyPr>
              <a:lstStyle/>
              <a:p>
                <a:r>
                  <a:rPr lang="en-US" dirty="0" smtClean="0">
                    <a:effectLst/>
                  </a:rPr>
                  <a:t>Frame 4</a:t>
                </a:r>
              </a:p>
            </p:txBody>
          </p:sp>
          <p:pic>
            <p:nvPicPr>
              <p:cNvPr id="1393" name="Picture 139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200" y="2502244"/>
                <a:ext cx="2286000" cy="2743200"/>
              </a:xfrm>
              <a:prstGeom prst="rect">
                <a:avLst/>
              </a:prstGeom>
            </p:spPr>
          </p:pic>
        </p:grpSp>
        <p:grpSp>
          <p:nvGrpSpPr>
            <p:cNvPr id="1363" name="Group 1362"/>
            <p:cNvGrpSpPr/>
            <p:nvPr/>
          </p:nvGrpSpPr>
          <p:grpSpPr>
            <a:xfrm>
              <a:off x="7096400" y="3269744"/>
              <a:ext cx="3051283" cy="1986965"/>
              <a:chOff x="719520" y="3106758"/>
              <a:chExt cx="3051283" cy="1986965"/>
            </a:xfrm>
          </p:grpSpPr>
          <p:grpSp>
            <p:nvGrpSpPr>
              <p:cNvPr id="1364" name="Group 1363"/>
              <p:cNvGrpSpPr/>
              <p:nvPr/>
            </p:nvGrpSpPr>
            <p:grpSpPr>
              <a:xfrm>
                <a:off x="1546570" y="3106758"/>
                <a:ext cx="2003566" cy="273334"/>
                <a:chOff x="801961" y="4550473"/>
                <a:chExt cx="2003566" cy="273334"/>
              </a:xfrm>
            </p:grpSpPr>
            <p:grpSp>
              <p:nvGrpSpPr>
                <p:cNvPr id="1385" name="Group 1384"/>
                <p:cNvGrpSpPr/>
                <p:nvPr/>
              </p:nvGrpSpPr>
              <p:grpSpPr>
                <a:xfrm>
                  <a:off x="801961" y="4642832"/>
                  <a:ext cx="152400" cy="180975"/>
                  <a:chOff x="1457059" y="2865267"/>
                  <a:chExt cx="152400" cy="180975"/>
                </a:xfrm>
              </p:grpSpPr>
              <p:sp>
                <p:nvSpPr>
                  <p:cNvPr id="1389" name="Oval 1388"/>
                  <p:cNvSpPr/>
                  <p:nvPr/>
                </p:nvSpPr>
                <p:spPr>
                  <a:xfrm>
                    <a:off x="1457059" y="2865267"/>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90" name="Picture 138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7059" y="2893842"/>
                    <a:ext cx="152400" cy="152400"/>
                  </a:xfrm>
                  <a:prstGeom prst="rect">
                    <a:avLst/>
                  </a:prstGeom>
                </p:spPr>
              </p:pic>
            </p:grpSp>
            <p:grpSp>
              <p:nvGrpSpPr>
                <p:cNvPr id="1386" name="Group 1385"/>
                <p:cNvGrpSpPr/>
                <p:nvPr/>
              </p:nvGrpSpPr>
              <p:grpSpPr>
                <a:xfrm>
                  <a:off x="2653127" y="4550473"/>
                  <a:ext cx="152400" cy="180975"/>
                  <a:chOff x="1296323" y="2827396"/>
                  <a:chExt cx="152400" cy="180975"/>
                </a:xfrm>
              </p:grpSpPr>
              <p:sp>
                <p:nvSpPr>
                  <p:cNvPr id="1387" name="Oval 1386"/>
                  <p:cNvSpPr/>
                  <p:nvPr/>
                </p:nvSpPr>
                <p:spPr>
                  <a:xfrm>
                    <a:off x="1296323" y="2827396"/>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88" name="Picture 13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6323" y="2855971"/>
                    <a:ext cx="152400" cy="152400"/>
                  </a:xfrm>
                  <a:prstGeom prst="rect">
                    <a:avLst/>
                  </a:prstGeom>
                </p:spPr>
              </p:pic>
            </p:grpSp>
          </p:grpSp>
          <p:grpSp>
            <p:nvGrpSpPr>
              <p:cNvPr id="1365" name="Group 1364"/>
              <p:cNvGrpSpPr/>
              <p:nvPr/>
            </p:nvGrpSpPr>
            <p:grpSpPr>
              <a:xfrm>
                <a:off x="1602626" y="3882725"/>
                <a:ext cx="2083610" cy="269896"/>
                <a:chOff x="902799" y="4554036"/>
                <a:chExt cx="2083610" cy="269896"/>
              </a:xfrm>
            </p:grpSpPr>
            <p:grpSp>
              <p:nvGrpSpPr>
                <p:cNvPr id="1379" name="Group 1378"/>
                <p:cNvGrpSpPr/>
                <p:nvPr/>
              </p:nvGrpSpPr>
              <p:grpSpPr>
                <a:xfrm>
                  <a:off x="902799" y="4642957"/>
                  <a:ext cx="152400" cy="180975"/>
                  <a:chOff x="1557897" y="2865392"/>
                  <a:chExt cx="152400" cy="180975"/>
                </a:xfrm>
              </p:grpSpPr>
              <p:sp>
                <p:nvSpPr>
                  <p:cNvPr id="1383" name="Oval 1382"/>
                  <p:cNvSpPr/>
                  <p:nvPr/>
                </p:nvSpPr>
                <p:spPr>
                  <a:xfrm>
                    <a:off x="1557897" y="2865392"/>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84" name="Picture 13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7897" y="2893967"/>
                    <a:ext cx="152400" cy="152400"/>
                  </a:xfrm>
                  <a:prstGeom prst="rect">
                    <a:avLst/>
                  </a:prstGeom>
                </p:spPr>
              </p:pic>
            </p:grpSp>
            <p:grpSp>
              <p:nvGrpSpPr>
                <p:cNvPr id="1380" name="Group 1379"/>
                <p:cNvGrpSpPr/>
                <p:nvPr/>
              </p:nvGrpSpPr>
              <p:grpSpPr>
                <a:xfrm>
                  <a:off x="2834009" y="4554036"/>
                  <a:ext cx="152400" cy="180975"/>
                  <a:chOff x="1477205" y="2830959"/>
                  <a:chExt cx="152400" cy="180975"/>
                </a:xfrm>
              </p:grpSpPr>
              <p:sp>
                <p:nvSpPr>
                  <p:cNvPr id="1381" name="Oval 1380"/>
                  <p:cNvSpPr/>
                  <p:nvPr/>
                </p:nvSpPr>
                <p:spPr>
                  <a:xfrm>
                    <a:off x="1477205" y="2830959"/>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82" name="Picture 13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7205" y="2859534"/>
                    <a:ext cx="152400" cy="152400"/>
                  </a:xfrm>
                  <a:prstGeom prst="rect">
                    <a:avLst/>
                  </a:prstGeom>
                </p:spPr>
              </p:pic>
            </p:grpSp>
          </p:grpSp>
          <p:grpSp>
            <p:nvGrpSpPr>
              <p:cNvPr id="1366" name="Group 1365"/>
              <p:cNvGrpSpPr/>
              <p:nvPr/>
            </p:nvGrpSpPr>
            <p:grpSpPr>
              <a:xfrm>
                <a:off x="1776069" y="4844727"/>
                <a:ext cx="152400" cy="187734"/>
                <a:chOff x="1679788" y="2709578"/>
                <a:chExt cx="152400" cy="187734"/>
              </a:xfrm>
            </p:grpSpPr>
            <p:sp>
              <p:nvSpPr>
                <p:cNvPr id="1377" name="Oval 1376"/>
                <p:cNvSpPr/>
                <p:nvPr/>
              </p:nvSpPr>
              <p:spPr>
                <a:xfrm>
                  <a:off x="1705792" y="2709578"/>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78" name="Picture 13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9788" y="2744912"/>
                  <a:ext cx="152400" cy="152400"/>
                </a:xfrm>
                <a:prstGeom prst="rect">
                  <a:avLst/>
                </a:prstGeom>
              </p:spPr>
            </p:pic>
          </p:grpSp>
          <p:grpSp>
            <p:nvGrpSpPr>
              <p:cNvPr id="1367" name="Group 1366"/>
              <p:cNvGrpSpPr/>
              <p:nvPr/>
            </p:nvGrpSpPr>
            <p:grpSpPr>
              <a:xfrm>
                <a:off x="3618403" y="4802227"/>
                <a:ext cx="152400" cy="180975"/>
                <a:chOff x="1601273" y="2992053"/>
                <a:chExt cx="152400" cy="180975"/>
              </a:xfrm>
            </p:grpSpPr>
            <p:sp>
              <p:nvSpPr>
                <p:cNvPr id="1375" name="Oval 1374"/>
                <p:cNvSpPr/>
                <p:nvPr/>
              </p:nvSpPr>
              <p:spPr>
                <a:xfrm>
                  <a:off x="1601273" y="2992053"/>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76" name="Picture 13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1273" y="3020628"/>
                  <a:ext cx="152400" cy="152400"/>
                </a:xfrm>
                <a:prstGeom prst="rect">
                  <a:avLst/>
                </a:prstGeom>
              </p:spPr>
            </p:pic>
          </p:grpSp>
          <p:grpSp>
            <p:nvGrpSpPr>
              <p:cNvPr id="1368" name="Group 1367"/>
              <p:cNvGrpSpPr/>
              <p:nvPr/>
            </p:nvGrpSpPr>
            <p:grpSpPr>
              <a:xfrm>
                <a:off x="719520" y="4857205"/>
                <a:ext cx="2094929" cy="236518"/>
                <a:chOff x="511787" y="4507970"/>
                <a:chExt cx="2094929" cy="236518"/>
              </a:xfrm>
            </p:grpSpPr>
            <p:grpSp>
              <p:nvGrpSpPr>
                <p:cNvPr id="1369" name="Group 1368"/>
                <p:cNvGrpSpPr/>
                <p:nvPr/>
              </p:nvGrpSpPr>
              <p:grpSpPr>
                <a:xfrm>
                  <a:off x="511787" y="4563513"/>
                  <a:ext cx="152400" cy="180975"/>
                  <a:chOff x="1166885" y="2785948"/>
                  <a:chExt cx="152400" cy="180975"/>
                </a:xfrm>
              </p:grpSpPr>
              <p:sp>
                <p:nvSpPr>
                  <p:cNvPr id="1373" name="Oval 1372"/>
                  <p:cNvSpPr/>
                  <p:nvPr/>
                </p:nvSpPr>
                <p:spPr>
                  <a:xfrm>
                    <a:off x="1166885" y="2785948"/>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74" name="Picture 13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6885" y="2814523"/>
                    <a:ext cx="152400" cy="152400"/>
                  </a:xfrm>
                  <a:prstGeom prst="rect">
                    <a:avLst/>
                  </a:prstGeom>
                </p:spPr>
              </p:pic>
            </p:grpSp>
            <p:grpSp>
              <p:nvGrpSpPr>
                <p:cNvPr id="1370" name="Group 1369"/>
                <p:cNvGrpSpPr/>
                <p:nvPr/>
              </p:nvGrpSpPr>
              <p:grpSpPr>
                <a:xfrm>
                  <a:off x="2454316" y="4507970"/>
                  <a:ext cx="152400" cy="190909"/>
                  <a:chOff x="1097512" y="2784893"/>
                  <a:chExt cx="152400" cy="190909"/>
                </a:xfrm>
              </p:grpSpPr>
              <p:sp>
                <p:nvSpPr>
                  <p:cNvPr id="1371" name="Oval 1370"/>
                  <p:cNvSpPr/>
                  <p:nvPr/>
                </p:nvSpPr>
                <p:spPr>
                  <a:xfrm>
                    <a:off x="1108380" y="2784893"/>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372" name="Picture 13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512" y="2823402"/>
                    <a:ext cx="152400" cy="152400"/>
                  </a:xfrm>
                  <a:prstGeom prst="rect">
                    <a:avLst/>
                  </a:prstGeom>
                </p:spPr>
              </p:pic>
            </p:grpSp>
          </p:grpSp>
        </p:grpSp>
      </p:grpSp>
      <p:grpSp>
        <p:nvGrpSpPr>
          <p:cNvPr id="1394" name="Group 1393"/>
          <p:cNvGrpSpPr/>
          <p:nvPr/>
        </p:nvGrpSpPr>
        <p:grpSpPr>
          <a:xfrm>
            <a:off x="-55308" y="2438400"/>
            <a:ext cx="4023804" cy="3444333"/>
            <a:chOff x="6618300" y="-646211"/>
            <a:chExt cx="4023804" cy="3444333"/>
          </a:xfrm>
        </p:grpSpPr>
        <p:grpSp>
          <p:nvGrpSpPr>
            <p:cNvPr id="1395" name="Group 1394"/>
            <p:cNvGrpSpPr/>
            <p:nvPr/>
          </p:nvGrpSpPr>
          <p:grpSpPr>
            <a:xfrm>
              <a:off x="6618300" y="-646211"/>
              <a:ext cx="4023804" cy="3444333"/>
              <a:chOff x="-61404" y="2423067"/>
              <a:chExt cx="4023804" cy="3444333"/>
            </a:xfrm>
          </p:grpSpPr>
          <p:pic>
            <p:nvPicPr>
              <p:cNvPr id="1423" name="Picture 14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76400" y="2423067"/>
                <a:ext cx="2286000" cy="2743200"/>
              </a:xfrm>
              <a:prstGeom prst="rect">
                <a:avLst/>
              </a:prstGeom>
            </p:spPr>
          </p:pic>
          <p:sp>
            <p:nvSpPr>
              <p:cNvPr id="1424" name="TextBox 1423"/>
              <p:cNvSpPr txBox="1"/>
              <p:nvPr/>
            </p:nvSpPr>
            <p:spPr>
              <a:xfrm>
                <a:off x="1538796" y="5559623"/>
                <a:ext cx="990720" cy="307777"/>
              </a:xfrm>
              <a:prstGeom prst="rect">
                <a:avLst/>
              </a:prstGeom>
              <a:noFill/>
            </p:spPr>
            <p:txBody>
              <a:bodyPr wrap="none" lIns="18288" tIns="0" rIns="18288" bIns="0" rtlCol="0">
                <a:spAutoFit/>
              </a:bodyPr>
              <a:lstStyle/>
              <a:p>
                <a:r>
                  <a:rPr lang="en-US" dirty="0" smtClean="0">
                    <a:effectLst/>
                  </a:rPr>
                  <a:t>Frame n</a:t>
                </a:r>
              </a:p>
            </p:txBody>
          </p:sp>
          <p:pic>
            <p:nvPicPr>
              <p:cNvPr id="1425" name="Picture 14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404" y="2423067"/>
                <a:ext cx="2286000" cy="2743200"/>
              </a:xfrm>
              <a:prstGeom prst="rect">
                <a:avLst/>
              </a:prstGeom>
            </p:spPr>
          </p:pic>
        </p:grpSp>
        <p:grpSp>
          <p:nvGrpSpPr>
            <p:cNvPr id="1396" name="Group 1395"/>
            <p:cNvGrpSpPr/>
            <p:nvPr/>
          </p:nvGrpSpPr>
          <p:grpSpPr>
            <a:xfrm>
              <a:off x="7495411" y="-152184"/>
              <a:ext cx="2487799" cy="2065826"/>
              <a:chOff x="1018607" y="3011299"/>
              <a:chExt cx="2487799" cy="2065826"/>
            </a:xfrm>
          </p:grpSpPr>
          <p:grpSp>
            <p:nvGrpSpPr>
              <p:cNvPr id="1397" name="Group 1396"/>
              <p:cNvGrpSpPr/>
              <p:nvPr/>
            </p:nvGrpSpPr>
            <p:grpSpPr>
              <a:xfrm>
                <a:off x="1571461" y="3011299"/>
                <a:ext cx="1934945" cy="229708"/>
                <a:chOff x="826852" y="4455014"/>
                <a:chExt cx="1934945" cy="229708"/>
              </a:xfrm>
            </p:grpSpPr>
            <p:grpSp>
              <p:nvGrpSpPr>
                <p:cNvPr id="1417" name="Group 1416"/>
                <p:cNvGrpSpPr/>
                <p:nvPr/>
              </p:nvGrpSpPr>
              <p:grpSpPr>
                <a:xfrm>
                  <a:off x="826852" y="4529181"/>
                  <a:ext cx="126966" cy="155541"/>
                  <a:chOff x="1481950" y="2751616"/>
                  <a:chExt cx="126966" cy="155541"/>
                </a:xfrm>
              </p:grpSpPr>
              <p:sp>
                <p:nvSpPr>
                  <p:cNvPr id="1421" name="Oval 1420"/>
                  <p:cNvSpPr/>
                  <p:nvPr/>
                </p:nvSpPr>
                <p:spPr>
                  <a:xfrm>
                    <a:off x="1481950" y="2751616"/>
                    <a:ext cx="59984" cy="45719"/>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422" name="Picture 14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81950" y="2780191"/>
                    <a:ext cx="126966" cy="126966"/>
                  </a:xfrm>
                  <a:prstGeom prst="rect">
                    <a:avLst/>
                  </a:prstGeom>
                </p:spPr>
              </p:pic>
            </p:grpSp>
            <p:grpSp>
              <p:nvGrpSpPr>
                <p:cNvPr id="1418" name="Group 1417"/>
                <p:cNvGrpSpPr/>
                <p:nvPr/>
              </p:nvGrpSpPr>
              <p:grpSpPr>
                <a:xfrm>
                  <a:off x="2609397" y="4455014"/>
                  <a:ext cx="152400" cy="180975"/>
                  <a:chOff x="1252593" y="2731937"/>
                  <a:chExt cx="152400" cy="180975"/>
                </a:xfrm>
              </p:grpSpPr>
              <p:sp>
                <p:nvSpPr>
                  <p:cNvPr id="1419" name="Oval 1418"/>
                  <p:cNvSpPr/>
                  <p:nvPr/>
                </p:nvSpPr>
                <p:spPr>
                  <a:xfrm>
                    <a:off x="1252593" y="2731937"/>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420" name="Picture 14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2593" y="2760512"/>
                    <a:ext cx="152400" cy="152400"/>
                  </a:xfrm>
                  <a:prstGeom prst="rect">
                    <a:avLst/>
                  </a:prstGeom>
                </p:spPr>
              </p:pic>
            </p:grpSp>
          </p:grpSp>
          <p:grpSp>
            <p:nvGrpSpPr>
              <p:cNvPr id="1398" name="Group 1397"/>
              <p:cNvGrpSpPr/>
              <p:nvPr/>
            </p:nvGrpSpPr>
            <p:grpSpPr>
              <a:xfrm>
                <a:off x="3228883" y="4021629"/>
                <a:ext cx="152400" cy="180975"/>
                <a:chOff x="1172252" y="2969863"/>
                <a:chExt cx="152400" cy="180975"/>
              </a:xfrm>
            </p:grpSpPr>
            <p:sp>
              <p:nvSpPr>
                <p:cNvPr id="1415" name="Oval 1414"/>
                <p:cNvSpPr/>
                <p:nvPr/>
              </p:nvSpPr>
              <p:spPr>
                <a:xfrm>
                  <a:off x="1172252" y="2969863"/>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416" name="Picture 14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2252" y="2998438"/>
                  <a:ext cx="152400" cy="152400"/>
                </a:xfrm>
                <a:prstGeom prst="rect">
                  <a:avLst/>
                </a:prstGeom>
              </p:spPr>
            </p:pic>
          </p:grpSp>
          <p:grpSp>
            <p:nvGrpSpPr>
              <p:cNvPr id="1399" name="Group 1398"/>
              <p:cNvGrpSpPr/>
              <p:nvPr/>
            </p:nvGrpSpPr>
            <p:grpSpPr>
              <a:xfrm>
                <a:off x="1205562" y="3852025"/>
                <a:ext cx="152400" cy="180975"/>
                <a:chOff x="1010566" y="1890398"/>
                <a:chExt cx="152400" cy="180975"/>
              </a:xfrm>
            </p:grpSpPr>
            <p:sp>
              <p:nvSpPr>
                <p:cNvPr id="1413" name="Oval 1412"/>
                <p:cNvSpPr/>
                <p:nvPr/>
              </p:nvSpPr>
              <p:spPr>
                <a:xfrm>
                  <a:off x="1010566" y="1890398"/>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414" name="Picture 14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0566" y="1918973"/>
                  <a:ext cx="152400" cy="152400"/>
                </a:xfrm>
                <a:prstGeom prst="rect">
                  <a:avLst/>
                </a:prstGeom>
              </p:spPr>
            </p:pic>
          </p:grpSp>
          <p:grpSp>
            <p:nvGrpSpPr>
              <p:cNvPr id="1400" name="Group 1399"/>
              <p:cNvGrpSpPr/>
              <p:nvPr/>
            </p:nvGrpSpPr>
            <p:grpSpPr>
              <a:xfrm>
                <a:off x="3111609" y="4859748"/>
                <a:ext cx="152400" cy="180975"/>
                <a:chOff x="1003426" y="2779087"/>
                <a:chExt cx="152400" cy="180975"/>
              </a:xfrm>
            </p:grpSpPr>
            <p:sp>
              <p:nvSpPr>
                <p:cNvPr id="1411" name="Oval 1410"/>
                <p:cNvSpPr/>
                <p:nvPr/>
              </p:nvSpPr>
              <p:spPr>
                <a:xfrm>
                  <a:off x="1003426" y="2779087"/>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412" name="Picture 14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3426" y="2807662"/>
                  <a:ext cx="152400" cy="152400"/>
                </a:xfrm>
                <a:prstGeom prst="rect">
                  <a:avLst/>
                </a:prstGeom>
              </p:spPr>
            </p:pic>
          </p:grpSp>
          <p:grpSp>
            <p:nvGrpSpPr>
              <p:cNvPr id="1401" name="Group 1400"/>
              <p:cNvGrpSpPr/>
              <p:nvPr/>
            </p:nvGrpSpPr>
            <p:grpSpPr>
              <a:xfrm>
                <a:off x="1311469" y="4896150"/>
                <a:ext cx="152400" cy="180975"/>
                <a:chOff x="1306241" y="3031488"/>
                <a:chExt cx="152400" cy="180975"/>
              </a:xfrm>
            </p:grpSpPr>
            <p:sp>
              <p:nvSpPr>
                <p:cNvPr id="1409" name="Oval 1408"/>
                <p:cNvSpPr/>
                <p:nvPr/>
              </p:nvSpPr>
              <p:spPr>
                <a:xfrm>
                  <a:off x="1306241" y="3031488"/>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410" name="Picture 140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6241" y="3060063"/>
                  <a:ext cx="152400" cy="152400"/>
                </a:xfrm>
                <a:prstGeom prst="rect">
                  <a:avLst/>
                </a:prstGeom>
              </p:spPr>
            </p:pic>
          </p:grpSp>
          <p:grpSp>
            <p:nvGrpSpPr>
              <p:cNvPr id="1402" name="Group 1401"/>
              <p:cNvGrpSpPr/>
              <p:nvPr/>
            </p:nvGrpSpPr>
            <p:grpSpPr>
              <a:xfrm>
                <a:off x="1018607" y="4706647"/>
                <a:ext cx="1917811" cy="238411"/>
                <a:chOff x="649916" y="4621880"/>
                <a:chExt cx="1917811" cy="238411"/>
              </a:xfrm>
            </p:grpSpPr>
            <p:grpSp>
              <p:nvGrpSpPr>
                <p:cNvPr id="1403" name="Group 1402"/>
                <p:cNvGrpSpPr/>
                <p:nvPr/>
              </p:nvGrpSpPr>
              <p:grpSpPr>
                <a:xfrm>
                  <a:off x="649916" y="4679316"/>
                  <a:ext cx="152400" cy="180975"/>
                  <a:chOff x="1305014" y="2901751"/>
                  <a:chExt cx="152400" cy="180975"/>
                </a:xfrm>
              </p:grpSpPr>
              <p:sp>
                <p:nvSpPr>
                  <p:cNvPr id="1407" name="Oval 1406"/>
                  <p:cNvSpPr/>
                  <p:nvPr/>
                </p:nvSpPr>
                <p:spPr>
                  <a:xfrm>
                    <a:off x="1305014" y="2901751"/>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408" name="Picture 140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5014" y="2930326"/>
                    <a:ext cx="152400" cy="152400"/>
                  </a:xfrm>
                  <a:prstGeom prst="rect">
                    <a:avLst/>
                  </a:prstGeom>
                </p:spPr>
              </p:pic>
            </p:grpSp>
            <p:grpSp>
              <p:nvGrpSpPr>
                <p:cNvPr id="1404" name="Group 1403"/>
                <p:cNvGrpSpPr/>
                <p:nvPr/>
              </p:nvGrpSpPr>
              <p:grpSpPr>
                <a:xfrm>
                  <a:off x="2415327" y="4621880"/>
                  <a:ext cx="152400" cy="180975"/>
                  <a:chOff x="1058523" y="2898803"/>
                  <a:chExt cx="152400" cy="180975"/>
                </a:xfrm>
              </p:grpSpPr>
              <p:sp>
                <p:nvSpPr>
                  <p:cNvPr id="1405" name="Oval 1404"/>
                  <p:cNvSpPr/>
                  <p:nvPr/>
                </p:nvSpPr>
                <p:spPr>
                  <a:xfrm>
                    <a:off x="1058523" y="2898803"/>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effectLst/>
                    </a:endParaRPr>
                  </a:p>
                </p:txBody>
              </p:sp>
              <p:pic>
                <p:nvPicPr>
                  <p:cNvPr id="1406" name="Picture 140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8523" y="2927378"/>
                    <a:ext cx="152400" cy="152400"/>
                  </a:xfrm>
                  <a:prstGeom prst="rect">
                    <a:avLst/>
                  </a:prstGeom>
                </p:spPr>
              </p:pic>
            </p:grpSp>
          </p:grpSp>
        </p:grpSp>
      </p:grpSp>
    </p:spTree>
    <p:custDataLst>
      <p:tags r:id="rId1"/>
    </p:custDataLst>
    <p:extLst>
      <p:ext uri="{BB962C8B-B14F-4D97-AF65-F5344CB8AC3E}">
        <p14:creationId xmlns:p14="http://schemas.microsoft.com/office/powerpoint/2010/main" val="854627738"/>
      </p:ext>
    </p:extLst>
  </p:cSld>
  <p:clrMapOvr>
    <a:masterClrMapping/>
  </p:clrMapOvr>
  <mc:AlternateContent xmlns:mc="http://schemas.openxmlformats.org/markup-compatibility/2006" xmlns:p14="http://schemas.microsoft.com/office/powerpoint/2010/main">
    <mc:Choice Requires="p14">
      <p:transition p14:dur="10" advTm="27772"/>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62"/>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nodeType="afterEffect">
                                  <p:stCondLst>
                                    <p:cond delay="200"/>
                                  </p:stCondLst>
                                  <p:childTnLst>
                                    <p:set>
                                      <p:cBhvr>
                                        <p:cTn id="11" dur="1" fill="hold">
                                          <p:stCondLst>
                                            <p:cond delay="0"/>
                                          </p:stCondLst>
                                        </p:cTn>
                                        <p:tgtEl>
                                          <p:spTgt spid="1266"/>
                                        </p:tgtEl>
                                        <p:attrNameLst>
                                          <p:attrName>style.visibility</p:attrName>
                                        </p:attrNameLst>
                                      </p:cBhvr>
                                      <p:to>
                                        <p:strVal val="visible"/>
                                      </p:to>
                                    </p:set>
                                  </p:childTnLst>
                                </p:cTn>
                              </p:par>
                            </p:childTnLst>
                          </p:cTn>
                        </p:par>
                        <p:par>
                          <p:cTn id="12" fill="hold">
                            <p:stCondLst>
                              <p:cond delay="700"/>
                            </p:stCondLst>
                            <p:childTnLst>
                              <p:par>
                                <p:cTn id="13" presetID="1" presetClass="entr" presetSubtype="0" fill="hold" nodeType="afterEffect">
                                  <p:stCondLst>
                                    <p:cond delay="200"/>
                                  </p:stCondLst>
                                  <p:childTnLst>
                                    <p:set>
                                      <p:cBhvr>
                                        <p:cTn id="14" dur="1" fill="hold">
                                          <p:stCondLst>
                                            <p:cond delay="0"/>
                                          </p:stCondLst>
                                        </p:cTn>
                                        <p:tgtEl>
                                          <p:spTgt spid="1273"/>
                                        </p:tgtEl>
                                        <p:attrNameLst>
                                          <p:attrName>style.visibility</p:attrName>
                                        </p:attrNameLst>
                                      </p:cBhvr>
                                      <p:to>
                                        <p:strVal val="visible"/>
                                      </p:to>
                                    </p:set>
                                  </p:childTnLst>
                                </p:cTn>
                              </p:par>
                            </p:childTnLst>
                          </p:cTn>
                        </p:par>
                        <p:par>
                          <p:cTn id="15" fill="hold">
                            <p:stCondLst>
                              <p:cond delay="900"/>
                            </p:stCondLst>
                            <p:childTnLst>
                              <p:par>
                                <p:cTn id="16" presetID="1" presetClass="entr" presetSubtype="0" fill="hold" nodeType="afterEffect">
                                  <p:stCondLst>
                                    <p:cond delay="200"/>
                                  </p:stCondLst>
                                  <p:childTnLst>
                                    <p:set>
                                      <p:cBhvr>
                                        <p:cTn id="17" dur="1" fill="hold">
                                          <p:stCondLst>
                                            <p:cond delay="0"/>
                                          </p:stCondLst>
                                        </p:cTn>
                                        <p:tgtEl>
                                          <p:spTgt spid="1287"/>
                                        </p:tgtEl>
                                        <p:attrNameLst>
                                          <p:attrName>style.visibility</p:attrName>
                                        </p:attrNameLst>
                                      </p:cBhvr>
                                      <p:to>
                                        <p:strVal val="visible"/>
                                      </p:to>
                                    </p:set>
                                  </p:childTnLst>
                                </p:cTn>
                              </p:par>
                            </p:childTnLst>
                          </p:cTn>
                        </p:par>
                        <p:par>
                          <p:cTn id="18" fill="hold">
                            <p:stCondLst>
                              <p:cond delay="1100"/>
                            </p:stCondLst>
                            <p:childTnLst>
                              <p:par>
                                <p:cTn id="19" presetID="1" presetClass="entr" presetSubtype="0" fill="hold" nodeType="afterEffect">
                                  <p:stCondLst>
                                    <p:cond delay="200"/>
                                  </p:stCondLst>
                                  <p:childTnLst>
                                    <p:set>
                                      <p:cBhvr>
                                        <p:cTn id="20" dur="1" fill="hold">
                                          <p:stCondLst>
                                            <p:cond delay="0"/>
                                          </p:stCondLst>
                                        </p:cTn>
                                        <p:tgtEl>
                                          <p:spTgt spid="1280"/>
                                        </p:tgtEl>
                                        <p:attrNameLst>
                                          <p:attrName>style.visibility</p:attrName>
                                        </p:attrNameLst>
                                      </p:cBhvr>
                                      <p:to>
                                        <p:strVal val="visible"/>
                                      </p:to>
                                    </p:set>
                                  </p:childTnLst>
                                </p:cTn>
                              </p:par>
                            </p:childTnLst>
                          </p:cTn>
                        </p:par>
                        <p:par>
                          <p:cTn id="21" fill="hold">
                            <p:stCondLst>
                              <p:cond delay="1300"/>
                            </p:stCondLst>
                            <p:childTnLst>
                              <p:par>
                                <p:cTn id="22" presetID="1" presetClass="exit" presetSubtype="0" fill="hold" nodeType="afterEffect">
                                  <p:stCondLst>
                                    <p:cond delay="500"/>
                                  </p:stCondLst>
                                  <p:childTnLst>
                                    <p:set>
                                      <p:cBhvr>
                                        <p:cTn id="23" dur="1" fill="hold">
                                          <p:stCondLst>
                                            <p:cond delay="0"/>
                                          </p:stCondLst>
                                        </p:cTn>
                                        <p:tgtEl>
                                          <p:spTgt spid="1262"/>
                                        </p:tgtEl>
                                        <p:attrNameLst>
                                          <p:attrName>style.visibility</p:attrName>
                                        </p:attrNameLst>
                                      </p:cBhvr>
                                      <p:to>
                                        <p:strVal val="hidden"/>
                                      </p:to>
                                    </p:set>
                                  </p:childTnLst>
                                </p:cTn>
                              </p:par>
                              <p:par>
                                <p:cTn id="24" presetID="1" presetClass="exit" presetSubtype="0" fill="hold" nodeType="withEffect">
                                  <p:stCondLst>
                                    <p:cond delay="500"/>
                                  </p:stCondLst>
                                  <p:childTnLst>
                                    <p:set>
                                      <p:cBhvr>
                                        <p:cTn id="25" dur="1" fill="hold">
                                          <p:stCondLst>
                                            <p:cond delay="0"/>
                                          </p:stCondLst>
                                        </p:cTn>
                                        <p:tgtEl>
                                          <p:spTgt spid="1266"/>
                                        </p:tgtEl>
                                        <p:attrNameLst>
                                          <p:attrName>style.visibility</p:attrName>
                                        </p:attrNameLst>
                                      </p:cBhvr>
                                      <p:to>
                                        <p:strVal val="hidden"/>
                                      </p:to>
                                    </p:set>
                                  </p:childTnLst>
                                </p:cTn>
                              </p:par>
                              <p:par>
                                <p:cTn id="26" presetID="1" presetClass="exit" presetSubtype="0" fill="hold" nodeType="withEffect">
                                  <p:stCondLst>
                                    <p:cond delay="500"/>
                                  </p:stCondLst>
                                  <p:childTnLst>
                                    <p:set>
                                      <p:cBhvr>
                                        <p:cTn id="27" dur="1" fill="hold">
                                          <p:stCondLst>
                                            <p:cond delay="0"/>
                                          </p:stCondLst>
                                        </p:cTn>
                                        <p:tgtEl>
                                          <p:spTgt spid="1273"/>
                                        </p:tgtEl>
                                        <p:attrNameLst>
                                          <p:attrName>style.visibility</p:attrName>
                                        </p:attrNameLst>
                                      </p:cBhvr>
                                      <p:to>
                                        <p:strVal val="hidden"/>
                                      </p:to>
                                    </p:set>
                                  </p:childTnLst>
                                </p:cTn>
                              </p:par>
                              <p:par>
                                <p:cTn id="28" presetID="1" presetClass="exit" presetSubtype="0" fill="hold" nodeType="withEffect">
                                  <p:stCondLst>
                                    <p:cond delay="500"/>
                                  </p:stCondLst>
                                  <p:childTnLst>
                                    <p:set>
                                      <p:cBhvr>
                                        <p:cTn id="29" dur="1" fill="hold">
                                          <p:stCondLst>
                                            <p:cond delay="0"/>
                                          </p:stCondLst>
                                        </p:cTn>
                                        <p:tgtEl>
                                          <p:spTgt spid="1287"/>
                                        </p:tgtEl>
                                        <p:attrNameLst>
                                          <p:attrName>style.visibility</p:attrName>
                                        </p:attrNameLst>
                                      </p:cBhvr>
                                      <p:to>
                                        <p:strVal val="hidden"/>
                                      </p:to>
                                    </p:set>
                                  </p:childTnLst>
                                </p:cTn>
                              </p:par>
                              <p:par>
                                <p:cTn id="30" presetID="1" presetClass="exit" presetSubtype="0" fill="hold" nodeType="withEffect">
                                  <p:stCondLst>
                                    <p:cond delay="500"/>
                                  </p:stCondLst>
                                  <p:childTnLst>
                                    <p:set>
                                      <p:cBhvr>
                                        <p:cTn id="31" dur="1" fill="hold">
                                          <p:stCondLst>
                                            <p:cond delay="0"/>
                                          </p:stCondLst>
                                        </p:cTn>
                                        <p:tgtEl>
                                          <p:spTgt spid="1280"/>
                                        </p:tgtEl>
                                        <p:attrNameLst>
                                          <p:attrName>style.visibility</p:attrName>
                                        </p:attrNameLst>
                                      </p:cBhvr>
                                      <p:to>
                                        <p:strVal val="hidden"/>
                                      </p:to>
                                    </p:set>
                                  </p:childTnLst>
                                </p:cTn>
                              </p:par>
                              <p:par>
                                <p:cTn id="32" presetID="1" presetClass="entr" presetSubtype="0" fill="hold" nodeType="withEffect">
                                  <p:stCondLst>
                                    <p:cond delay="500"/>
                                  </p:stCondLst>
                                  <p:childTnLst>
                                    <p:set>
                                      <p:cBhvr>
                                        <p:cTn id="33" dur="1" fill="hold">
                                          <p:stCondLst>
                                            <p:cond delay="0"/>
                                          </p:stCondLst>
                                        </p:cTn>
                                        <p:tgtEl>
                                          <p:spTgt spid="1294"/>
                                        </p:tgtEl>
                                        <p:attrNameLst>
                                          <p:attrName>style.visibility</p:attrName>
                                        </p:attrNameLst>
                                      </p:cBhvr>
                                      <p:to>
                                        <p:strVal val="visible"/>
                                      </p:to>
                                    </p:set>
                                  </p:childTnLst>
                                </p:cTn>
                              </p:par>
                            </p:childTnLst>
                          </p:cTn>
                        </p:par>
                        <p:par>
                          <p:cTn id="34" fill="hold">
                            <p:stCondLst>
                              <p:cond delay="1800"/>
                            </p:stCondLst>
                            <p:childTnLst>
                              <p:par>
                                <p:cTn id="35" presetID="1" presetClass="exit" presetSubtype="0" fill="hold" nodeType="afterEffect">
                                  <p:stCondLst>
                                    <p:cond delay="500"/>
                                  </p:stCondLst>
                                  <p:childTnLst>
                                    <p:set>
                                      <p:cBhvr>
                                        <p:cTn id="36" dur="1" fill="hold">
                                          <p:stCondLst>
                                            <p:cond delay="0"/>
                                          </p:stCondLst>
                                        </p:cTn>
                                        <p:tgtEl>
                                          <p:spTgt spid="1294"/>
                                        </p:tgtEl>
                                        <p:attrNameLst>
                                          <p:attrName>style.visibility</p:attrName>
                                        </p:attrNameLst>
                                      </p:cBhvr>
                                      <p:to>
                                        <p:strVal val="hidden"/>
                                      </p:to>
                                    </p:set>
                                  </p:childTnLst>
                                </p:cTn>
                              </p:par>
                              <p:par>
                                <p:cTn id="37" presetID="1" presetClass="entr" presetSubtype="0" fill="hold" nodeType="withEffect">
                                  <p:stCondLst>
                                    <p:cond delay="500"/>
                                  </p:stCondLst>
                                  <p:childTnLst>
                                    <p:set>
                                      <p:cBhvr>
                                        <p:cTn id="38" dur="1" fill="hold">
                                          <p:stCondLst>
                                            <p:cond delay="0"/>
                                          </p:stCondLst>
                                        </p:cTn>
                                        <p:tgtEl>
                                          <p:spTgt spid="1327"/>
                                        </p:tgtEl>
                                        <p:attrNameLst>
                                          <p:attrName>style.visibility</p:attrName>
                                        </p:attrNameLst>
                                      </p:cBhvr>
                                      <p:to>
                                        <p:strVal val="visible"/>
                                      </p:to>
                                    </p:set>
                                  </p:childTnLst>
                                </p:cTn>
                              </p:par>
                            </p:childTnLst>
                          </p:cTn>
                        </p:par>
                        <p:par>
                          <p:cTn id="39" fill="hold">
                            <p:stCondLst>
                              <p:cond delay="2300"/>
                            </p:stCondLst>
                            <p:childTnLst>
                              <p:par>
                                <p:cTn id="40" presetID="1" presetClass="exit" presetSubtype="0" fill="hold" nodeType="afterEffect">
                                  <p:stCondLst>
                                    <p:cond delay="500"/>
                                  </p:stCondLst>
                                  <p:childTnLst>
                                    <p:set>
                                      <p:cBhvr>
                                        <p:cTn id="41" dur="1" fill="hold">
                                          <p:stCondLst>
                                            <p:cond delay="0"/>
                                          </p:stCondLst>
                                        </p:cTn>
                                        <p:tgtEl>
                                          <p:spTgt spid="1327"/>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1361"/>
                                        </p:tgtEl>
                                        <p:attrNameLst>
                                          <p:attrName>style.visibility</p:attrName>
                                        </p:attrNameLst>
                                      </p:cBhvr>
                                      <p:to>
                                        <p:strVal val="visible"/>
                                      </p:to>
                                    </p:set>
                                  </p:childTnLst>
                                </p:cTn>
                              </p:par>
                            </p:childTnLst>
                          </p:cTn>
                        </p:par>
                        <p:par>
                          <p:cTn id="44" fill="hold">
                            <p:stCondLst>
                              <p:cond delay="2800"/>
                            </p:stCondLst>
                            <p:childTnLst>
                              <p:par>
                                <p:cTn id="45" presetID="1" presetClass="exit" presetSubtype="0" fill="hold" nodeType="afterEffect">
                                  <p:stCondLst>
                                    <p:cond delay="500"/>
                                  </p:stCondLst>
                                  <p:childTnLst>
                                    <p:set>
                                      <p:cBhvr>
                                        <p:cTn id="46" dur="1" fill="hold">
                                          <p:stCondLst>
                                            <p:cond delay="0"/>
                                          </p:stCondLst>
                                        </p:cTn>
                                        <p:tgtEl>
                                          <p:spTgt spid="1361"/>
                                        </p:tgtEl>
                                        <p:attrNameLst>
                                          <p:attrName>style.visibility</p:attrName>
                                        </p:attrNameLst>
                                      </p:cBhvr>
                                      <p:to>
                                        <p:strVal val="hidden"/>
                                      </p:to>
                                    </p:set>
                                  </p:childTnLst>
                                </p:cTn>
                              </p:par>
                              <p:par>
                                <p:cTn id="47" presetID="1" presetClass="entr" presetSubtype="0" fill="hold" nodeType="withEffect">
                                  <p:stCondLst>
                                    <p:cond delay="500"/>
                                  </p:stCondLst>
                                  <p:childTnLst>
                                    <p:set>
                                      <p:cBhvr>
                                        <p:cTn id="48" dur="1" fill="hold">
                                          <p:stCondLst>
                                            <p:cond delay="0"/>
                                          </p:stCondLst>
                                        </p:cTn>
                                        <p:tgtEl>
                                          <p:spTgt spid="139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175"/>
                                        </p:tgtEl>
                                        <p:attrNameLst>
                                          <p:attrName>style.visibility</p:attrName>
                                        </p:attrNameLst>
                                      </p:cBhvr>
                                      <p:to>
                                        <p:strVal val="visible"/>
                                      </p:to>
                                    </p:set>
                                    <p:animEffect transition="in" filter="wipe(left)">
                                      <p:cBhvr>
                                        <p:cTn id="53" dur="500"/>
                                        <p:tgtEl>
                                          <p:spTgt spid="1175"/>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261"/>
                                        </p:tgtEl>
                                        <p:attrNameLst>
                                          <p:attrName>style.visibility</p:attrName>
                                        </p:attrNameLst>
                                      </p:cBhvr>
                                      <p:to>
                                        <p:strVal val="visible"/>
                                      </p:to>
                                    </p:set>
                                    <p:animEffect transition="in" filter="wipe(left)">
                                      <p:cBhvr>
                                        <p:cTn id="56" dur="500"/>
                                        <p:tgtEl>
                                          <p:spTgt spid="1261"/>
                                        </p:tgtEl>
                                      </p:cBhvr>
                                    </p:animEffect>
                                  </p:childTnLst>
                                </p:cTn>
                              </p:par>
                              <p:par>
                                <p:cTn id="57" presetID="22" presetClass="entr" presetSubtype="8" fill="hold" nodeType="withEffect">
                                  <p:stCondLst>
                                    <p:cond delay="500"/>
                                  </p:stCondLst>
                                  <p:childTnLst>
                                    <p:set>
                                      <p:cBhvr>
                                        <p:cTn id="58" dur="1" fill="hold">
                                          <p:stCondLst>
                                            <p:cond delay="0"/>
                                          </p:stCondLst>
                                        </p:cTn>
                                        <p:tgtEl>
                                          <p:spTgt spid="1176"/>
                                        </p:tgtEl>
                                        <p:attrNameLst>
                                          <p:attrName>style.visibility</p:attrName>
                                        </p:attrNameLst>
                                      </p:cBhvr>
                                      <p:to>
                                        <p:strVal val="visible"/>
                                      </p:to>
                                    </p:set>
                                    <p:animEffect transition="in" filter="wipe(left)">
                                      <p:cBhvr>
                                        <p:cTn id="59" dur="500"/>
                                        <p:tgtEl>
                                          <p:spTgt spid="1176"/>
                                        </p:tgtEl>
                                      </p:cBhvr>
                                    </p:animEffect>
                                  </p:childTnLst>
                                </p:cTn>
                              </p:par>
                            </p:childTnLst>
                          </p:cTn>
                        </p:par>
                        <p:par>
                          <p:cTn id="60" fill="hold">
                            <p:stCondLst>
                              <p:cond delay="1000"/>
                            </p:stCondLst>
                            <p:childTnLst>
                              <p:par>
                                <p:cTn id="61" presetID="1" presetClass="entr" presetSubtype="0" fill="hold" nodeType="afterEffect">
                                  <p:stCondLst>
                                    <p:cond delay="500"/>
                                  </p:stCondLst>
                                  <p:childTnLst>
                                    <p:set>
                                      <p:cBhvr>
                                        <p:cTn id="62" dur="1" fill="hold">
                                          <p:stCondLst>
                                            <p:cond delay="0"/>
                                          </p:stCondLst>
                                        </p:cTn>
                                        <p:tgtEl>
                                          <p:spTgt spid="1180"/>
                                        </p:tgtEl>
                                        <p:attrNameLst>
                                          <p:attrName>style.visibility</p:attrName>
                                        </p:attrNameLst>
                                      </p:cBhvr>
                                      <p:to>
                                        <p:strVal val="visible"/>
                                      </p:to>
                                    </p:set>
                                  </p:childTnLst>
                                </p:cTn>
                              </p:par>
                            </p:childTnLst>
                          </p:cTn>
                        </p:par>
                        <p:par>
                          <p:cTn id="63" fill="hold">
                            <p:stCondLst>
                              <p:cond delay="1500"/>
                            </p:stCondLst>
                            <p:childTnLst>
                              <p:par>
                                <p:cTn id="64" presetID="1" presetClass="entr" presetSubtype="0" fill="hold" nodeType="afterEffect">
                                  <p:stCondLst>
                                    <p:cond delay="500"/>
                                  </p:stCondLst>
                                  <p:childTnLst>
                                    <p:set>
                                      <p:cBhvr>
                                        <p:cTn id="65" dur="1" fill="hold">
                                          <p:stCondLst>
                                            <p:cond delay="0"/>
                                          </p:stCondLst>
                                        </p:cTn>
                                        <p:tgtEl>
                                          <p:spTgt spid="1187"/>
                                        </p:tgtEl>
                                        <p:attrNameLst>
                                          <p:attrName>style.visibility</p:attrName>
                                        </p:attrNameLst>
                                      </p:cBhvr>
                                      <p:to>
                                        <p:strVal val="visible"/>
                                      </p:to>
                                    </p:set>
                                  </p:childTnLst>
                                </p:cTn>
                              </p:par>
                            </p:childTnLst>
                          </p:cTn>
                        </p:par>
                        <p:par>
                          <p:cTn id="66" fill="hold">
                            <p:stCondLst>
                              <p:cond delay="2000"/>
                            </p:stCondLst>
                            <p:childTnLst>
                              <p:par>
                                <p:cTn id="67" presetID="1" presetClass="entr" presetSubtype="0" fill="hold" nodeType="afterEffect">
                                  <p:stCondLst>
                                    <p:cond delay="500"/>
                                  </p:stCondLst>
                                  <p:childTnLst>
                                    <p:set>
                                      <p:cBhvr>
                                        <p:cTn id="68" dur="1" fill="hold">
                                          <p:stCondLst>
                                            <p:cond delay="0"/>
                                          </p:stCondLst>
                                        </p:cTn>
                                        <p:tgtEl>
                                          <p:spTgt spid="1194"/>
                                        </p:tgtEl>
                                        <p:attrNameLst>
                                          <p:attrName>style.visibility</p:attrName>
                                        </p:attrNameLst>
                                      </p:cBhvr>
                                      <p:to>
                                        <p:strVal val="visible"/>
                                      </p:to>
                                    </p:set>
                                  </p:childTnLst>
                                </p:cTn>
                              </p:par>
                            </p:childTnLst>
                          </p:cTn>
                        </p:par>
                        <p:par>
                          <p:cTn id="69" fill="hold">
                            <p:stCondLst>
                              <p:cond delay="2500"/>
                            </p:stCondLst>
                            <p:childTnLst>
                              <p:par>
                                <p:cTn id="70" presetID="1" presetClass="entr" presetSubtype="0" fill="hold" nodeType="afterEffect">
                                  <p:stCondLst>
                                    <p:cond delay="500"/>
                                  </p:stCondLst>
                                  <p:childTnLst>
                                    <p:set>
                                      <p:cBhvr>
                                        <p:cTn id="71" dur="1" fill="hold">
                                          <p:stCondLst>
                                            <p:cond delay="0"/>
                                          </p:stCondLst>
                                        </p:cTn>
                                        <p:tgtEl>
                                          <p:spTgt spid="1201"/>
                                        </p:tgtEl>
                                        <p:attrNameLst>
                                          <p:attrName>style.visibility</p:attrName>
                                        </p:attrNameLst>
                                      </p:cBhvr>
                                      <p:to>
                                        <p:strVal val="visible"/>
                                      </p:to>
                                    </p:set>
                                  </p:childTnLst>
                                </p:cTn>
                              </p:par>
                            </p:childTnLst>
                          </p:cTn>
                        </p:par>
                        <p:par>
                          <p:cTn id="72" fill="hold">
                            <p:stCondLst>
                              <p:cond delay="3000"/>
                            </p:stCondLst>
                            <p:childTnLst>
                              <p:par>
                                <p:cTn id="73" presetID="1" presetClass="exit" presetSubtype="0" fill="hold" nodeType="afterEffect">
                                  <p:stCondLst>
                                    <p:cond delay="500"/>
                                  </p:stCondLst>
                                  <p:childTnLst>
                                    <p:set>
                                      <p:cBhvr>
                                        <p:cTn id="74" dur="1" fill="hold">
                                          <p:stCondLst>
                                            <p:cond delay="0"/>
                                          </p:stCondLst>
                                        </p:cTn>
                                        <p:tgtEl>
                                          <p:spTgt spid="1176"/>
                                        </p:tgtEl>
                                        <p:attrNameLst>
                                          <p:attrName>style.visibility</p:attrName>
                                        </p:attrNameLst>
                                      </p:cBhvr>
                                      <p:to>
                                        <p:strVal val="hidden"/>
                                      </p:to>
                                    </p:set>
                                  </p:childTnLst>
                                </p:cTn>
                              </p:par>
                            </p:childTnLst>
                          </p:cTn>
                        </p:par>
                        <p:par>
                          <p:cTn id="75" fill="hold">
                            <p:stCondLst>
                              <p:cond delay="3500"/>
                            </p:stCondLst>
                            <p:childTnLst>
                              <p:par>
                                <p:cTn id="76" presetID="1" presetClass="entr" presetSubtype="0" fill="hold" nodeType="afterEffect">
                                  <p:stCondLst>
                                    <p:cond delay="0"/>
                                  </p:stCondLst>
                                  <p:childTnLst>
                                    <p:set>
                                      <p:cBhvr>
                                        <p:cTn id="77" dur="1" fill="hold">
                                          <p:stCondLst>
                                            <p:cond delay="0"/>
                                          </p:stCondLst>
                                        </p:cTn>
                                        <p:tgtEl>
                                          <p:spTgt spid="1208"/>
                                        </p:tgtEl>
                                        <p:attrNameLst>
                                          <p:attrName>style.visibility</p:attrName>
                                        </p:attrNameLst>
                                      </p:cBhvr>
                                      <p:to>
                                        <p:strVal val="visible"/>
                                      </p:to>
                                    </p:set>
                                  </p:childTnLst>
                                </p:cTn>
                              </p:par>
                            </p:childTnLst>
                          </p:cTn>
                        </p:par>
                        <p:par>
                          <p:cTn id="78" fill="hold">
                            <p:stCondLst>
                              <p:cond delay="3500"/>
                            </p:stCondLst>
                            <p:childTnLst>
                              <p:par>
                                <p:cTn id="79" presetID="1" presetClass="exit" presetSubtype="0" fill="hold" nodeType="afterEffect">
                                  <p:stCondLst>
                                    <p:cond delay="500"/>
                                  </p:stCondLst>
                                  <p:childTnLst>
                                    <p:set>
                                      <p:cBhvr>
                                        <p:cTn id="80" dur="1" fill="hold">
                                          <p:stCondLst>
                                            <p:cond delay="0"/>
                                          </p:stCondLst>
                                        </p:cTn>
                                        <p:tgtEl>
                                          <p:spTgt spid="1208"/>
                                        </p:tgtEl>
                                        <p:attrNameLst>
                                          <p:attrName>style.visibility</p:attrName>
                                        </p:attrNameLst>
                                      </p:cBhvr>
                                      <p:to>
                                        <p:strVal val="hidden"/>
                                      </p:to>
                                    </p:set>
                                  </p:childTnLst>
                                </p:cTn>
                              </p:par>
                            </p:childTnLst>
                          </p:cTn>
                        </p:par>
                        <p:par>
                          <p:cTn id="81" fill="hold">
                            <p:stCondLst>
                              <p:cond delay="4000"/>
                            </p:stCondLst>
                            <p:childTnLst>
                              <p:par>
                                <p:cTn id="82" presetID="1" presetClass="entr" presetSubtype="0" fill="hold" nodeType="afterEffect">
                                  <p:stCondLst>
                                    <p:cond delay="0"/>
                                  </p:stCondLst>
                                  <p:childTnLst>
                                    <p:set>
                                      <p:cBhvr>
                                        <p:cTn id="83" dur="1" fill="hold">
                                          <p:stCondLst>
                                            <p:cond delay="0"/>
                                          </p:stCondLst>
                                        </p:cTn>
                                        <p:tgtEl>
                                          <p:spTgt spid="1221"/>
                                        </p:tgtEl>
                                        <p:attrNameLst>
                                          <p:attrName>style.visibility</p:attrName>
                                        </p:attrNameLst>
                                      </p:cBhvr>
                                      <p:to>
                                        <p:strVal val="visible"/>
                                      </p:to>
                                    </p:set>
                                  </p:childTnLst>
                                </p:cTn>
                              </p:par>
                            </p:childTnLst>
                          </p:cTn>
                        </p:par>
                        <p:par>
                          <p:cTn id="84" fill="hold">
                            <p:stCondLst>
                              <p:cond delay="4000"/>
                            </p:stCondLst>
                            <p:childTnLst>
                              <p:par>
                                <p:cTn id="85" presetID="1" presetClass="exit" presetSubtype="0" fill="hold" nodeType="afterEffect">
                                  <p:stCondLst>
                                    <p:cond delay="500"/>
                                  </p:stCondLst>
                                  <p:childTnLst>
                                    <p:set>
                                      <p:cBhvr>
                                        <p:cTn id="86" dur="1" fill="hold">
                                          <p:stCondLst>
                                            <p:cond delay="0"/>
                                          </p:stCondLst>
                                        </p:cTn>
                                        <p:tgtEl>
                                          <p:spTgt spid="1221"/>
                                        </p:tgtEl>
                                        <p:attrNameLst>
                                          <p:attrName>style.visibility</p:attrName>
                                        </p:attrNameLst>
                                      </p:cBhvr>
                                      <p:to>
                                        <p:strVal val="hidden"/>
                                      </p:to>
                                    </p:set>
                                  </p:childTnLst>
                                </p:cTn>
                              </p:par>
                            </p:childTnLst>
                          </p:cTn>
                        </p:par>
                        <p:par>
                          <p:cTn id="87" fill="hold">
                            <p:stCondLst>
                              <p:cond delay="4500"/>
                            </p:stCondLst>
                            <p:childTnLst>
                              <p:par>
                                <p:cTn id="88" presetID="1" presetClass="entr" presetSubtype="0" fill="hold" nodeType="afterEffect">
                                  <p:stCondLst>
                                    <p:cond delay="0"/>
                                  </p:stCondLst>
                                  <p:childTnLst>
                                    <p:set>
                                      <p:cBhvr>
                                        <p:cTn id="89" dur="1" fill="hold">
                                          <p:stCondLst>
                                            <p:cond delay="0"/>
                                          </p:stCondLst>
                                        </p:cTn>
                                        <p:tgtEl>
                                          <p:spTgt spid="1234"/>
                                        </p:tgtEl>
                                        <p:attrNameLst>
                                          <p:attrName>style.visibility</p:attrName>
                                        </p:attrNameLst>
                                      </p:cBhvr>
                                      <p:to>
                                        <p:strVal val="visible"/>
                                      </p:to>
                                    </p:set>
                                  </p:childTnLst>
                                </p:cTn>
                              </p:par>
                            </p:childTnLst>
                          </p:cTn>
                        </p:par>
                        <p:par>
                          <p:cTn id="90" fill="hold">
                            <p:stCondLst>
                              <p:cond delay="4500"/>
                            </p:stCondLst>
                            <p:childTnLst>
                              <p:par>
                                <p:cTn id="91" presetID="1" presetClass="exit" presetSubtype="0" fill="hold" nodeType="afterEffect">
                                  <p:stCondLst>
                                    <p:cond delay="500"/>
                                  </p:stCondLst>
                                  <p:childTnLst>
                                    <p:set>
                                      <p:cBhvr>
                                        <p:cTn id="92" dur="1" fill="hold">
                                          <p:stCondLst>
                                            <p:cond delay="0"/>
                                          </p:stCondLst>
                                        </p:cTn>
                                        <p:tgtEl>
                                          <p:spTgt spid="1234"/>
                                        </p:tgtEl>
                                        <p:attrNameLst>
                                          <p:attrName>style.visibility</p:attrName>
                                        </p:attrNameLst>
                                      </p:cBhvr>
                                      <p:to>
                                        <p:strVal val="hidden"/>
                                      </p:to>
                                    </p:set>
                                  </p:childTnLst>
                                </p:cTn>
                              </p:par>
                              <p:par>
                                <p:cTn id="93" presetID="1" presetClass="entr" presetSubtype="0" fill="hold" nodeType="withEffect">
                                  <p:stCondLst>
                                    <p:cond delay="500"/>
                                  </p:stCondLst>
                                  <p:childTnLst>
                                    <p:set>
                                      <p:cBhvr>
                                        <p:cTn id="94" dur="1" fill="hold">
                                          <p:stCondLst>
                                            <p:cond delay="0"/>
                                          </p:stCondLst>
                                        </p:cTn>
                                        <p:tgtEl>
                                          <p:spTgt spid="1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1" grpId="0"/>
      <p:bldP spid="1351" grpId="0"/>
      <p:bldP spid="11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dirty="0" smtClean="0"/>
              <a:t>Challenges of image -&gt; video</a:t>
            </a:r>
            <a:endParaRPr lang="en-US" dirty="0"/>
          </a:p>
        </p:txBody>
      </p:sp>
      <p:sp>
        <p:nvSpPr>
          <p:cNvPr id="22" name="标题 1"/>
          <p:cNvSpPr txBox="1">
            <a:spLocks/>
          </p:cNvSpPr>
          <p:nvPr/>
        </p:nvSpPr>
        <p:spPr>
          <a:xfrm>
            <a:off x="306037" y="990600"/>
            <a:ext cx="3657600" cy="533400"/>
          </a:xfrm>
          <a:prstGeom prst="rect">
            <a:avLst/>
          </a:prstGeom>
        </p:spPr>
        <p:txBody>
          <a:bodyPr vert="horz" lIns="91440" tIns="45720" rIns="91440" bIns="45720" rtlCol="0" anchor="ctr">
            <a:normAutofit fontScale="70000" lnSpcReduction="20000"/>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r>
              <a:rPr lang="en-US" altLang="zh-CN" b="1" dirty="0" smtClean="0">
                <a:solidFill>
                  <a:schemeClr val="tx2">
                    <a:lumMod val="60000"/>
                    <a:lumOff val="40000"/>
                  </a:schemeClr>
                </a:solidFill>
                <a:latin typeface="Britannic Bold" pitchFamily="34" charset="0"/>
              </a:rPr>
              <a:t>Unsynchronized  videos </a:t>
            </a:r>
            <a:endParaRPr lang="en-US" altLang="zh-CN" b="1" dirty="0">
              <a:solidFill>
                <a:schemeClr val="tx2">
                  <a:lumMod val="60000"/>
                  <a:lumOff val="40000"/>
                </a:schemeClr>
              </a:solidFill>
              <a:latin typeface="Britannic Bold" pitchFamily="34" charset="0"/>
            </a:endParaRPr>
          </a:p>
        </p:txBody>
      </p:sp>
      <p:sp>
        <p:nvSpPr>
          <p:cNvPr id="13" name="Right Arrow 12"/>
          <p:cNvSpPr/>
          <p:nvPr/>
        </p:nvSpPr>
        <p:spPr>
          <a:xfrm>
            <a:off x="4267200" y="3352800"/>
            <a:ext cx="609600" cy="381000"/>
          </a:xfrm>
          <a:prstGeom prst="rightArrow">
            <a:avLst/>
          </a:prstGeom>
          <a:gradFill>
            <a:gsLst>
              <a:gs pos="0">
                <a:schemeClr val="accent1"/>
              </a:gs>
              <a:gs pos="100000">
                <a:srgbClr val="4BC3AF"/>
              </a:gs>
            </a:gsLst>
            <a:lin ang="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 tIns="0" rIns="18288" bIns="0" rtlCol="0" anchor="ctr"/>
          <a:lstStyle/>
          <a:p>
            <a:pPr algn="ctr"/>
            <a:endParaRPr lang="en-US">
              <a:solidFill>
                <a:srgbClr val="00B0F0"/>
              </a:solidFill>
              <a:effectLst/>
            </a:endParaRPr>
          </a:p>
        </p:txBody>
      </p:sp>
      <p:sp>
        <p:nvSpPr>
          <p:cNvPr id="25" name="标题 1"/>
          <p:cNvSpPr txBox="1">
            <a:spLocks/>
          </p:cNvSpPr>
          <p:nvPr/>
        </p:nvSpPr>
        <p:spPr>
          <a:xfrm>
            <a:off x="5180363" y="990600"/>
            <a:ext cx="3657600" cy="5334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3600" kern="1200" dirty="0" smtClean="0">
                <a:solidFill>
                  <a:schemeClr val="tx2"/>
                </a:solidFill>
                <a:effectLst>
                  <a:outerShdw blurRad="50800" dist="25400" dir="2700000" algn="tl">
                    <a:schemeClr val="tx1">
                      <a:alpha val="30000"/>
                    </a:schemeClr>
                  </a:outerShdw>
                </a:effectLst>
                <a:latin typeface="+mj-lt"/>
                <a:ea typeface="+mj-ea"/>
                <a:cs typeface="+mj-cs"/>
              </a:defRPr>
            </a:lvl1pPr>
          </a:lstStyle>
          <a:p>
            <a:r>
              <a:rPr lang="en-US" altLang="zh-CN" sz="2500" b="1" dirty="0">
                <a:solidFill>
                  <a:srgbClr val="4BC3AF"/>
                </a:solidFill>
                <a:latin typeface="Britannic Bold" pitchFamily="34" charset="0"/>
              </a:rPr>
              <a:t>Synchronized  videos </a:t>
            </a:r>
          </a:p>
        </p:txBody>
      </p:sp>
      <p:pic>
        <p:nvPicPr>
          <p:cNvPr id="17" name="beforeresampl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78674" y="1727861"/>
            <a:ext cx="4112326" cy="4869859"/>
          </a:xfrm>
          <a:prstGeom prst="rect">
            <a:avLst/>
          </a:prstGeom>
          <a:ln>
            <a:solidFill>
              <a:schemeClr val="tx1"/>
            </a:solidFill>
          </a:ln>
          <a:effectLst/>
        </p:spPr>
      </p:pic>
      <p:pic>
        <p:nvPicPr>
          <p:cNvPr id="3" name="afterresample">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9"/>
          <a:stretch>
            <a:fillRect/>
          </a:stretch>
        </p:blipFill>
        <p:spPr>
          <a:xfrm>
            <a:off x="4955474" y="1727861"/>
            <a:ext cx="4112326" cy="4934791"/>
          </a:xfrm>
          <a:prstGeom prst="rect">
            <a:avLst/>
          </a:prstGeom>
          <a:ln>
            <a:solidFill>
              <a:schemeClr val="tx1"/>
            </a:solidFill>
          </a:ln>
        </p:spPr>
      </p:pic>
    </p:spTree>
    <p:custDataLst>
      <p:tags r:id="rId1"/>
    </p:custDataLst>
    <p:extLst>
      <p:ext uri="{BB962C8B-B14F-4D97-AF65-F5344CB8AC3E}">
        <p14:creationId xmlns:p14="http://schemas.microsoft.com/office/powerpoint/2010/main" val="1129451031"/>
      </p:ext>
    </p:extLst>
  </p:cSld>
  <p:clrMapOvr>
    <a:masterClrMapping/>
  </p:clrMapOvr>
  <mc:AlternateContent xmlns:mc="http://schemas.openxmlformats.org/markup-compatibility/2006" xmlns:p14="http://schemas.microsoft.com/office/powerpoint/2010/main">
    <mc:Choice Requires="p14">
      <p:transition p14:dur="10" advTm="15191"/>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34" fill="hold"/>
                                        <p:tgtEl>
                                          <p:spTgt spid="17"/>
                                        </p:tgtEl>
                                      </p:cBhvr>
                                    </p:cmd>
                                  </p:childTnLst>
                                </p:cTn>
                              </p:par>
                              <p:par>
                                <p:cTn id="7" presetID="1" presetClass="mediacall" presetSubtype="0" fill="hold" nodeType="withEffect">
                                  <p:stCondLst>
                                    <p:cond delay="0"/>
                                  </p:stCondLst>
                                  <p:childTnLst>
                                    <p:cmd type="call" cmd="playFrom(0.0)">
                                      <p:cBhvr>
                                        <p:cTn id="8" dur="5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remove" display="0">
                  <p:stCondLst>
                    <p:cond delay="indefinite"/>
                  </p:stCondLst>
                </p:cTn>
                <p:tgtEl>
                  <p:spTgt spid="17"/>
                </p:tgtEl>
              </p:cMediaNode>
            </p:video>
            <p:video>
              <p:cMediaNode vol="80000">
                <p:cTn id="10" repeatCount="indefinite" fill="remove"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0" objId="17"/>
        <p14:playEvt time="0" objId="3"/>
        <p14:playEvt time="5186" objId="17"/>
        <p14:playEvt time="5455" objId="3"/>
        <p14:playEvt time="10388" objId="17"/>
        <p14:playEvt time="10857" objId="3"/>
        <p14:stopEvt time="15191" objId="17"/>
        <p14:stopEvt time="15191"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3|12.2"/>
</p:tagLst>
</file>

<file path=ppt/tags/tag10.xml><?xml version="1.0" encoding="utf-8"?>
<p:tagLst xmlns:a="http://schemas.openxmlformats.org/drawingml/2006/main" xmlns:r="http://schemas.openxmlformats.org/officeDocument/2006/relationships" xmlns:p="http://schemas.openxmlformats.org/presentationml/2006/main">
  <p:tag name="TIMING" val="|18.3|3.5|3.3|1.5|4.8|3.9|7.5"/>
</p:tagLst>
</file>

<file path=ppt/tags/tag11.xml><?xml version="1.0" encoding="utf-8"?>
<p:tagLst xmlns:a="http://schemas.openxmlformats.org/drawingml/2006/main" xmlns:r="http://schemas.openxmlformats.org/officeDocument/2006/relationships" xmlns:p="http://schemas.openxmlformats.org/presentationml/2006/main">
  <p:tag name="TIMING" val="|18.3|3.5|3.3|1.5|4.8|3.9|7.5"/>
</p:tagLst>
</file>

<file path=ppt/tags/tag12.xml><?xml version="1.0" encoding="utf-8"?>
<p:tagLst xmlns:a="http://schemas.openxmlformats.org/drawingml/2006/main" xmlns:r="http://schemas.openxmlformats.org/officeDocument/2006/relationships" xmlns:p="http://schemas.openxmlformats.org/presentationml/2006/main">
  <p:tag name="TIMING" val="|1.7|1.3"/>
</p:tagLst>
</file>

<file path=ppt/tags/tag2.xml><?xml version="1.0" encoding="utf-8"?>
<p:tagLst xmlns:a="http://schemas.openxmlformats.org/drawingml/2006/main" xmlns:r="http://schemas.openxmlformats.org/officeDocument/2006/relationships" xmlns:p="http://schemas.openxmlformats.org/presentationml/2006/main">
  <p:tag name="TIMING" val="|2.3|1.5|2.7|2|4|2.7|3.9"/>
</p:tagLst>
</file>

<file path=ppt/tags/tag3.xml><?xml version="1.0" encoding="utf-8"?>
<p:tagLst xmlns:a="http://schemas.openxmlformats.org/drawingml/2006/main" xmlns:r="http://schemas.openxmlformats.org/officeDocument/2006/relationships" xmlns:p="http://schemas.openxmlformats.org/presentationml/2006/main">
  <p:tag name="TIMING" val="|2.3|1.5|2.7|2|4|2.7|3.9"/>
</p:tagLst>
</file>

<file path=ppt/tags/tag4.xml><?xml version="1.0" encoding="utf-8"?>
<p:tagLst xmlns:a="http://schemas.openxmlformats.org/drawingml/2006/main" xmlns:r="http://schemas.openxmlformats.org/officeDocument/2006/relationships" xmlns:p="http://schemas.openxmlformats.org/presentationml/2006/main">
  <p:tag name="TIMING" val="|2.5|2.6|4.4"/>
</p:tagLst>
</file>

<file path=ppt/tags/tag5.xml><?xml version="1.0" encoding="utf-8"?>
<p:tagLst xmlns:a="http://schemas.openxmlformats.org/drawingml/2006/main" xmlns:r="http://schemas.openxmlformats.org/officeDocument/2006/relationships" xmlns:p="http://schemas.openxmlformats.org/presentationml/2006/main">
  <p:tag name="TIMING" val="|2.8|1.8|5.9|2.1"/>
</p:tagLst>
</file>

<file path=ppt/tags/tag6.xml><?xml version="1.0" encoding="utf-8"?>
<p:tagLst xmlns:a="http://schemas.openxmlformats.org/drawingml/2006/main" xmlns:r="http://schemas.openxmlformats.org/officeDocument/2006/relationships" xmlns:p="http://schemas.openxmlformats.org/presentationml/2006/main">
  <p:tag name="TIMING" val="|18.3|3.5|3.3|1.5|4.8|3.9|7.5"/>
</p:tagLst>
</file>

<file path=ppt/tags/tag7.xml><?xml version="1.0" encoding="utf-8"?>
<p:tagLst xmlns:a="http://schemas.openxmlformats.org/drawingml/2006/main" xmlns:r="http://schemas.openxmlformats.org/officeDocument/2006/relationships" xmlns:p="http://schemas.openxmlformats.org/presentationml/2006/main">
  <p:tag name="TIMING" val="|18.3|3.5|3.3|1.5|4.8|3.9|7.5"/>
</p:tagLst>
</file>

<file path=ppt/tags/tag8.xml><?xml version="1.0" encoding="utf-8"?>
<p:tagLst xmlns:a="http://schemas.openxmlformats.org/drawingml/2006/main" xmlns:r="http://schemas.openxmlformats.org/officeDocument/2006/relationships" xmlns:p="http://schemas.openxmlformats.org/presentationml/2006/main">
  <p:tag name="TIMING" val="|2.8|1.8|5.9|2.1"/>
</p:tagLst>
</file>

<file path=ppt/tags/tag9.xml><?xml version="1.0" encoding="utf-8"?>
<p:tagLst xmlns:a="http://schemas.openxmlformats.org/drawingml/2006/main" xmlns:r="http://schemas.openxmlformats.org/officeDocument/2006/relationships" xmlns:p="http://schemas.openxmlformats.org/presentationml/2006/main">
  <p:tag name="TIMING" val="|2.8|1.8|5.9|2.1"/>
</p:tagLst>
</file>

<file path=ppt/theme/theme1.xml><?xml version="1.0" encoding="utf-8"?>
<a:theme xmlns:a="http://schemas.openxmlformats.org/drawingml/2006/main" name="HH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20000"/>
            <a:lumOff val="80000"/>
          </a:schemeClr>
        </a:solidFill>
        <a:ln w="9525">
          <a:solidFill>
            <a:schemeClr val="tx1"/>
          </a:solidFill>
        </a:ln>
      </a:spPr>
      <a:bodyPr lIns="18288" tIns="0" rIns="18288" bIns="0" rtlCol="0" anchor="ctr"/>
      <a:lstStyle>
        <a:defPPr algn="ctr">
          <a:defRPr>
            <a:effectLs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18288" tIns="0" rIns="18288" bIns="0" rtlCol="0">
        <a:spAutoFit/>
      </a:bodyPr>
      <a:lstStyle>
        <a:defPPr>
          <a:defRPr dirty="0" err="1" smtClean="0">
            <a:effectLst/>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87839</TotalTime>
  <Words>3020</Words>
  <Application>Microsoft Office PowerPoint</Application>
  <PresentationFormat>On-screen Show (4:3)</PresentationFormat>
  <Paragraphs>598</Paragraphs>
  <Slides>45</Slides>
  <Notes>45</Notes>
  <HiddenSlides>0</HiddenSlides>
  <MMClips>60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7" baseType="lpstr">
      <vt:lpstr>Monotype Sorts</vt:lpstr>
      <vt:lpstr>新細明體</vt:lpstr>
      <vt:lpstr>黑体</vt:lpstr>
      <vt:lpstr>宋体</vt:lpstr>
      <vt:lpstr>微软雅黑</vt:lpstr>
      <vt:lpstr>Arial</vt:lpstr>
      <vt:lpstr>Britannic Bold</vt:lpstr>
      <vt:lpstr>Cambria Math</vt:lpstr>
      <vt:lpstr>Times</vt:lpstr>
      <vt:lpstr>Times New Roman</vt:lpstr>
      <vt:lpstr>HH2010</vt:lpstr>
      <vt:lpstr>Image</vt:lpstr>
      <vt:lpstr>Semi-Automated Video Morphing   Jing Liao, Rodolfo Lima, Diego Nehab  Hugues Hoppe, Pedro Sander </vt:lpstr>
      <vt:lpstr>PowerPoint Presentation</vt:lpstr>
      <vt:lpstr>PowerPoint Presentation</vt:lpstr>
      <vt:lpstr>PowerPoint Presentation</vt:lpstr>
      <vt:lpstr>PowerPoint Presentation</vt:lpstr>
      <vt:lpstr>Related work --video morphing </vt:lpstr>
      <vt:lpstr>Related work --video morphing </vt:lpstr>
      <vt:lpstr>PowerPoint Presentation</vt:lpstr>
      <vt:lpstr>Challenges of image -&gt; video</vt:lpstr>
      <vt:lpstr>Challenges of image -&gt; video</vt:lpstr>
      <vt:lpstr>Contributions</vt:lpstr>
      <vt:lpstr>Optimization of Spatiotemporal Map</vt:lpstr>
      <vt:lpstr>Optimization of Spatiotemporal Map</vt:lpstr>
      <vt:lpstr>Approach overview </vt:lpstr>
      <vt:lpstr>Stage1: Temporal synchronization</vt:lpstr>
      <vt:lpstr>Stage1: Temporal synchronization</vt:lpstr>
      <vt:lpstr>Stage1: Temporal synchronization</vt:lpstr>
      <vt:lpstr>Stage1: Temporal synchronization</vt:lpstr>
      <vt:lpstr>Stage1: Temporal synchronization</vt:lpstr>
      <vt:lpstr>Stage2: Spatial optimization</vt:lpstr>
      <vt:lpstr>Energy Function</vt:lpstr>
      <vt:lpstr>Stage2: Spatial optimization</vt:lpstr>
      <vt:lpstr>Stage2: Spatial optimization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Hugues Hoppe</dc:creator>
  <cp:lastModifiedBy>lj</cp:lastModifiedBy>
  <cp:revision>3593</cp:revision>
  <cp:lastPrinted>2012-10-26T21:01:22Z</cp:lastPrinted>
  <dcterms:created xsi:type="dcterms:W3CDTF">1999-08-16T18:11:54Z</dcterms:created>
  <dcterms:modified xsi:type="dcterms:W3CDTF">2014-06-26T07:00:03Z</dcterms:modified>
</cp:coreProperties>
</file>